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wmf"/>
  <Default Extension="emf" ContentType="image/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9144000" cy="6858000" type="screen4x3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charset="0"/>
        <a:ea typeface="宋体" charset="0"/>
        <a:cs typeface="Times New Roman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charset="0"/>
        <a:ea typeface="宋体" charset="0"/>
        <a:cs typeface="Times New Roman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charset="0"/>
        <a:ea typeface="宋体" charset="0"/>
        <a:cs typeface="Times New Roman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charset="0"/>
        <a:ea typeface="宋体" charset="0"/>
        <a:cs typeface="Times New Roman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charset="0"/>
        <a:ea typeface="宋体" charset="0"/>
        <a:cs typeface="Times New Roman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charset="0"/>
        <a:ea typeface="宋体" charset="0"/>
        <a:cs typeface="Times New Roman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charset="0"/>
        <a:ea typeface="宋体" charset="0"/>
        <a:cs typeface="Times New Roman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charset="0"/>
        <a:ea typeface="宋体" charset="0"/>
        <a:cs typeface="Times New Roman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charset="0"/>
        <a:ea typeface="宋体" charset="0"/>
        <a:cs typeface="Times New Roma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28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8615" autoAdjust="0"/>
  </p:normalViewPr>
  <p:slideViewPr>
    <p:cSldViewPr snapToGrid="0" snapToObjects="1">
      <p:cViewPr varScale="1">
        <p:scale>
          <a:sx n="84" d="100"/>
          <a:sy n="84" d="100"/>
        </p:scale>
        <p:origin x="996" y="78"/>
      </p:cViewPr>
      <p:guideLst>
        <p:guide orient="horz" pos="2184"/>
        <p:guide pos="2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emf"/><Relationship Id="rId4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9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4" Type="http://schemas.openxmlformats.org/officeDocument/2006/relationships/image" Target="../media/image82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emf"/><Relationship Id="rId18" Type="http://schemas.openxmlformats.org/officeDocument/2006/relationships/image" Target="../media/image100.emf"/><Relationship Id="rId26" Type="http://schemas.openxmlformats.org/officeDocument/2006/relationships/image" Target="../media/image108.emf"/><Relationship Id="rId3" Type="http://schemas.openxmlformats.org/officeDocument/2006/relationships/image" Target="../media/image85.emf"/><Relationship Id="rId21" Type="http://schemas.openxmlformats.org/officeDocument/2006/relationships/image" Target="../media/image103.emf"/><Relationship Id="rId7" Type="http://schemas.openxmlformats.org/officeDocument/2006/relationships/image" Target="../media/image89.emf"/><Relationship Id="rId12" Type="http://schemas.openxmlformats.org/officeDocument/2006/relationships/image" Target="../media/image94.emf"/><Relationship Id="rId17" Type="http://schemas.openxmlformats.org/officeDocument/2006/relationships/image" Target="../media/image99.emf"/><Relationship Id="rId25" Type="http://schemas.openxmlformats.org/officeDocument/2006/relationships/image" Target="../media/image107.emf"/><Relationship Id="rId2" Type="http://schemas.openxmlformats.org/officeDocument/2006/relationships/image" Target="../media/image84.emf"/><Relationship Id="rId16" Type="http://schemas.openxmlformats.org/officeDocument/2006/relationships/image" Target="../media/image98.emf"/><Relationship Id="rId20" Type="http://schemas.openxmlformats.org/officeDocument/2006/relationships/image" Target="../media/image102.emf"/><Relationship Id="rId1" Type="http://schemas.openxmlformats.org/officeDocument/2006/relationships/image" Target="../media/image83.emf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24" Type="http://schemas.openxmlformats.org/officeDocument/2006/relationships/image" Target="../media/image106.emf"/><Relationship Id="rId5" Type="http://schemas.openxmlformats.org/officeDocument/2006/relationships/image" Target="../media/image87.emf"/><Relationship Id="rId15" Type="http://schemas.openxmlformats.org/officeDocument/2006/relationships/image" Target="../media/image97.emf"/><Relationship Id="rId23" Type="http://schemas.openxmlformats.org/officeDocument/2006/relationships/image" Target="../media/image105.emf"/><Relationship Id="rId28" Type="http://schemas.openxmlformats.org/officeDocument/2006/relationships/image" Target="../media/image110.emf"/><Relationship Id="rId10" Type="http://schemas.openxmlformats.org/officeDocument/2006/relationships/image" Target="../media/image92.emf"/><Relationship Id="rId19" Type="http://schemas.openxmlformats.org/officeDocument/2006/relationships/image" Target="../media/image101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Relationship Id="rId14" Type="http://schemas.openxmlformats.org/officeDocument/2006/relationships/image" Target="../media/image96.emf"/><Relationship Id="rId22" Type="http://schemas.openxmlformats.org/officeDocument/2006/relationships/image" Target="../media/image104.emf"/><Relationship Id="rId27" Type="http://schemas.openxmlformats.org/officeDocument/2006/relationships/image" Target="../media/image10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2" Type="http://schemas.openxmlformats.org/officeDocument/2006/relationships/image" Target="../media/image118.emf"/><Relationship Id="rId1" Type="http://schemas.openxmlformats.org/officeDocument/2006/relationships/image" Target="../media/image117.wmf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7" Type="http://schemas.openxmlformats.org/officeDocument/2006/relationships/image" Target="../media/image131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image" Target="../media/image132.emf"/><Relationship Id="rId4" Type="http://schemas.openxmlformats.org/officeDocument/2006/relationships/image" Target="../media/image13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png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png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14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zh-CN" altLang="en-US" sz="1200">
                <a:latin typeface="Calibri" charset="0"/>
                <a:ea typeface="宋体" charset="0"/>
                <a:cs typeface="Calibri" charset="0"/>
              </a:rPr>
              <a:t>2017/6/20</a:t>
            </a:fld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15" name="文本框"/>
          <p:cNvSpPr>
            <a:spLocks noGrp="1"/>
          </p:cNvSpPr>
          <p:nvPr>
            <p:ph type="ftr" idx="2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16" name="文本框"/>
          <p:cNvSpPr>
            <a:spLocks noGrp="1"/>
          </p:cNvSpPr>
          <p:nvPr>
            <p:ph type="sldNum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69225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zh-CN" altLang="en-US" sz="1200">
                <a:latin typeface="Times New Roman" charset="0"/>
                <a:ea typeface="宋体" charset="0"/>
                <a:cs typeface="Calibri" charset="0"/>
              </a:rPr>
              <a:t>2017/6/20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9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0" name="文本框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二级</a:t>
            </a:r>
            <a:endParaRPr lang="en-US" altLang="zh-CN"/>
          </a:p>
          <a:p>
            <a:pPr lvl="2"/>
            <a:r>
              <a:rPr lang="zh-CN" altLang="en-US"/>
              <a:t>三级</a:t>
            </a:r>
            <a:endParaRPr lang="en-US" altLang="zh-CN"/>
          </a:p>
          <a:p>
            <a:pPr lvl="3"/>
            <a:r>
              <a:rPr lang="zh-CN" altLang="en-US"/>
              <a:t>四级</a:t>
            </a:r>
            <a:endParaRPr lang="en-US" altLang="zh-CN"/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8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eaLnBrk="1" fontAlgn="auto" latinLnBrk="0" hangingPunct="1">
      <a:buNone/>
      <a:defRPr sz="1200" kern="1200">
        <a:solidFill>
          <a:schemeClr val="tx1"/>
        </a:solidFill>
        <a:latin typeface="Times New Roman" charset="0"/>
        <a:ea typeface="宋体" charset="0"/>
        <a:cs typeface="Calibri" charset="0"/>
      </a:defRPr>
    </a:lvl1pPr>
    <a:lvl2pPr marL="457200" indent="0" algn="l" defTabSz="914400" eaLnBrk="1" fontAlgn="auto" latinLnBrk="0" hangingPunct="1">
      <a:buNone/>
      <a:defRPr sz="1200" kern="1200">
        <a:solidFill>
          <a:schemeClr val="tx1"/>
        </a:solidFill>
        <a:latin typeface="Times New Roman" charset="0"/>
        <a:ea typeface="宋体" charset="0"/>
        <a:cs typeface="Calibri" charset="0"/>
      </a:defRPr>
    </a:lvl2pPr>
    <a:lvl3pPr marL="914400" indent="0" algn="l" defTabSz="914400" eaLnBrk="1" fontAlgn="auto" latinLnBrk="0" hangingPunct="1">
      <a:buNone/>
      <a:defRPr sz="1200" kern="1200">
        <a:solidFill>
          <a:schemeClr val="tx1"/>
        </a:solidFill>
        <a:latin typeface="Times New Roman" charset="0"/>
        <a:ea typeface="宋体" charset="0"/>
        <a:cs typeface="Calibri" charset="0"/>
      </a:defRPr>
    </a:lvl3pPr>
    <a:lvl4pPr marL="1371600" indent="0" algn="l" defTabSz="914400" eaLnBrk="1" fontAlgn="auto" latinLnBrk="0" hangingPunct="1">
      <a:buNone/>
      <a:defRPr sz="1200" kern="1200">
        <a:solidFill>
          <a:schemeClr val="tx1"/>
        </a:solidFill>
        <a:latin typeface="Times New Roman" charset="0"/>
        <a:ea typeface="宋体" charset="0"/>
        <a:cs typeface="Calibri" charset="0"/>
      </a:defRPr>
    </a:lvl4pPr>
    <a:lvl5pPr marL="1828800" indent="0" algn="l" defTabSz="914400" eaLnBrk="1" fontAlgn="auto" latinLnBrk="0" hangingPunct="1">
      <a:buNone/>
      <a:defRPr sz="1200" kern="1200">
        <a:solidFill>
          <a:schemeClr val="tx1"/>
        </a:solidFill>
        <a:latin typeface="Times New Roman" charset="0"/>
        <a:ea typeface="宋体" charset="0"/>
        <a:cs typeface="Calibri" charset="0"/>
      </a:defRPr>
    </a:lvl5pPr>
    <a:lvl6pPr marL="2286000" indent="0" algn="l" defTabSz="914400" eaLnBrk="1" fontAlgn="auto" latinLnBrk="0" hangingPunct="1">
      <a:buNone/>
      <a:defRPr sz="1200" kern="1200">
        <a:solidFill>
          <a:schemeClr val="tx1"/>
        </a:solidFill>
        <a:latin typeface="Calibri" charset="0"/>
        <a:ea typeface="宋体" charset="0"/>
        <a:cs typeface="Calibri" charset="0"/>
      </a:defRPr>
    </a:lvl6pPr>
    <a:lvl7pPr marL="2743200" indent="0" algn="l" defTabSz="914400" eaLnBrk="1" fontAlgn="auto" latinLnBrk="0" hangingPunct="1">
      <a:buNone/>
      <a:defRPr sz="1200" kern="1200">
        <a:solidFill>
          <a:schemeClr val="tx1"/>
        </a:solidFill>
        <a:latin typeface="Calibri" charset="0"/>
        <a:ea typeface="宋体" charset="0"/>
        <a:cs typeface="Calibri" charset="0"/>
      </a:defRPr>
    </a:lvl7pPr>
    <a:lvl8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charset="0"/>
        <a:ea typeface="宋体" charset="0"/>
        <a:cs typeface="Calibri" charset="0"/>
      </a:defRPr>
    </a:lvl8pPr>
    <a:lvl9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charset="0"/>
        <a:ea typeface="宋体" charset="0"/>
        <a:cs typeface="Calibri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4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10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4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11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9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12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4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13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6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14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01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15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82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16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2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17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975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18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3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19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86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7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20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12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21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14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22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80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23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44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24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843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25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53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26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49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27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873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28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26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29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16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30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292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31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85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32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65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33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41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34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082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35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3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36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54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37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407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38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5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39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21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40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614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41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03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42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800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43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87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44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547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45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92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46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149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47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331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48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553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49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363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8051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50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211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51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29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52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39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53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770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54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046" name="对象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</a:ln>
        </p:spPr>
      </p:sp>
      <p:sp>
        <p:nvSpPr>
          <p:cNvPr id="2047" name="文本框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043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55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133" name="对象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</a:ln>
        </p:spPr>
      </p:sp>
      <p:sp>
        <p:nvSpPr>
          <p:cNvPr id="2134" name="文本框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570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56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272" name="对象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</a:ln>
        </p:spPr>
      </p:sp>
      <p:sp>
        <p:nvSpPr>
          <p:cNvPr id="2273" name="文本框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6598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57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392" name="对象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</a:ln>
        </p:spPr>
      </p:sp>
      <p:sp>
        <p:nvSpPr>
          <p:cNvPr id="2393" name="文本框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4165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58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467" name="对象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</a:ln>
        </p:spPr>
      </p:sp>
      <p:sp>
        <p:nvSpPr>
          <p:cNvPr id="2468" name="文本框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890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59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813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23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60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740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61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366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62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627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63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641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64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629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65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055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66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926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67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922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68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614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69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33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0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70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839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71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632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72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502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73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2445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74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98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75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6483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76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534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77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052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78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924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79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42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8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7063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80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59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81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144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82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3987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83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1959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84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50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85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94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86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87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63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9</a:t>
            </a:fld>
            <a:endParaRPr lang="zh-CN" altLang="en-US" sz="1200"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5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9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45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8" name="文本框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zh-CN" altLang="en-US">
                <a:solidFill>
                  <a:srgbClr val="898989"/>
                </a:solidFill>
              </a:rPr>
              <a:t>单击此处编辑母版副标题样式</a:t>
            </a:r>
          </a:p>
        </p:txBody>
      </p:sp>
      <p:sp>
        <p:nvSpPr>
          <p:cNvPr id="19" name="文本框"/>
          <p:cNvSpPr>
            <a:spLocks noGrp="1"/>
          </p:cNvSpPr>
          <p:nvPr>
            <p:ph type="dt" idx="10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0" name="文本框"/>
          <p:cNvSpPr>
            <a:spLocks noGrp="1"/>
          </p:cNvSpPr>
          <p:nvPr>
            <p:ph type="ftr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1" name="文本框"/>
          <p:cNvSpPr>
            <a:spLocks noGrp="1"/>
          </p:cNvSpPr>
          <p:nvPr>
            <p:ph type="sldNum"/>
          </p:nvPr>
        </p:nvSpPr>
        <p:spPr>
          <a:xfrm>
            <a:off x="6553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Times New Roman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318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1" name="文本框"/>
          <p:cNvSpPr>
            <a:spLocks noGrp="1"/>
          </p:cNvSpPr>
          <p:nvPr>
            <p:ph type="dt" idx="10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2" name="文本框"/>
          <p:cNvSpPr>
            <a:spLocks noGrp="1"/>
          </p:cNvSpPr>
          <p:nvPr>
            <p:ph type="ftr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3" name="文本框"/>
          <p:cNvSpPr>
            <a:spLocks noGrp="1"/>
          </p:cNvSpPr>
          <p:nvPr>
            <p:ph type="sldNum"/>
          </p:nvPr>
        </p:nvSpPr>
        <p:spPr>
          <a:xfrm>
            <a:off x="6553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Times New Roman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54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3" name="文本框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二级</a:t>
            </a:r>
            <a:endParaRPr lang="en-US" altLang="zh-CN"/>
          </a:p>
          <a:p>
            <a:pPr lvl="2"/>
            <a:r>
              <a:rPr lang="zh-CN" altLang="en-US"/>
              <a:t>三级</a:t>
            </a:r>
            <a:endParaRPr lang="en-US" altLang="zh-CN"/>
          </a:p>
          <a:p>
            <a:pPr lvl="3"/>
            <a:r>
              <a:rPr lang="zh-CN" altLang="en-US"/>
              <a:t>四级</a:t>
            </a:r>
            <a:endParaRPr lang="en-US" altLang="zh-CN"/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4" name="文本框"/>
          <p:cNvSpPr>
            <a:spLocks noGrp="1"/>
          </p:cNvSpPr>
          <p:nvPr>
            <p:ph type="dt" idx="10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85" name="文本框"/>
          <p:cNvSpPr>
            <a:spLocks noGrp="1"/>
          </p:cNvSpPr>
          <p:nvPr>
            <p:ph type="ftr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86" name="文本框"/>
          <p:cNvSpPr>
            <a:spLocks noGrp="1"/>
          </p:cNvSpPr>
          <p:nvPr>
            <p:ph type="sldNum"/>
          </p:nvPr>
        </p:nvSpPr>
        <p:spPr>
          <a:xfrm>
            <a:off x="6553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Times New Roman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086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文本框"/>
          <p:cNvSpPr>
            <a:spLocks noGrp="1"/>
          </p:cNvSpPr>
          <p:nvPr>
            <p:ph type="dt" idx="10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62" name="文本框"/>
          <p:cNvSpPr>
            <a:spLocks noGrp="1"/>
          </p:cNvSpPr>
          <p:nvPr>
            <p:ph type="ftr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63" name="文本框"/>
          <p:cNvSpPr>
            <a:spLocks noGrp="1"/>
          </p:cNvSpPr>
          <p:nvPr>
            <p:ph type="sldNum"/>
          </p:nvPr>
        </p:nvSpPr>
        <p:spPr>
          <a:xfrm>
            <a:off x="6553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Times New Roman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71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4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86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6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5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9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3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6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二级</a:t>
            </a:r>
            <a:endParaRPr lang="en-US" altLang="zh-CN"/>
          </a:p>
          <a:p>
            <a:pPr lvl="2"/>
            <a:r>
              <a:rPr lang="zh-CN" altLang="en-US"/>
              <a:t>三级</a:t>
            </a:r>
            <a:endParaRPr lang="en-US" altLang="zh-CN"/>
          </a:p>
          <a:p>
            <a:pPr lvl="3"/>
            <a:r>
              <a:rPr lang="zh-CN" altLang="en-US"/>
              <a:t>四级</a:t>
            </a:r>
            <a:endParaRPr lang="en-US" altLang="zh-CN"/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l"/>
            <a:fld id="{CAD2D6BD-DE1B-4B5F-8B41-2702339687B9}" type="datetime1">
              <a:rPr lang="zh-CN" altLang="en-US" sz="1200">
                <a:solidFill>
                  <a:srgbClr val="898989"/>
                </a:solidFill>
                <a:latin typeface="Times New Roman" charset="0"/>
                <a:ea typeface="宋体" charset="0"/>
                <a:cs typeface="Calibri" charset="0"/>
              </a:rPr>
              <a:t>2017/6/20</a:t>
            </a:fld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ftr" idx="3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6" name="文本框"/>
          <p:cNvSpPr>
            <a:spLocks noGrp="1"/>
          </p:cNvSpPr>
          <p:nvPr>
            <p:ph type="sldNum" idx="4"/>
          </p:nvPr>
        </p:nvSpPr>
        <p:spPr>
          <a:xfrm>
            <a:off x="6553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Times New Roman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6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Times New Roman" charset="0"/>
          <a:ea typeface="宋体" charset="0"/>
          <a:cs typeface="Calibri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Times New Roman" charset="0"/>
          <a:ea typeface="宋体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Times New Roman" charset="0"/>
          <a:ea typeface="宋体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Times New Roman" charset="0"/>
          <a:ea typeface="宋体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Times New Roman" charset="0"/>
          <a:ea typeface="宋体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Times New Roman" charset="0"/>
          <a:ea typeface="宋体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Calibri" charset="0"/>
          <a:ea typeface="宋体" charset="0"/>
          <a:cs typeface="Calibri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emf"/><Relationship Id="rId1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4.emf"/><Relationship Id="rId18" Type="http://schemas.openxmlformats.org/officeDocument/2006/relationships/oleObject" Target="../embeddings/oleObject15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18.emf"/><Relationship Id="rId7" Type="http://schemas.openxmlformats.org/officeDocument/2006/relationships/image" Target="../media/image11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16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5" Type="http://schemas.openxmlformats.org/officeDocument/2006/relationships/image" Target="../media/image15.emf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17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emf"/><Relationship Id="rId1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3.emf"/><Relationship Id="rId18" Type="http://schemas.openxmlformats.org/officeDocument/2006/relationships/oleObject" Target="../embeddings/oleObject24.bin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27.emf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5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26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1.emf"/><Relationship Id="rId1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1.wmf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0.wmf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9.png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9.wmf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36.wmf"/><Relationship Id="rId19" Type="http://schemas.openxmlformats.org/officeDocument/2006/relationships/oleObject" Target="../embeddings/oleObject39.bin"/><Relationship Id="rId4" Type="http://schemas.openxmlformats.org/officeDocument/2006/relationships/audio" Target="../media/audio2.wav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0.bin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4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6.wmf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48.wmf"/><Relationship Id="rId5" Type="http://schemas.openxmlformats.org/officeDocument/2006/relationships/image" Target="../media/image45.e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4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55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58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56.w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54.bin"/><Relationship Id="rId20" Type="http://schemas.openxmlformats.org/officeDocument/2006/relationships/oleObject" Target="../embeddings/oleObject56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51.bin"/><Relationship Id="rId19" Type="http://schemas.openxmlformats.org/officeDocument/2006/relationships/image" Target="../media/image57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5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67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6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63.wmf"/><Relationship Id="rId4" Type="http://schemas.openxmlformats.org/officeDocument/2006/relationships/image" Target="../media/image9.png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6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73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7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8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emf"/><Relationship Id="rId18" Type="http://schemas.openxmlformats.org/officeDocument/2006/relationships/oleObject" Target="../embeddings/oleObject88.bin"/><Relationship Id="rId26" Type="http://schemas.openxmlformats.org/officeDocument/2006/relationships/oleObject" Target="../embeddings/oleObject92.bin"/><Relationship Id="rId39" Type="http://schemas.openxmlformats.org/officeDocument/2006/relationships/image" Target="../media/image100.emf"/><Relationship Id="rId21" Type="http://schemas.openxmlformats.org/officeDocument/2006/relationships/image" Target="../media/image91.emf"/><Relationship Id="rId34" Type="http://schemas.openxmlformats.org/officeDocument/2006/relationships/oleObject" Target="../embeddings/oleObject96.bin"/><Relationship Id="rId42" Type="http://schemas.openxmlformats.org/officeDocument/2006/relationships/oleObject" Target="../embeddings/oleObject100.bin"/><Relationship Id="rId47" Type="http://schemas.openxmlformats.org/officeDocument/2006/relationships/image" Target="../media/image104.emf"/><Relationship Id="rId50" Type="http://schemas.openxmlformats.org/officeDocument/2006/relationships/oleObject" Target="../embeddings/oleObject104.bin"/><Relationship Id="rId55" Type="http://schemas.openxmlformats.org/officeDocument/2006/relationships/image" Target="../media/image108.emf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87.bin"/><Relationship Id="rId29" Type="http://schemas.openxmlformats.org/officeDocument/2006/relationships/image" Target="../media/image95.emf"/><Relationship Id="rId11" Type="http://schemas.openxmlformats.org/officeDocument/2006/relationships/image" Target="../media/image86.emf"/><Relationship Id="rId24" Type="http://schemas.openxmlformats.org/officeDocument/2006/relationships/oleObject" Target="../embeddings/oleObject91.bin"/><Relationship Id="rId32" Type="http://schemas.openxmlformats.org/officeDocument/2006/relationships/oleObject" Target="../embeddings/oleObject95.bin"/><Relationship Id="rId37" Type="http://schemas.openxmlformats.org/officeDocument/2006/relationships/image" Target="../media/image99.emf"/><Relationship Id="rId40" Type="http://schemas.openxmlformats.org/officeDocument/2006/relationships/oleObject" Target="../embeddings/oleObject99.bin"/><Relationship Id="rId45" Type="http://schemas.openxmlformats.org/officeDocument/2006/relationships/image" Target="../media/image103.emf"/><Relationship Id="rId53" Type="http://schemas.openxmlformats.org/officeDocument/2006/relationships/image" Target="../media/image107.emf"/><Relationship Id="rId58" Type="http://schemas.openxmlformats.org/officeDocument/2006/relationships/oleObject" Target="../embeddings/oleObject108.bin"/><Relationship Id="rId5" Type="http://schemas.openxmlformats.org/officeDocument/2006/relationships/image" Target="../media/image83.emf"/><Relationship Id="rId19" Type="http://schemas.openxmlformats.org/officeDocument/2006/relationships/image" Target="../media/image90.e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85.emf"/><Relationship Id="rId14" Type="http://schemas.openxmlformats.org/officeDocument/2006/relationships/oleObject" Target="../embeddings/oleObject86.bin"/><Relationship Id="rId22" Type="http://schemas.openxmlformats.org/officeDocument/2006/relationships/oleObject" Target="../embeddings/oleObject90.bin"/><Relationship Id="rId27" Type="http://schemas.openxmlformats.org/officeDocument/2006/relationships/image" Target="../media/image94.emf"/><Relationship Id="rId30" Type="http://schemas.openxmlformats.org/officeDocument/2006/relationships/oleObject" Target="../embeddings/oleObject94.bin"/><Relationship Id="rId35" Type="http://schemas.openxmlformats.org/officeDocument/2006/relationships/image" Target="../media/image98.emf"/><Relationship Id="rId43" Type="http://schemas.openxmlformats.org/officeDocument/2006/relationships/image" Target="../media/image102.emf"/><Relationship Id="rId48" Type="http://schemas.openxmlformats.org/officeDocument/2006/relationships/oleObject" Target="../embeddings/oleObject103.bin"/><Relationship Id="rId56" Type="http://schemas.openxmlformats.org/officeDocument/2006/relationships/oleObject" Target="../embeddings/oleObject107.bin"/><Relationship Id="rId8" Type="http://schemas.openxmlformats.org/officeDocument/2006/relationships/oleObject" Target="../embeddings/oleObject83.bin"/><Relationship Id="rId51" Type="http://schemas.openxmlformats.org/officeDocument/2006/relationships/image" Target="../media/image106.emf"/><Relationship Id="rId3" Type="http://schemas.openxmlformats.org/officeDocument/2006/relationships/notesSlide" Target="../notesSlides/notesSlide36.xml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89.emf"/><Relationship Id="rId25" Type="http://schemas.openxmlformats.org/officeDocument/2006/relationships/image" Target="../media/image93.emf"/><Relationship Id="rId33" Type="http://schemas.openxmlformats.org/officeDocument/2006/relationships/image" Target="../media/image97.emf"/><Relationship Id="rId38" Type="http://schemas.openxmlformats.org/officeDocument/2006/relationships/oleObject" Target="../embeddings/oleObject98.bin"/><Relationship Id="rId46" Type="http://schemas.openxmlformats.org/officeDocument/2006/relationships/oleObject" Target="../embeddings/oleObject102.bin"/><Relationship Id="rId59" Type="http://schemas.openxmlformats.org/officeDocument/2006/relationships/image" Target="../media/image110.emf"/><Relationship Id="rId20" Type="http://schemas.openxmlformats.org/officeDocument/2006/relationships/oleObject" Target="../embeddings/oleObject89.bin"/><Relationship Id="rId41" Type="http://schemas.openxmlformats.org/officeDocument/2006/relationships/image" Target="../media/image101.emf"/><Relationship Id="rId54" Type="http://schemas.openxmlformats.org/officeDocument/2006/relationships/oleObject" Target="../embeddings/oleObject106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2.bin"/><Relationship Id="rId15" Type="http://schemas.openxmlformats.org/officeDocument/2006/relationships/image" Target="../media/image88.emf"/><Relationship Id="rId23" Type="http://schemas.openxmlformats.org/officeDocument/2006/relationships/image" Target="../media/image92.emf"/><Relationship Id="rId28" Type="http://schemas.openxmlformats.org/officeDocument/2006/relationships/oleObject" Target="../embeddings/oleObject93.bin"/><Relationship Id="rId36" Type="http://schemas.openxmlformats.org/officeDocument/2006/relationships/oleObject" Target="../embeddings/oleObject97.bin"/><Relationship Id="rId49" Type="http://schemas.openxmlformats.org/officeDocument/2006/relationships/image" Target="../media/image105.emf"/><Relationship Id="rId57" Type="http://schemas.openxmlformats.org/officeDocument/2006/relationships/image" Target="../media/image109.emf"/><Relationship Id="rId10" Type="http://schemas.openxmlformats.org/officeDocument/2006/relationships/oleObject" Target="../embeddings/oleObject84.bin"/><Relationship Id="rId31" Type="http://schemas.openxmlformats.org/officeDocument/2006/relationships/image" Target="../media/image96.emf"/><Relationship Id="rId44" Type="http://schemas.openxmlformats.org/officeDocument/2006/relationships/oleObject" Target="../embeddings/oleObject101.bin"/><Relationship Id="rId52" Type="http://schemas.openxmlformats.org/officeDocument/2006/relationships/oleObject" Target="../embeddings/oleObject105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11.emf"/><Relationship Id="rId4" Type="http://schemas.openxmlformats.org/officeDocument/2006/relationships/oleObject" Target="../embeddings/oleObject10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1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11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16.emf"/><Relationship Id="rId4" Type="http://schemas.openxmlformats.org/officeDocument/2006/relationships/oleObject" Target="../embeddings/oleObject11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23.emf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20.emf"/><Relationship Id="rId17" Type="http://schemas.openxmlformats.org/officeDocument/2006/relationships/oleObject" Target="../embeddings/oleObject121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22.emf"/><Relationship Id="rId20" Type="http://schemas.openxmlformats.org/officeDocument/2006/relationships/image" Target="../media/image124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18.bin"/><Relationship Id="rId5" Type="http://schemas.openxmlformats.org/officeDocument/2006/relationships/oleObject" Target="../embeddings/oleObject115.bin"/><Relationship Id="rId15" Type="http://schemas.openxmlformats.org/officeDocument/2006/relationships/oleObject" Target="../embeddings/oleObject120.bin"/><Relationship Id="rId10" Type="http://schemas.openxmlformats.org/officeDocument/2006/relationships/image" Target="../media/image119.emf"/><Relationship Id="rId19" Type="http://schemas.openxmlformats.org/officeDocument/2006/relationships/oleObject" Target="../embeddings/oleObject122.bin"/><Relationship Id="rId4" Type="http://schemas.openxmlformats.org/officeDocument/2006/relationships/audio" Target="../media/audio4.wav"/><Relationship Id="rId9" Type="http://schemas.openxmlformats.org/officeDocument/2006/relationships/oleObject" Target="../embeddings/oleObject117.bin"/><Relationship Id="rId14" Type="http://schemas.openxmlformats.org/officeDocument/2006/relationships/image" Target="../media/image121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13" Type="http://schemas.openxmlformats.org/officeDocument/2006/relationships/oleObject" Target="../embeddings/oleObject127.bin"/><Relationship Id="rId18" Type="http://schemas.openxmlformats.org/officeDocument/2006/relationships/image" Target="../media/image131.emf"/><Relationship Id="rId3" Type="http://schemas.openxmlformats.org/officeDocument/2006/relationships/notesSlide" Target="../notesSlides/notesSlide43.xml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128.emf"/><Relationship Id="rId17" Type="http://schemas.openxmlformats.org/officeDocument/2006/relationships/oleObject" Target="../embeddings/oleObject129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30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5.e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5" Type="http://schemas.openxmlformats.org/officeDocument/2006/relationships/oleObject" Target="../embeddings/oleObject128.bin"/><Relationship Id="rId10" Type="http://schemas.openxmlformats.org/officeDocument/2006/relationships/image" Target="../media/image127.emf"/><Relationship Id="rId4" Type="http://schemas.openxmlformats.org/officeDocument/2006/relationships/audio" Target="../media/audio4.wav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12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35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2.e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34.emf"/><Relationship Id="rId4" Type="http://schemas.openxmlformats.org/officeDocument/2006/relationships/audio" Target="../media/audio4.wav"/><Relationship Id="rId9" Type="http://schemas.openxmlformats.org/officeDocument/2006/relationships/oleObject" Target="../embeddings/oleObject13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notesSlide" Target="../notesSlides/notesSlide45.xml"/><Relationship Id="rId7" Type="http://schemas.openxmlformats.org/officeDocument/2006/relationships/oleObject" Target="../embeddings/oleObject13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6.emf"/><Relationship Id="rId5" Type="http://schemas.openxmlformats.org/officeDocument/2006/relationships/oleObject" Target="../embeddings/oleObject134.bin"/><Relationship Id="rId4" Type="http://schemas.openxmlformats.org/officeDocument/2006/relationships/audio" Target="../media/audio4.wav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audio" Target="../media/audio3.wav"/><Relationship Id="rId4" Type="http://schemas.openxmlformats.org/officeDocument/2006/relationships/audio" Target="../media/audio4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37.bin"/><Relationship Id="rId5" Type="http://schemas.openxmlformats.org/officeDocument/2006/relationships/image" Target="../media/image139.png"/><Relationship Id="rId4" Type="http://schemas.openxmlformats.org/officeDocument/2006/relationships/oleObject" Target="../embeddings/oleObject136.bin"/><Relationship Id="rId9" Type="http://schemas.openxmlformats.org/officeDocument/2006/relationships/oleObject" Target="../embeddings/oleObject139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notesSlide" Target="../notesSlides/notesSlide56.xml"/><Relationship Id="rId7" Type="http://schemas.openxmlformats.org/officeDocument/2006/relationships/oleObject" Target="../embeddings/oleObject14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139.png"/><Relationship Id="rId4" Type="http://schemas.openxmlformats.org/officeDocument/2006/relationships/oleObject" Target="../embeddings/oleObject140.bin"/><Relationship Id="rId9" Type="http://schemas.openxmlformats.org/officeDocument/2006/relationships/oleObject" Target="../embeddings/oleObject14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140.png"/><Relationship Id="rId4" Type="http://schemas.openxmlformats.org/officeDocument/2006/relationships/oleObject" Target="../embeddings/oleObject144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1.png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4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49.bin"/><Relationship Id="rId5" Type="http://schemas.openxmlformats.org/officeDocument/2006/relationships/image" Target="../media/image145.png"/><Relationship Id="rId4" Type="http://schemas.openxmlformats.org/officeDocument/2006/relationships/oleObject" Target="../embeddings/oleObject148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audio" Target="../media/audio5.wav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46.emf"/><Relationship Id="rId4" Type="http://schemas.openxmlformats.org/officeDocument/2006/relationships/oleObject" Target="../embeddings/oleObject150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7" Type="http://schemas.openxmlformats.org/officeDocument/2006/relationships/oleObject" Target="../embeddings/oleObject15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47.png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5.bin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49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54.bin"/><Relationship Id="rId5" Type="http://schemas.openxmlformats.org/officeDocument/2006/relationships/image" Target="../media/image148.emf"/><Relationship Id="rId4" Type="http://schemas.openxmlformats.org/officeDocument/2006/relationships/oleObject" Target="../embeddings/oleObject153.bin"/><Relationship Id="rId9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57.bin"/><Relationship Id="rId5" Type="http://schemas.openxmlformats.org/officeDocument/2006/relationships/image" Target="../media/image151.png"/><Relationship Id="rId4" Type="http://schemas.openxmlformats.org/officeDocument/2006/relationships/oleObject" Target="../embeddings/oleObject156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3" Type="http://schemas.openxmlformats.org/officeDocument/2006/relationships/notesSlide" Target="../notesSlides/notesSlide82.xml"/><Relationship Id="rId7" Type="http://schemas.openxmlformats.org/officeDocument/2006/relationships/oleObject" Target="../embeddings/oleObject16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59.bin"/><Relationship Id="rId5" Type="http://schemas.openxmlformats.org/officeDocument/2006/relationships/image" Target="../media/image151.png"/><Relationship Id="rId4" Type="http://schemas.openxmlformats.org/officeDocument/2006/relationships/oleObject" Target="../embeddings/oleObject158.bin"/><Relationship Id="rId9" Type="http://schemas.openxmlformats.org/officeDocument/2006/relationships/image" Target="../media/image1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162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163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8382000" cy="6858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charset="-122"/>
                <a:ea typeface="华文新魏" charset="-122"/>
                <a:cs typeface="华文新魏" charset="-122"/>
              </a:rPr>
              <a:t>第</a:t>
            </a:r>
            <a:r>
              <a:rPr lang="en-US" altLang="zh-CN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</a:t>
            </a:r>
            <a:r>
              <a:rPr lang="zh-CN" altLang="en-US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charset="-122"/>
                <a:ea typeface="华文新魏" charset="-122"/>
                <a:cs typeface="华文新魏" charset="-122"/>
              </a:rPr>
              <a:t>章 组合逻辑电路</a:t>
            </a:r>
          </a:p>
        </p:txBody>
      </p:sp>
      <p:sp>
        <p:nvSpPr>
          <p:cNvPr id="23" name="矩形"/>
          <p:cNvSpPr>
            <a:spLocks/>
          </p:cNvSpPr>
          <p:nvPr/>
        </p:nvSpPr>
        <p:spPr>
          <a:xfrm>
            <a:off x="1883664" y="2389759"/>
            <a:ext cx="51054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20.3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脉冲信号</a:t>
            </a:r>
          </a:p>
        </p:txBody>
      </p:sp>
      <p:sp>
        <p:nvSpPr>
          <p:cNvPr id="24" name="矩形"/>
          <p:cNvSpPr>
            <a:spLocks/>
          </p:cNvSpPr>
          <p:nvPr/>
        </p:nvSpPr>
        <p:spPr>
          <a:xfrm>
            <a:off x="1871472" y="2967736"/>
            <a:ext cx="5715000" cy="381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20.4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晶体管的开关作用</a:t>
            </a:r>
          </a:p>
        </p:txBody>
      </p:sp>
      <p:sp>
        <p:nvSpPr>
          <p:cNvPr id="25" name="矩形"/>
          <p:cNvSpPr>
            <a:spLocks/>
          </p:cNvSpPr>
          <p:nvPr/>
        </p:nvSpPr>
        <p:spPr>
          <a:xfrm>
            <a:off x="1895856" y="3375787"/>
            <a:ext cx="4876800" cy="42068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20.5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分立元件门电路</a:t>
            </a:r>
          </a:p>
        </p:txBody>
      </p:sp>
      <p:sp>
        <p:nvSpPr>
          <p:cNvPr id="26" name="矩形"/>
          <p:cNvSpPr>
            <a:spLocks/>
          </p:cNvSpPr>
          <p:nvPr/>
        </p:nvSpPr>
        <p:spPr>
          <a:xfrm>
            <a:off x="1807464" y="4306507"/>
            <a:ext cx="39624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20.7   MOS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门电路</a:t>
            </a:r>
          </a:p>
        </p:txBody>
      </p:sp>
      <p:sp>
        <p:nvSpPr>
          <p:cNvPr id="27" name="矩形"/>
          <p:cNvSpPr>
            <a:spLocks/>
          </p:cNvSpPr>
          <p:nvPr/>
        </p:nvSpPr>
        <p:spPr>
          <a:xfrm>
            <a:off x="1906397" y="3810381"/>
            <a:ext cx="3452812" cy="50323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20.6   TTL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门电路</a:t>
            </a:r>
          </a:p>
        </p:txBody>
      </p:sp>
      <p:sp>
        <p:nvSpPr>
          <p:cNvPr id="28" name="矩形"/>
          <p:cNvSpPr>
            <a:spLocks/>
          </p:cNvSpPr>
          <p:nvPr/>
        </p:nvSpPr>
        <p:spPr>
          <a:xfrm>
            <a:off x="1795272" y="2005013"/>
            <a:ext cx="38100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20.2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逻辑代数</a:t>
            </a:r>
          </a:p>
        </p:txBody>
      </p:sp>
      <p:sp>
        <p:nvSpPr>
          <p:cNvPr id="29" name="矩形"/>
          <p:cNvSpPr>
            <a:spLocks/>
          </p:cNvSpPr>
          <p:nvPr/>
        </p:nvSpPr>
        <p:spPr>
          <a:xfrm>
            <a:off x="1783144" y="1599121"/>
            <a:ext cx="38100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20.1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数字电路基础</a:t>
            </a:r>
          </a:p>
        </p:txBody>
      </p:sp>
    </p:spTree>
    <p:extLst>
      <p:ext uri="{BB962C8B-B14F-4D97-AF65-F5344CB8AC3E}">
        <p14:creationId xmlns:p14="http://schemas.microsoft.com/office/powerpoint/2010/main" val="1602891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文本框"/>
          <p:cNvSpPr>
            <a:spLocks noGrp="1"/>
          </p:cNvSpPr>
          <p:nvPr>
            <p:ph type="title"/>
          </p:nvPr>
        </p:nvSpPr>
        <p:spPr>
          <a:xfrm>
            <a:off x="323849" y="228600"/>
            <a:ext cx="8540750" cy="1143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20.2.1 </a:t>
            </a:r>
            <a:r>
              <a:rPr lang="zh-CN" altLang="en-US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基本逻辑运算</a:t>
            </a:r>
          </a:p>
        </p:txBody>
      </p:sp>
      <p:sp>
        <p:nvSpPr>
          <p:cNvPr id="231" name="矩形"/>
          <p:cNvSpPr>
            <a:spLocks/>
          </p:cNvSpPr>
          <p:nvPr/>
        </p:nvSpPr>
        <p:spPr>
          <a:xfrm>
            <a:off x="498475" y="1371283"/>
            <a:ext cx="4114800" cy="44989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3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、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非运算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非逻辑指的是逻辑的否定。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当决定事件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Y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发生的条件（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A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）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满足时，事件不发生；条件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（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A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）不满足，事件反而发生。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表达式为：</a:t>
            </a:r>
          </a:p>
        </p:txBody>
      </p:sp>
      <p:grpSp>
        <p:nvGrpSpPr>
          <p:cNvPr id="234" name="组合"/>
          <p:cNvGrpSpPr>
            <a:grpSpLocks/>
          </p:cNvGrpSpPr>
          <p:nvPr/>
        </p:nvGrpSpPr>
        <p:grpSpPr>
          <a:xfrm>
            <a:off x="1908175" y="4221163"/>
            <a:ext cx="1295400" cy="517524"/>
            <a:chOff x="1908175" y="4221163"/>
            <a:chExt cx="1295400" cy="517524"/>
          </a:xfrm>
        </p:grpSpPr>
        <p:sp>
          <p:nvSpPr>
            <p:cNvPr id="232" name="矩形"/>
            <p:cNvSpPr>
              <a:spLocks/>
            </p:cNvSpPr>
            <p:nvPr/>
          </p:nvSpPr>
          <p:spPr>
            <a:xfrm>
              <a:off x="1908175" y="4221163"/>
              <a:ext cx="1295400" cy="5175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Ｙ＝Ａ</a:t>
              </a:r>
            </a:p>
          </p:txBody>
        </p:sp>
        <p:sp>
          <p:nvSpPr>
            <p:cNvPr id="233" name="直线"/>
            <p:cNvSpPr>
              <a:spLocks/>
            </p:cNvSpPr>
            <p:nvPr/>
          </p:nvSpPr>
          <p:spPr>
            <a:xfrm>
              <a:off x="2708275" y="4240213"/>
              <a:ext cx="304799" cy="0"/>
            </a:xfrm>
            <a:prstGeom prst="line">
              <a:avLst/>
            </a:prstGeom>
            <a:noFill/>
            <a:ln w="28575" cap="flat" cmpd="sng">
              <a:solidFill>
                <a:srgbClr val="CC3300"/>
              </a:solidFill>
              <a:prstDash val="solid"/>
              <a:round/>
            </a:ln>
            <a:effectLst>
              <a:outerShdw blurRad="63500" dist="38099" dir="2700000" algn="ctr" rotWithShape="0">
                <a:srgbClr val="EEECE1">
                  <a:alpha val="74509"/>
                </a:srgbClr>
              </a:outerShdw>
            </a:effectLst>
          </p:spPr>
        </p:sp>
      </p:grpSp>
      <p:sp>
        <p:nvSpPr>
          <p:cNvPr id="235" name="矩形标注"/>
          <p:cNvSpPr>
            <a:spLocks/>
          </p:cNvSpPr>
          <p:nvPr/>
        </p:nvSpPr>
        <p:spPr>
          <a:xfrm>
            <a:off x="3844924" y="5300663"/>
            <a:ext cx="1447800" cy="457200"/>
          </a:xfrm>
          <a:prstGeom prst="wedgeRectCallout">
            <a:avLst>
              <a:gd name="adj1" fmla="val 75875"/>
              <a:gd name="adj2" fmla="val -147217"/>
            </a:avLst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2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Arial" charset="0"/>
                <a:ea typeface="宋体" charset="0"/>
                <a:cs typeface="Calibri" charset="0"/>
              </a:rPr>
              <a:t>真值表</a:t>
            </a:r>
          </a:p>
        </p:txBody>
      </p:sp>
      <p:grpSp>
        <p:nvGrpSpPr>
          <p:cNvPr id="261" name="组合"/>
          <p:cNvGrpSpPr>
            <a:grpSpLocks/>
          </p:cNvGrpSpPr>
          <p:nvPr/>
        </p:nvGrpSpPr>
        <p:grpSpPr>
          <a:xfrm>
            <a:off x="5389880" y="1925319"/>
            <a:ext cx="3211195" cy="1405255"/>
            <a:chOff x="5389880" y="1925319"/>
            <a:chExt cx="3211195" cy="1405255"/>
          </a:xfrm>
        </p:grpSpPr>
        <p:sp>
          <p:nvSpPr>
            <p:cNvPr id="236" name="直线"/>
            <p:cNvSpPr>
              <a:spLocks/>
            </p:cNvSpPr>
            <p:nvPr/>
          </p:nvSpPr>
          <p:spPr>
            <a:xfrm>
              <a:off x="8446136" y="1925319"/>
              <a:ext cx="0" cy="32004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sp>
        <p:sp>
          <p:nvSpPr>
            <p:cNvPr id="237" name="直线"/>
            <p:cNvSpPr>
              <a:spLocks/>
            </p:cNvSpPr>
            <p:nvPr/>
          </p:nvSpPr>
          <p:spPr>
            <a:xfrm>
              <a:off x="8446136" y="2545715"/>
              <a:ext cx="0" cy="32004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sp>
        <p:grpSp>
          <p:nvGrpSpPr>
            <p:cNvPr id="260" name="组合"/>
            <p:cNvGrpSpPr>
              <a:grpSpLocks/>
            </p:cNvGrpSpPr>
            <p:nvPr/>
          </p:nvGrpSpPr>
          <p:grpSpPr>
            <a:xfrm>
              <a:off x="5389880" y="1929764"/>
              <a:ext cx="3211195" cy="1400810"/>
              <a:chOff x="5389880" y="1929764"/>
              <a:chExt cx="3211195" cy="1400810"/>
            </a:xfrm>
          </p:grpSpPr>
          <p:sp>
            <p:nvSpPr>
              <p:cNvPr id="238" name="直线"/>
              <p:cNvSpPr>
                <a:spLocks/>
              </p:cNvSpPr>
              <p:nvPr/>
            </p:nvSpPr>
            <p:spPr>
              <a:xfrm flipV="1">
                <a:off x="7962901" y="2342515"/>
                <a:ext cx="253999" cy="269239"/>
              </a:xfrm>
              <a:prstGeom prst="line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sp>
          <p:grpSp>
            <p:nvGrpSpPr>
              <p:cNvPr id="259" name="组合"/>
              <p:cNvGrpSpPr>
                <a:grpSpLocks/>
              </p:cNvGrpSpPr>
              <p:nvPr/>
            </p:nvGrpSpPr>
            <p:grpSpPr>
              <a:xfrm>
                <a:off x="5389880" y="1929764"/>
                <a:ext cx="3211195" cy="1400810"/>
                <a:chOff x="5389880" y="1929764"/>
                <a:chExt cx="3211195" cy="1400810"/>
              </a:xfrm>
            </p:grpSpPr>
            <p:sp>
              <p:nvSpPr>
                <p:cNvPr id="239" name="椭圆"/>
                <p:cNvSpPr>
                  <a:spLocks/>
                </p:cNvSpPr>
                <p:nvPr/>
              </p:nvSpPr>
              <p:spPr>
                <a:xfrm>
                  <a:off x="7861935" y="2620010"/>
                  <a:ext cx="75564" cy="7556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grpSp>
              <p:nvGrpSpPr>
                <p:cNvPr id="244" name="组合"/>
                <p:cNvGrpSpPr>
                  <a:grpSpLocks/>
                </p:cNvGrpSpPr>
                <p:nvPr/>
              </p:nvGrpSpPr>
              <p:grpSpPr>
                <a:xfrm>
                  <a:off x="5604510" y="1929764"/>
                  <a:ext cx="2841625" cy="961390"/>
                  <a:chOff x="5604510" y="1929764"/>
                  <a:chExt cx="2841625" cy="961390"/>
                </a:xfrm>
              </p:grpSpPr>
              <p:sp>
                <p:nvSpPr>
                  <p:cNvPr id="240" name="直线"/>
                  <p:cNvSpPr>
                    <a:spLocks/>
                  </p:cNvSpPr>
                  <p:nvPr/>
                </p:nvSpPr>
                <p:spPr>
                  <a:xfrm>
                    <a:off x="6837045" y="1929764"/>
                    <a:ext cx="1100455" cy="8890"/>
                  </a:xfrm>
                  <a:prstGeom prst="line">
                    <a:avLst/>
                  </a:pr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</a:ln>
                  <a:effectLst>
                    <a:outerShdw blurRad="40000" dist="20000" dir="5400000" rotWithShape="0">
                      <a:srgbClr val="000000">
                        <a:alpha val="37647"/>
                      </a:srgbClr>
                    </a:outerShdw>
                  </a:effectLst>
                </p:spPr>
              </p:sp>
              <p:sp>
                <p:nvSpPr>
                  <p:cNvPr id="241" name="直线"/>
                  <p:cNvSpPr>
                    <a:spLocks/>
                  </p:cNvSpPr>
                  <p:nvPr/>
                </p:nvSpPr>
                <p:spPr>
                  <a:xfrm>
                    <a:off x="5604510" y="2877185"/>
                    <a:ext cx="2841625" cy="13970"/>
                  </a:xfrm>
                  <a:prstGeom prst="line">
                    <a:avLst/>
                  </a:pr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</a:ln>
                  <a:effectLst>
                    <a:outerShdw blurRad="40000" dist="20000" dir="5400000" rotWithShape="0">
                      <a:srgbClr val="000000">
                        <a:alpha val="37647"/>
                      </a:srgbClr>
                    </a:outerShdw>
                  </a:effectLst>
                </p:spPr>
              </p:sp>
              <p:sp>
                <p:nvSpPr>
                  <p:cNvPr id="242" name="椭圆"/>
                  <p:cNvSpPr>
                    <a:spLocks/>
                  </p:cNvSpPr>
                  <p:nvPr/>
                </p:nvSpPr>
                <p:spPr>
                  <a:xfrm>
                    <a:off x="7861935" y="2195195"/>
                    <a:ext cx="75564" cy="7556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43" name="矩形"/>
                  <p:cNvSpPr>
                    <a:spLocks/>
                  </p:cNvSpPr>
                  <p:nvPr/>
                </p:nvSpPr>
                <p:spPr>
                  <a:xfrm>
                    <a:off x="7432675" y="2116455"/>
                    <a:ext cx="371475" cy="453390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miter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400" b="1" i="1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A</a:t>
                    </a:r>
                    <a:endParaRPr lang="zh-CN" altLang="en-US" sz="2400" b="1" i="1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</p:grpSp>
            <p:grpSp>
              <p:nvGrpSpPr>
                <p:cNvPr id="258" name="组合"/>
                <p:cNvGrpSpPr>
                  <a:grpSpLocks/>
                </p:cNvGrpSpPr>
                <p:nvPr/>
              </p:nvGrpSpPr>
              <p:grpSpPr>
                <a:xfrm>
                  <a:off x="5389880" y="1929764"/>
                  <a:ext cx="3211195" cy="1400810"/>
                  <a:chOff x="5389880" y="1929764"/>
                  <a:chExt cx="3211195" cy="1400810"/>
                </a:xfrm>
              </p:grpSpPr>
              <p:grpSp>
                <p:nvGrpSpPr>
                  <p:cNvPr id="247" name="组合"/>
                  <p:cNvGrpSpPr>
                    <a:grpSpLocks/>
                  </p:cNvGrpSpPr>
                  <p:nvPr/>
                </p:nvGrpSpPr>
                <p:grpSpPr>
                  <a:xfrm>
                    <a:off x="7887335" y="1942465"/>
                    <a:ext cx="713740" cy="615950"/>
                    <a:chOff x="7887335" y="1942465"/>
                    <a:chExt cx="713740" cy="615950"/>
                  </a:xfrm>
                </p:grpSpPr>
                <p:sp>
                  <p:nvSpPr>
                    <p:cNvPr id="245" name="直线"/>
                    <p:cNvSpPr>
                      <a:spLocks/>
                    </p:cNvSpPr>
                    <p:nvPr/>
                  </p:nvSpPr>
                  <p:spPr>
                    <a:xfrm>
                      <a:off x="7887335" y="1942465"/>
                      <a:ext cx="558799" cy="0"/>
                    </a:xfrm>
                    <a:prstGeom prst="line">
                      <a:avLst/>
                    </a:prstGeom>
                    <a:noFill/>
                    <a:ln w="25400" cap="flat" cmpd="sng">
                      <a:solidFill>
                        <a:srgbClr val="000000"/>
                      </a:solidFill>
                      <a:prstDash val="solid"/>
                      <a:round/>
                    </a:ln>
                    <a:effectLst>
                      <a:outerShdw blurRad="40000" dist="20000" dir="5400000" rotWithShape="0">
                        <a:srgbClr val="000000">
                          <a:alpha val="37647"/>
                        </a:srgbClr>
                      </a:outerShdw>
                    </a:effectLst>
                  </p:spPr>
                </p:sp>
                <p:sp>
                  <p:nvSpPr>
                    <p:cNvPr id="246" name="流程图: 汇总连接"/>
                    <p:cNvSpPr>
                      <a:spLocks/>
                    </p:cNvSpPr>
                    <p:nvPr/>
                  </p:nvSpPr>
                  <p:spPr>
                    <a:xfrm>
                      <a:off x="8288021" y="2245360"/>
                      <a:ext cx="313055" cy="313055"/>
                    </a:xfrm>
                    <a:prstGeom prst="flowChartSummingJunction">
                      <a:avLst/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</p:grpSp>
              <p:grpSp>
                <p:nvGrpSpPr>
                  <p:cNvPr id="257" name="组合"/>
                  <p:cNvGrpSpPr>
                    <a:grpSpLocks/>
                  </p:cNvGrpSpPr>
                  <p:nvPr/>
                </p:nvGrpSpPr>
                <p:grpSpPr>
                  <a:xfrm>
                    <a:off x="5389880" y="1929764"/>
                    <a:ext cx="2401569" cy="1400810"/>
                    <a:chOff x="5389880" y="1929764"/>
                    <a:chExt cx="2401569" cy="1400810"/>
                  </a:xfrm>
                </p:grpSpPr>
                <p:sp>
                  <p:nvSpPr>
                    <p:cNvPr id="248" name="直线"/>
                    <p:cNvSpPr>
                      <a:spLocks/>
                    </p:cNvSpPr>
                    <p:nvPr/>
                  </p:nvSpPr>
                  <p:spPr>
                    <a:xfrm flipV="1">
                      <a:off x="5389880" y="2342515"/>
                      <a:ext cx="438785" cy="5080"/>
                    </a:xfrm>
                    <a:prstGeom prst="line">
                      <a:avLst/>
                    </a:prstGeom>
                    <a:noFill/>
                    <a:ln w="3175" cap="flat" cmpd="sng">
                      <a:solidFill>
                        <a:srgbClr val="000000"/>
                      </a:solidFill>
                      <a:prstDash val="solid"/>
                      <a:round/>
                    </a:ln>
                    <a:effectLst>
                      <a:outerShdw blurRad="40000" dist="20000" dir="5400000" rotWithShape="0">
                        <a:srgbClr val="000000">
                          <a:alpha val="37647"/>
                        </a:srgbClr>
                      </a:outerShdw>
                    </a:effectLst>
                  </p:spPr>
                </p:sp>
                <p:grpSp>
                  <p:nvGrpSpPr>
                    <p:cNvPr id="256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5478780" y="1929764"/>
                      <a:ext cx="2312670" cy="1400810"/>
                      <a:chOff x="5478780" y="1929764"/>
                      <a:chExt cx="2312670" cy="1400810"/>
                    </a:xfrm>
                  </p:grpSpPr>
                  <p:sp>
                    <p:nvSpPr>
                      <p:cNvPr id="249" name="直线"/>
                      <p:cNvSpPr>
                        <a:spLocks/>
                      </p:cNvSpPr>
                      <p:nvPr/>
                    </p:nvSpPr>
                    <p:spPr>
                      <a:xfrm>
                        <a:off x="5604510" y="1929764"/>
                        <a:ext cx="0" cy="412750"/>
                      </a:xfrm>
                      <a:prstGeom prst="line">
                        <a:avLst/>
                      </a:prstGeom>
                      <a:noFill/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>
                        <a:outerShdw blurRad="40000" dist="20000" dir="5400000" rotWithShape="0">
                          <a:srgbClr val="000000">
                            <a:alpha val="37647"/>
                          </a:srgbClr>
                        </a:outerShdw>
                      </a:effectLst>
                    </p:spPr>
                  </p:sp>
                  <p:sp>
                    <p:nvSpPr>
                      <p:cNvPr id="250" name="直线"/>
                      <p:cNvSpPr>
                        <a:spLocks/>
                      </p:cNvSpPr>
                      <p:nvPr/>
                    </p:nvSpPr>
                    <p:spPr>
                      <a:xfrm>
                        <a:off x="5604510" y="2571115"/>
                        <a:ext cx="0" cy="320040"/>
                      </a:xfrm>
                      <a:prstGeom prst="line">
                        <a:avLst/>
                      </a:prstGeom>
                      <a:noFill/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>
                        <a:outerShdw blurRad="40000" dist="20000" dir="5400000" rotWithShape="0">
                          <a:srgbClr val="000000">
                            <a:alpha val="37647"/>
                          </a:srgbClr>
                        </a:outerShdw>
                      </a:effectLst>
                    </p:spPr>
                  </p:sp>
                  <p:sp>
                    <p:nvSpPr>
                      <p:cNvPr id="251" name="直线"/>
                      <p:cNvSpPr>
                        <a:spLocks/>
                      </p:cNvSpPr>
                      <p:nvPr/>
                    </p:nvSpPr>
                    <p:spPr>
                      <a:xfrm>
                        <a:off x="5478780" y="2558415"/>
                        <a:ext cx="286385" cy="0"/>
                      </a:xfrm>
                      <a:prstGeom prst="line">
                        <a:avLst/>
                      </a:prstGeom>
                      <a:noFill/>
                      <a:ln w="381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>
                        <a:outerShdw blurRad="40000" dist="20000" dir="5400000" rotWithShape="0">
                          <a:srgbClr val="000000">
                            <a:alpha val="37647"/>
                          </a:srgbClr>
                        </a:outerShdw>
                      </a:effectLst>
                    </p:spPr>
                  </p:sp>
                  <p:sp>
                    <p:nvSpPr>
                      <p:cNvPr id="252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5828665" y="2179955"/>
                        <a:ext cx="490219" cy="45339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E</a:t>
                        </a:r>
                        <a:endParaRPr lang="zh-CN" altLang="en-US" sz="2400" b="1" i="1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  <p:grpSp>
                    <p:nvGrpSpPr>
                      <p:cNvPr id="255" name="组合"/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5604510" y="1929764"/>
                        <a:ext cx="2186940" cy="1400810"/>
                        <a:chOff x="5604510" y="1929764"/>
                        <a:chExt cx="2186940" cy="1400810"/>
                      </a:xfrm>
                    </p:grpSpPr>
                    <p:sp>
                      <p:nvSpPr>
                        <p:cNvPr id="253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04510" y="1929764"/>
                          <a:ext cx="558799" cy="0"/>
                        </a:xfrm>
                        <a:prstGeom prst="line">
                          <a:avLst/>
                        </a:prstGeom>
                        <a:noFill/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254" name="矩形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6378575" y="2877185"/>
                          <a:ext cx="1412875" cy="45339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  <p:txBody>
                        <a:bodyPr vert="horz" wrap="square" lIns="91440" tIns="45720" rIns="91440" bIns="45720" anchor="t" anchorCtr="0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CN" altLang="en-US" sz="2400" b="1" i="0" u="none" strike="noStrike" kern="1200" cap="none" spc="0" baseline="0">
                              <a:solidFill>
                                <a:schemeClr val="tx1"/>
                              </a:solidFill>
                              <a:effectLst>
                                <a:outerShdw blurRad="50800" dist="38100" dir="5400000" algn="t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Times New Roman" charset="0"/>
                              <a:ea typeface="宋体" charset="0"/>
                              <a:cs typeface="Calibri" charset="0"/>
                            </a:rPr>
                            <a:t>电路图</a:t>
                          </a:r>
                        </a:p>
                      </p:txBody>
                    </p:sp>
                  </p:grpSp>
                </p:grpSp>
              </p:grpSp>
            </p:grpSp>
          </p:grpSp>
        </p:grpSp>
      </p:grpSp>
      <p:sp>
        <p:nvSpPr>
          <p:cNvPr id="262" name="椭圆"/>
          <p:cNvSpPr>
            <a:spLocks/>
          </p:cNvSpPr>
          <p:nvPr/>
        </p:nvSpPr>
        <p:spPr>
          <a:xfrm>
            <a:off x="7887335" y="1875155"/>
            <a:ext cx="75565" cy="75565"/>
          </a:xfrm>
          <a:prstGeom prst="ellipse">
            <a:avLst/>
          </a:prstGeom>
          <a:solidFill>
            <a:srgbClr val="000000"/>
          </a:solidFill>
          <a:ln w="254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3" name="直线"/>
          <p:cNvSpPr>
            <a:spLocks/>
          </p:cNvSpPr>
          <p:nvPr/>
        </p:nvSpPr>
        <p:spPr>
          <a:xfrm flipV="1">
            <a:off x="7912735" y="1950719"/>
            <a:ext cx="0" cy="19431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64" name="直线"/>
          <p:cNvSpPr>
            <a:spLocks/>
          </p:cNvSpPr>
          <p:nvPr/>
        </p:nvSpPr>
        <p:spPr>
          <a:xfrm flipV="1">
            <a:off x="7912735" y="2657474"/>
            <a:ext cx="0" cy="194309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65" name="矩形"/>
          <p:cNvSpPr>
            <a:spLocks/>
          </p:cNvSpPr>
          <p:nvPr/>
        </p:nvSpPr>
        <p:spPr>
          <a:xfrm>
            <a:off x="6157595" y="1786254"/>
            <a:ext cx="684529" cy="26987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6" name="矩形"/>
          <p:cNvSpPr>
            <a:spLocks/>
          </p:cNvSpPr>
          <p:nvPr/>
        </p:nvSpPr>
        <p:spPr>
          <a:xfrm>
            <a:off x="6748145" y="1329055"/>
            <a:ext cx="371475" cy="4533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R</a:t>
            </a:r>
            <a:endParaRPr lang="zh-CN" altLang="en-US" sz="2400" b="1" i="1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67" name="矩形"/>
          <p:cNvSpPr>
            <a:spLocks/>
          </p:cNvSpPr>
          <p:nvPr/>
        </p:nvSpPr>
        <p:spPr>
          <a:xfrm>
            <a:off x="8493125" y="1675764"/>
            <a:ext cx="371475" cy="4533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Y</a:t>
            </a:r>
            <a:endParaRPr lang="zh-CN" altLang="en-US" sz="2400" b="1" i="1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68" name="直线"/>
          <p:cNvSpPr>
            <a:spLocks/>
          </p:cNvSpPr>
          <p:nvPr/>
        </p:nvSpPr>
        <p:spPr>
          <a:xfrm>
            <a:off x="5651500" y="3835400"/>
            <a:ext cx="2565400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69" name="直线"/>
          <p:cNvSpPr>
            <a:spLocks/>
          </p:cNvSpPr>
          <p:nvPr/>
        </p:nvSpPr>
        <p:spPr>
          <a:xfrm>
            <a:off x="5629910" y="4378325"/>
            <a:ext cx="2565399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70" name="直线"/>
          <p:cNvSpPr>
            <a:spLocks/>
          </p:cNvSpPr>
          <p:nvPr/>
        </p:nvSpPr>
        <p:spPr>
          <a:xfrm>
            <a:off x="5651500" y="5364479"/>
            <a:ext cx="2565400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71" name="直线"/>
          <p:cNvSpPr>
            <a:spLocks/>
          </p:cNvSpPr>
          <p:nvPr/>
        </p:nvSpPr>
        <p:spPr>
          <a:xfrm>
            <a:off x="6892925" y="3835400"/>
            <a:ext cx="0" cy="1529079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72" name="矩形"/>
          <p:cNvSpPr>
            <a:spLocks/>
          </p:cNvSpPr>
          <p:nvPr/>
        </p:nvSpPr>
        <p:spPr>
          <a:xfrm>
            <a:off x="5879465" y="3835400"/>
            <a:ext cx="371475" cy="51815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A</a:t>
            </a:r>
            <a:endParaRPr lang="zh-CN" altLang="en-US" sz="2800" b="1" i="1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73" name="矩形"/>
          <p:cNvSpPr>
            <a:spLocks/>
          </p:cNvSpPr>
          <p:nvPr/>
        </p:nvSpPr>
        <p:spPr>
          <a:xfrm>
            <a:off x="7483475" y="3873500"/>
            <a:ext cx="454025" cy="51815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Y</a:t>
            </a:r>
            <a:endParaRPr lang="zh-CN" altLang="en-US" sz="2800" b="1" i="1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74" name="矩形"/>
          <p:cNvSpPr>
            <a:spLocks/>
          </p:cNvSpPr>
          <p:nvPr/>
        </p:nvSpPr>
        <p:spPr>
          <a:xfrm>
            <a:off x="5913755" y="4353560"/>
            <a:ext cx="371475" cy="51815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0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75" name="矩形"/>
          <p:cNvSpPr>
            <a:spLocks/>
          </p:cNvSpPr>
          <p:nvPr/>
        </p:nvSpPr>
        <p:spPr>
          <a:xfrm>
            <a:off x="5879465" y="4859020"/>
            <a:ext cx="371475" cy="51815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76" name="矩形"/>
          <p:cNvSpPr>
            <a:spLocks/>
          </p:cNvSpPr>
          <p:nvPr/>
        </p:nvSpPr>
        <p:spPr>
          <a:xfrm>
            <a:off x="7508875" y="4340860"/>
            <a:ext cx="454025" cy="51815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77" name="矩形"/>
          <p:cNvSpPr>
            <a:spLocks/>
          </p:cNvSpPr>
          <p:nvPr/>
        </p:nvSpPr>
        <p:spPr>
          <a:xfrm>
            <a:off x="7483475" y="4871720"/>
            <a:ext cx="454025" cy="51816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0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dio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文本框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20.2.2 </a:t>
            </a:r>
            <a:r>
              <a:rPr lang="zh-CN" altLang="en-US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复合逻辑运算</a:t>
            </a: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279" name="文本框"/>
          <p:cNvSpPr>
            <a:spLocks noGrp="1"/>
          </p:cNvSpPr>
          <p:nvPr>
            <p:ph type="body" idx="1"/>
          </p:nvPr>
        </p:nvSpPr>
        <p:spPr>
          <a:xfrm>
            <a:off x="457200" y="1350963"/>
            <a:ext cx="8229600" cy="45259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just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(1) 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与非逻辑运算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：它是将逻辑变量先进行与运算再进行非运算。表达式为：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Times New Roman" charset="0"/>
            </a:endParaRPr>
          </a:p>
          <a:p>
            <a:pPr marL="0" indent="0" algn="ctr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F</a:t>
            </a:r>
            <a:r>
              <a:rPr lang="en-US" altLang="zh-CN" sz="32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=</a:t>
            </a:r>
            <a:r>
              <a:rPr lang="en-US" altLang="zh-CN" sz="32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AB</a:t>
            </a:r>
          </a:p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(2)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Times New Roman" charset="0"/>
              </a:rPr>
              <a:t>或非逻辑运算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Times New Roman" charset="0"/>
              </a:rPr>
              <a:t>：它是将逻辑变量先进行或运算再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Times New Roman" charset="0"/>
            </a:endParaRPr>
          </a:p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Times New Roman" charset="0"/>
              </a:rPr>
              <a:t>进行非运算。其表达式为：</a:t>
            </a:r>
            <a:endParaRPr lang="en-US" altLang="zh-CN" sz="3200" b="0" i="1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marL="0" indent="0" algn="ctr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F=A+B</a:t>
            </a:r>
          </a:p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(3)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与或非逻辑运算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：它是将逻辑变量先进行与运算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Times New Roman" charset="0"/>
            </a:endParaRPr>
          </a:p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后进行或运算再进行非运算。其表达式为：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Times New Roman" charset="0"/>
            </a:endParaRPr>
          </a:p>
          <a:p>
            <a:pPr marL="0" indent="0" algn="ctr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F=AB+CD</a:t>
            </a:r>
          </a:p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endParaRPr lang="en-US" altLang="zh-CN" sz="3200" b="1" i="1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Times New Roman" charset="0"/>
            </a:endParaRPr>
          </a:p>
          <a:p>
            <a:pPr marL="0" indent="0" algn="l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endParaRPr lang="zh-CN" altLang="en-US" sz="32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280" name="直线"/>
          <p:cNvSpPr>
            <a:spLocks/>
          </p:cNvSpPr>
          <p:nvPr/>
        </p:nvSpPr>
        <p:spPr>
          <a:xfrm>
            <a:off x="4479608" y="3755072"/>
            <a:ext cx="762000" cy="0"/>
          </a:xfrm>
          <a:prstGeom prst="lin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81" name="直线"/>
          <p:cNvSpPr>
            <a:spLocks/>
          </p:cNvSpPr>
          <p:nvPr/>
        </p:nvSpPr>
        <p:spPr>
          <a:xfrm>
            <a:off x="4608195" y="2236788"/>
            <a:ext cx="504824" cy="0"/>
          </a:xfrm>
          <a:prstGeom prst="lin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82" name="直线"/>
          <p:cNvSpPr>
            <a:spLocks/>
          </p:cNvSpPr>
          <p:nvPr/>
        </p:nvSpPr>
        <p:spPr>
          <a:xfrm>
            <a:off x="4213225" y="5207953"/>
            <a:ext cx="1295400" cy="0"/>
          </a:xfrm>
          <a:prstGeom prst="lin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05521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文本框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20.2.2 </a:t>
            </a:r>
            <a:r>
              <a:rPr lang="zh-CN" altLang="en-US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复合逻辑运算</a:t>
            </a: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284" name="矩形"/>
          <p:cNvSpPr>
            <a:spLocks/>
          </p:cNvSpPr>
          <p:nvPr/>
        </p:nvSpPr>
        <p:spPr>
          <a:xfrm>
            <a:off x="395288" y="1268413"/>
            <a:ext cx="7952578" cy="42157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(4) 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同或运算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：如果当两个逻辑变量A和B相同时，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逻辑函数F等于1，否则F等于0。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(5) 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异或运算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：如果当两个逻辑变量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A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和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B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相异时，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逻辑函数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F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等于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，否则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F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等于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。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华文新魏" charset="-122"/>
              <a:cs typeface="华文新魏" charset="-122"/>
            </a:endParaRPr>
          </a:p>
        </p:txBody>
      </p:sp>
      <p:sp>
        <p:nvSpPr>
          <p:cNvPr id="285" name="矩形"/>
          <p:cNvSpPr>
            <a:spLocks/>
          </p:cNvSpPr>
          <p:nvPr/>
        </p:nvSpPr>
        <p:spPr>
          <a:xfrm>
            <a:off x="2801620" y="2703195"/>
            <a:ext cx="2963545" cy="51815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Arial" charset="0"/>
              </a:rPr>
              <a:t>F=A</a:t>
            </a:r>
            <a:r>
              <a:rPr lang="zh-CN" altLang="en-US" sz="2800" b="0" i="0" u="none" strike="noStrike" kern="1200" cap="none" spc="0" baseline="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rPr>
              <a:t>ʘ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Arial" charset="0"/>
              </a:rPr>
              <a:t>B=AB+AB</a:t>
            </a:r>
            <a:endParaRPr lang="zh-CN" altLang="en-US" sz="2800" b="1" i="1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Arial" charset="0"/>
            </a:endParaRPr>
          </a:p>
        </p:txBody>
      </p:sp>
      <p:sp>
        <p:nvSpPr>
          <p:cNvPr id="286" name="矩形"/>
          <p:cNvSpPr>
            <a:spLocks/>
          </p:cNvSpPr>
          <p:nvPr/>
        </p:nvSpPr>
        <p:spPr>
          <a:xfrm>
            <a:off x="4848225" y="2583180"/>
            <a:ext cx="809808" cy="4533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－－</a:t>
            </a:r>
          </a:p>
        </p:txBody>
      </p:sp>
      <p:graphicFrame>
        <p:nvGraphicFramePr>
          <p:cNvPr id="287" name="对象"/>
          <p:cNvGraphicFramePr>
            <a:graphicFrameLocks noChangeAspect="1"/>
          </p:cNvGraphicFramePr>
          <p:nvPr/>
        </p:nvGraphicFramePr>
        <p:xfrm>
          <a:off x="2801620" y="4945379"/>
          <a:ext cx="28416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28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2801620" y="4945379"/>
                        <a:ext cx="2841625" cy="66357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94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文本框"/>
          <p:cNvSpPr>
            <a:spLocks noGrp="1"/>
          </p:cNvSpPr>
          <p:nvPr>
            <p:ph type="subTitle" idx="1"/>
          </p:nvPr>
        </p:nvSpPr>
        <p:spPr>
          <a:xfrm>
            <a:off x="685800" y="1219200"/>
            <a:ext cx="37338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6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1. </a:t>
            </a:r>
            <a:r>
              <a:rPr lang="zh-CN" altLang="en-US" sz="26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常量与变量的关系</a:t>
            </a:r>
            <a:endParaRPr lang="zh-CN" altLang="en-US" sz="2600" b="0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289" name="矩形"/>
          <p:cNvSpPr>
            <a:spLocks/>
          </p:cNvSpPr>
          <p:nvPr/>
        </p:nvSpPr>
        <p:spPr>
          <a:xfrm>
            <a:off x="762000" y="457200"/>
            <a:ext cx="49530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20.2.3  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逻辑代数基本定律</a:t>
            </a:r>
            <a:endParaRPr lang="zh-CN" altLang="en-US" sz="3200" b="0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90" name="矩形"/>
          <p:cNvSpPr>
            <a:spLocks/>
          </p:cNvSpPr>
          <p:nvPr/>
        </p:nvSpPr>
        <p:spPr>
          <a:xfrm>
            <a:off x="685800" y="4724400"/>
            <a:ext cx="47244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逻辑代数的基本运算法则</a:t>
            </a:r>
          </a:p>
        </p:txBody>
      </p:sp>
      <p:grpSp>
        <p:nvGrpSpPr>
          <p:cNvPr id="293" name="组合"/>
          <p:cNvGrpSpPr>
            <a:grpSpLocks/>
          </p:cNvGrpSpPr>
          <p:nvPr/>
        </p:nvGrpSpPr>
        <p:grpSpPr>
          <a:xfrm>
            <a:off x="990600" y="1676400"/>
            <a:ext cx="5164186" cy="550862"/>
            <a:chOff x="990600" y="1676400"/>
            <a:chExt cx="5164186" cy="550862"/>
          </a:xfrm>
        </p:grpSpPr>
        <p:sp>
          <p:nvSpPr>
            <p:cNvPr id="291" name="矩形"/>
            <p:cNvSpPr>
              <a:spLocks/>
            </p:cNvSpPr>
            <p:nvPr/>
          </p:nvSpPr>
          <p:spPr>
            <a:xfrm>
              <a:off x="990600" y="1676400"/>
              <a:ext cx="2093912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自等律</a:t>
              </a:r>
              <a:endPara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graphicFrame>
          <p:nvGraphicFramePr>
            <p:cNvPr id="292" name="对象"/>
            <p:cNvGraphicFramePr>
              <a:graphicFrameLocks noChangeAspect="1"/>
            </p:cNvGraphicFramePr>
            <p:nvPr/>
          </p:nvGraphicFramePr>
          <p:xfrm>
            <a:off x="2532077" y="1676409"/>
            <a:ext cx="3622708" cy="5508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package" r:id="rId4" imgW="0" imgH="0" progId="package">
                    <p:embed/>
                  </p:oleObj>
                </mc:Choice>
                <mc:Fallback>
                  <p:oleObj name="package" r:id="rId4" imgW="0" imgH="0" progId="package">
                    <p:embed/>
                    <p:pic>
                      <p:nvPicPr>
                        <p:cNvPr id="292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2532077" y="1676409"/>
                          <a:ext cx="3622708" cy="550853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6" name="组合"/>
          <p:cNvGrpSpPr>
            <a:grpSpLocks/>
          </p:cNvGrpSpPr>
          <p:nvPr/>
        </p:nvGrpSpPr>
        <p:grpSpPr>
          <a:xfrm>
            <a:off x="1066800" y="2286000"/>
            <a:ext cx="4922786" cy="550863"/>
            <a:chOff x="1066800" y="2286000"/>
            <a:chExt cx="4922786" cy="550863"/>
          </a:xfrm>
        </p:grpSpPr>
        <p:sp>
          <p:nvSpPr>
            <p:cNvPr id="294" name="矩形"/>
            <p:cNvSpPr>
              <a:spLocks/>
            </p:cNvSpPr>
            <p:nvPr/>
          </p:nvSpPr>
          <p:spPr>
            <a:xfrm>
              <a:off x="1066800" y="2286000"/>
              <a:ext cx="13716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0-1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律</a:t>
              </a:r>
              <a:endParaRPr lang="zh-CN" altLang="en-US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graphicFrame>
          <p:nvGraphicFramePr>
            <p:cNvPr id="295" name="对象"/>
            <p:cNvGraphicFramePr>
              <a:graphicFrameLocks noChangeAspect="1"/>
            </p:cNvGraphicFramePr>
            <p:nvPr/>
          </p:nvGraphicFramePr>
          <p:xfrm>
            <a:off x="2608273" y="2286010"/>
            <a:ext cx="3381313" cy="5508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package" r:id="rId6" imgW="0" imgH="0" progId="package">
                    <p:embed/>
                  </p:oleObj>
                </mc:Choice>
                <mc:Fallback>
                  <p:oleObj name="package" r:id="rId6" imgW="0" imgH="0" progId="package">
                    <p:embed/>
                    <p:pic>
                      <p:nvPicPr>
                        <p:cNvPr id="295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/>
                        <a:stretch>
                          <a:fillRect/>
                        </a:stretch>
                      </p:blipFill>
                      <p:spPr>
                        <a:xfrm>
                          <a:off x="2608273" y="2286010"/>
                          <a:ext cx="3381313" cy="550853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9" name="组合"/>
          <p:cNvGrpSpPr>
            <a:grpSpLocks/>
          </p:cNvGrpSpPr>
          <p:nvPr/>
        </p:nvGrpSpPr>
        <p:grpSpPr>
          <a:xfrm>
            <a:off x="990600" y="2895582"/>
            <a:ext cx="5437131" cy="550853"/>
            <a:chOff x="990600" y="2895582"/>
            <a:chExt cx="5437131" cy="550853"/>
          </a:xfrm>
        </p:grpSpPr>
        <p:sp>
          <p:nvSpPr>
            <p:cNvPr id="297" name="矩形"/>
            <p:cNvSpPr>
              <a:spLocks/>
            </p:cNvSpPr>
            <p:nvPr/>
          </p:nvSpPr>
          <p:spPr>
            <a:xfrm>
              <a:off x="990600" y="2895600"/>
              <a:ext cx="1600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重叠律</a:t>
              </a:r>
              <a:endPara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  <p:graphicFrame>
          <p:nvGraphicFramePr>
            <p:cNvPr id="298" name="对象"/>
            <p:cNvGraphicFramePr>
              <a:graphicFrameLocks noChangeAspect="1"/>
            </p:cNvGraphicFramePr>
            <p:nvPr/>
          </p:nvGraphicFramePr>
          <p:xfrm>
            <a:off x="2562244" y="2895582"/>
            <a:ext cx="3865487" cy="5508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package" r:id="rId8" imgW="0" imgH="0" progId="package">
                    <p:embed/>
                  </p:oleObj>
                </mc:Choice>
                <mc:Fallback>
                  <p:oleObj name="package" r:id="rId8" imgW="0" imgH="0" progId="package">
                    <p:embed/>
                    <p:pic>
                      <p:nvPicPr>
                        <p:cNvPr id="298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print"/>
                        <a:stretch>
                          <a:fillRect/>
                        </a:stretch>
                      </p:blipFill>
                      <p:spPr>
                        <a:xfrm>
                          <a:off x="2562244" y="2895582"/>
                          <a:ext cx="3865487" cy="550853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2" name="组合"/>
          <p:cNvGrpSpPr>
            <a:grpSpLocks/>
          </p:cNvGrpSpPr>
          <p:nvPr/>
        </p:nvGrpSpPr>
        <p:grpSpPr>
          <a:xfrm>
            <a:off x="990600" y="3429015"/>
            <a:ext cx="3276577" cy="704860"/>
            <a:chOff x="990600" y="3429015"/>
            <a:chExt cx="3276577" cy="704860"/>
          </a:xfrm>
        </p:grpSpPr>
        <p:sp>
          <p:nvSpPr>
            <p:cNvPr id="300" name="矩形"/>
            <p:cNvSpPr>
              <a:spLocks/>
            </p:cNvSpPr>
            <p:nvPr/>
          </p:nvSpPr>
          <p:spPr>
            <a:xfrm>
              <a:off x="990600" y="3505200"/>
              <a:ext cx="1676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还原律</a:t>
              </a:r>
              <a:endPara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  <p:graphicFrame>
          <p:nvGraphicFramePr>
            <p:cNvPr id="301" name="对象"/>
            <p:cNvGraphicFramePr>
              <a:graphicFrameLocks noChangeAspect="1"/>
            </p:cNvGraphicFramePr>
            <p:nvPr/>
          </p:nvGraphicFramePr>
          <p:xfrm>
            <a:off x="2514599" y="3429015"/>
            <a:ext cx="1752577" cy="7048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package" r:id="rId10" imgW="0" imgH="0" progId="package">
                    <p:embed/>
                  </p:oleObj>
                </mc:Choice>
                <mc:Fallback>
                  <p:oleObj name="package" r:id="rId10" imgW="0" imgH="0" progId="package">
                    <p:embed/>
                    <p:pic>
                      <p:nvPicPr>
                        <p:cNvPr id="301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 cstate="print"/>
                        <a:stretch>
                          <a:fillRect/>
                        </a:stretch>
                      </p:blipFill>
                      <p:spPr>
                        <a:xfrm>
                          <a:off x="2514599" y="3429015"/>
                          <a:ext cx="1752577" cy="70486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5" name="组合"/>
          <p:cNvGrpSpPr>
            <a:grpSpLocks/>
          </p:cNvGrpSpPr>
          <p:nvPr/>
        </p:nvGrpSpPr>
        <p:grpSpPr>
          <a:xfrm>
            <a:off x="990600" y="4078272"/>
            <a:ext cx="5183220" cy="623876"/>
            <a:chOff x="990600" y="4078272"/>
            <a:chExt cx="5183220" cy="623876"/>
          </a:xfrm>
        </p:grpSpPr>
        <p:sp>
          <p:nvSpPr>
            <p:cNvPr id="303" name="矩形"/>
            <p:cNvSpPr>
              <a:spLocks/>
            </p:cNvSpPr>
            <p:nvPr/>
          </p:nvSpPr>
          <p:spPr>
            <a:xfrm>
              <a:off x="990600" y="4114800"/>
              <a:ext cx="1676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互补律</a:t>
              </a:r>
              <a:endPara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  <p:graphicFrame>
          <p:nvGraphicFramePr>
            <p:cNvPr id="304" name="对象"/>
            <p:cNvGraphicFramePr>
              <a:graphicFrameLocks noChangeAspect="1"/>
            </p:cNvGraphicFramePr>
            <p:nvPr/>
          </p:nvGraphicFramePr>
          <p:xfrm>
            <a:off x="2482875" y="4078272"/>
            <a:ext cx="3690944" cy="623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package" r:id="rId12" imgW="0" imgH="0" progId="package">
                    <p:embed/>
                  </p:oleObj>
                </mc:Choice>
                <mc:Fallback>
                  <p:oleObj name="package" r:id="rId12" imgW="0" imgH="0" progId="package">
                    <p:embed/>
                    <p:pic>
                      <p:nvPicPr>
                        <p:cNvPr id="304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 cstate="print"/>
                        <a:stretch>
                          <a:fillRect/>
                        </a:stretch>
                      </p:blipFill>
                      <p:spPr>
                        <a:xfrm>
                          <a:off x="2482875" y="4078272"/>
                          <a:ext cx="3690944" cy="62387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8" name="组合"/>
          <p:cNvGrpSpPr>
            <a:grpSpLocks/>
          </p:cNvGrpSpPr>
          <p:nvPr/>
        </p:nvGrpSpPr>
        <p:grpSpPr>
          <a:xfrm>
            <a:off x="971550" y="5257800"/>
            <a:ext cx="6192834" cy="547723"/>
            <a:chOff x="971550" y="5257800"/>
            <a:chExt cx="6192834" cy="547723"/>
          </a:xfrm>
        </p:grpSpPr>
        <p:sp>
          <p:nvSpPr>
            <p:cNvPr id="306" name="矩形"/>
            <p:cNvSpPr>
              <a:spLocks/>
            </p:cNvSpPr>
            <p:nvPr/>
          </p:nvSpPr>
          <p:spPr>
            <a:xfrm>
              <a:off x="971550" y="5257800"/>
              <a:ext cx="1293355" cy="519256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交换律</a:t>
              </a:r>
            </a:p>
          </p:txBody>
        </p:sp>
        <p:graphicFrame>
          <p:nvGraphicFramePr>
            <p:cNvPr id="307" name="对象"/>
            <p:cNvGraphicFramePr>
              <a:graphicFrameLocks noChangeAspect="1"/>
            </p:cNvGraphicFramePr>
            <p:nvPr/>
          </p:nvGraphicFramePr>
          <p:xfrm>
            <a:off x="2414602" y="5286277"/>
            <a:ext cx="4749782" cy="519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package" r:id="rId14" imgW="0" imgH="0" progId="package">
                    <p:embed/>
                  </p:oleObj>
                </mc:Choice>
                <mc:Fallback>
                  <p:oleObj name="package" r:id="rId14" imgW="0" imgH="0" progId="package">
                    <p:embed/>
                    <p:pic>
                      <p:nvPicPr>
                        <p:cNvPr id="307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 cstate="print"/>
                        <a:stretch>
                          <a:fillRect/>
                        </a:stretch>
                      </p:blipFill>
                      <p:spPr>
                        <a:xfrm>
                          <a:off x="2414602" y="5286277"/>
                          <a:ext cx="4749782" cy="51924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0" name="组合"/>
          <p:cNvGrpSpPr>
            <a:grpSpLocks/>
          </p:cNvGrpSpPr>
          <p:nvPr/>
        </p:nvGrpSpPr>
        <p:grpSpPr>
          <a:xfrm>
            <a:off x="1066800" y="990600"/>
            <a:ext cx="4571999" cy="171449"/>
            <a:chOff x="1066800" y="990600"/>
            <a:chExt cx="4571999" cy="171449"/>
          </a:xfrm>
        </p:grpSpPr>
        <p:pic>
          <p:nvPicPr>
            <p:cNvPr id="309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716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0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145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1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764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2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1750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3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36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4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60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5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289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6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0874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7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86150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8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48074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19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0474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20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433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21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288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22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432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23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148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24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57674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25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0549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26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624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27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48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28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77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335" name="组合"/>
            <p:cNvGrpSpPr>
              <a:grpSpLocks/>
            </p:cNvGrpSpPr>
            <p:nvPr/>
          </p:nvGrpSpPr>
          <p:grpSpPr>
            <a:xfrm>
              <a:off x="1066800" y="990600"/>
              <a:ext cx="923924" cy="161925"/>
              <a:chOff x="1066800" y="990600"/>
              <a:chExt cx="923924" cy="161925"/>
            </a:xfrm>
          </p:grpSpPr>
          <p:pic>
            <p:nvPicPr>
              <p:cNvPr id="329" name="图片" descr="Green and Black Diamond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09675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30" name="图片" descr="Green and Black Diamond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71600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31" name="图片" descr="Green and Black Diamond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4000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32" name="图片" descr="Green and Black Diamond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66875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33" name="图片" descr="Green and Black Diamond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287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34" name="图片" descr="Green and Black Diamond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66800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336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9674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37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81600" y="990600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38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40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39" name="图片" descr="Green and Black Diamond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76875" y="990600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108166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3" grpId="0" animBg="1"/>
      <p:bldP spid="296" grpId="0" animBg="1"/>
      <p:bldP spid="299" grpId="0" animBg="1"/>
      <p:bldP spid="302" grpId="0" animBg="1"/>
      <p:bldP spid="305" grpId="0" animBg="1"/>
      <p:bldP spid="30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矩形"/>
          <p:cNvSpPr>
            <a:spLocks/>
          </p:cNvSpPr>
          <p:nvPr/>
        </p:nvSpPr>
        <p:spPr>
          <a:xfrm>
            <a:off x="914400" y="609600"/>
            <a:ext cx="45720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逻辑代数的基本运算法则</a:t>
            </a:r>
          </a:p>
        </p:txBody>
      </p:sp>
      <p:sp>
        <p:nvSpPr>
          <p:cNvPr id="342" name="椭圆形标注" descr="40%"/>
          <p:cNvSpPr>
            <a:spLocks/>
          </p:cNvSpPr>
          <p:nvPr/>
        </p:nvSpPr>
        <p:spPr>
          <a:xfrm>
            <a:off x="6858000" y="1828800"/>
            <a:ext cx="1447800" cy="990600"/>
          </a:xfrm>
          <a:prstGeom prst="wedgeEllipseCallout">
            <a:avLst>
              <a:gd name="adj1" fmla="val -72805"/>
              <a:gd name="adj2" fmla="val 64902"/>
            </a:avLst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 cap="flat" cmpd="sng">
            <a:solidFill>
              <a:srgbClr val="000099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普通代数</a:t>
            </a:r>
            <a:endParaRPr lang="en-US" altLang="zh-CN" sz="1800" b="1" i="0" u="none" strike="noStrike" kern="1200" cap="none" spc="0" baseline="0">
              <a:solidFill>
                <a:srgbClr val="FF33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不适用！</a:t>
            </a:r>
            <a:endParaRPr lang="zh-CN" altLang="en-US" sz="18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3" name="矩形"/>
          <p:cNvSpPr>
            <a:spLocks/>
          </p:cNvSpPr>
          <p:nvPr/>
        </p:nvSpPr>
        <p:spPr>
          <a:xfrm>
            <a:off x="990600" y="3429000"/>
            <a:ext cx="838200" cy="519113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证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:</a:t>
            </a:r>
            <a:endParaRPr lang="zh-CN" altLang="en-US" sz="28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graphicFrame>
        <p:nvGraphicFramePr>
          <p:cNvPr id="344" name="对象"/>
          <p:cNvGraphicFramePr>
            <a:graphicFrameLocks noChangeAspect="1"/>
          </p:cNvGraphicFramePr>
          <p:nvPr/>
        </p:nvGraphicFramePr>
        <p:xfrm>
          <a:off x="1658938" y="3962400"/>
          <a:ext cx="4989512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344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1658938" y="3962400"/>
                        <a:ext cx="4989512" cy="500063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" name="组合"/>
          <p:cNvGrpSpPr>
            <a:grpSpLocks/>
          </p:cNvGrpSpPr>
          <p:nvPr/>
        </p:nvGrpSpPr>
        <p:grpSpPr>
          <a:xfrm>
            <a:off x="990600" y="1143000"/>
            <a:ext cx="5564144" cy="1147769"/>
            <a:chOff x="990600" y="1143000"/>
            <a:chExt cx="5564144" cy="1147769"/>
          </a:xfrm>
        </p:grpSpPr>
        <p:sp>
          <p:nvSpPr>
            <p:cNvPr id="345" name="矩形"/>
            <p:cNvSpPr>
              <a:spLocks/>
            </p:cNvSpPr>
            <p:nvPr/>
          </p:nvSpPr>
          <p:spPr>
            <a:xfrm>
              <a:off x="990600" y="1143000"/>
              <a:ext cx="1295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结合律</a:t>
              </a:r>
            </a:p>
          </p:txBody>
        </p:sp>
        <p:graphicFrame>
          <p:nvGraphicFramePr>
            <p:cNvPr id="346" name="对象"/>
            <p:cNvGraphicFramePr>
              <a:graphicFrameLocks noChangeAspect="1"/>
            </p:cNvGraphicFramePr>
            <p:nvPr/>
          </p:nvGraphicFramePr>
          <p:xfrm>
            <a:off x="2281251" y="1219201"/>
            <a:ext cx="4273493" cy="523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package" r:id="rId6" imgW="0" imgH="0" progId="package">
                    <p:embed/>
                  </p:oleObj>
                </mc:Choice>
                <mc:Fallback>
                  <p:oleObj name="package" r:id="rId6" imgW="0" imgH="0" progId="package">
                    <p:embed/>
                    <p:pic>
                      <p:nvPicPr>
                        <p:cNvPr id="346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/>
                        <a:stretch>
                          <a:fillRect/>
                        </a:stretch>
                      </p:blipFill>
                      <p:spPr>
                        <a:xfrm>
                          <a:off x="2281251" y="1219201"/>
                          <a:ext cx="4273493" cy="52388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对象"/>
            <p:cNvGraphicFramePr>
              <a:graphicFrameLocks noChangeAspect="1"/>
            </p:cNvGraphicFramePr>
            <p:nvPr/>
          </p:nvGraphicFramePr>
          <p:xfrm>
            <a:off x="2405063" y="1752606"/>
            <a:ext cx="3649703" cy="538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package" r:id="rId8" imgW="0" imgH="0" progId="package">
                    <p:embed/>
                  </p:oleObj>
                </mc:Choice>
                <mc:Fallback>
                  <p:oleObj name="package" r:id="rId8" imgW="0" imgH="0" progId="package">
                    <p:embed/>
                    <p:pic>
                      <p:nvPicPr>
                        <p:cNvPr id="347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print"/>
                        <a:stretch>
                          <a:fillRect/>
                        </a:stretch>
                      </p:blipFill>
                      <p:spPr>
                        <a:xfrm>
                          <a:off x="2405063" y="1752606"/>
                          <a:ext cx="3649703" cy="538163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2" name="组合"/>
          <p:cNvGrpSpPr>
            <a:grpSpLocks/>
          </p:cNvGrpSpPr>
          <p:nvPr/>
        </p:nvGrpSpPr>
        <p:grpSpPr>
          <a:xfrm>
            <a:off x="990600" y="2247900"/>
            <a:ext cx="6326225" cy="1125511"/>
            <a:chOff x="990600" y="2247900"/>
            <a:chExt cx="6326225" cy="1125511"/>
          </a:xfrm>
        </p:grpSpPr>
        <p:sp>
          <p:nvSpPr>
            <p:cNvPr id="349" name="矩形"/>
            <p:cNvSpPr>
              <a:spLocks/>
            </p:cNvSpPr>
            <p:nvPr/>
          </p:nvSpPr>
          <p:spPr>
            <a:xfrm>
              <a:off x="990600" y="2247900"/>
              <a:ext cx="1295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分配律</a:t>
              </a:r>
              <a:endPara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graphicFrame>
          <p:nvGraphicFramePr>
            <p:cNvPr id="350" name="对象"/>
            <p:cNvGraphicFramePr>
              <a:graphicFrameLocks noChangeAspect="1"/>
            </p:cNvGraphicFramePr>
            <p:nvPr/>
          </p:nvGraphicFramePr>
          <p:xfrm>
            <a:off x="2268533" y="2286010"/>
            <a:ext cx="4302131" cy="5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package" r:id="rId10" imgW="0" imgH="0" progId="package">
                    <p:embed/>
                  </p:oleObj>
                </mc:Choice>
                <mc:Fallback>
                  <p:oleObj name="package" r:id="rId10" imgW="0" imgH="0" progId="package">
                    <p:embed/>
                    <p:pic>
                      <p:nvPicPr>
                        <p:cNvPr id="350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 cstate="print"/>
                        <a:stretch>
                          <a:fillRect/>
                        </a:stretch>
                      </p:blipFill>
                      <p:spPr>
                        <a:xfrm>
                          <a:off x="2268533" y="2286010"/>
                          <a:ext cx="4302131" cy="55402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" name="对象"/>
            <p:cNvGraphicFramePr>
              <a:graphicFrameLocks noChangeAspect="1"/>
            </p:cNvGraphicFramePr>
            <p:nvPr/>
          </p:nvGraphicFramePr>
          <p:xfrm>
            <a:off x="2251084" y="2819385"/>
            <a:ext cx="5065740" cy="5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package" r:id="rId12" imgW="0" imgH="0" progId="package">
                    <p:embed/>
                  </p:oleObj>
                </mc:Choice>
                <mc:Fallback>
                  <p:oleObj name="package" r:id="rId12" imgW="0" imgH="0" progId="package">
                    <p:embed/>
                    <p:pic>
                      <p:nvPicPr>
                        <p:cNvPr id="351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 cstate="print"/>
                        <a:stretch>
                          <a:fillRect/>
                        </a:stretch>
                      </p:blipFill>
                      <p:spPr>
                        <a:xfrm>
                          <a:off x="2251084" y="2819385"/>
                          <a:ext cx="5065740" cy="55402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3" name="对象"/>
          <p:cNvGraphicFramePr>
            <a:graphicFrameLocks noChangeAspect="1"/>
          </p:cNvGraphicFramePr>
          <p:nvPr/>
        </p:nvGraphicFramePr>
        <p:xfrm>
          <a:off x="1658938" y="3429000"/>
          <a:ext cx="2879724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package" r:id="rId14" imgW="0" imgH="0" progId="package">
                  <p:embed/>
                </p:oleObj>
              </mc:Choice>
              <mc:Fallback>
                <p:oleObj name="package" r:id="rId14" imgW="0" imgH="0" progId="package">
                  <p:embed/>
                  <p:pic>
                    <p:nvPicPr>
                      <p:cNvPr id="35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5" cstate="print"/>
                      <a:stretch>
                        <a:fillRect/>
                      </a:stretch>
                    </p:blipFill>
                    <p:spPr>
                      <a:xfrm>
                        <a:off x="1658938" y="3429000"/>
                        <a:ext cx="2879724" cy="554038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" name="对象"/>
          <p:cNvGraphicFramePr>
            <a:graphicFrameLocks noChangeAspect="1"/>
          </p:cNvGraphicFramePr>
          <p:nvPr/>
        </p:nvGraphicFramePr>
        <p:xfrm>
          <a:off x="1641475" y="4495800"/>
          <a:ext cx="3733799" cy="55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ackage" r:id="rId16" imgW="0" imgH="0" progId="package">
                  <p:embed/>
                </p:oleObj>
              </mc:Choice>
              <mc:Fallback>
                <p:oleObj name="package" r:id="rId16" imgW="0" imgH="0" progId="package">
                  <p:embed/>
                  <p:pic>
                    <p:nvPicPr>
                      <p:cNvPr id="354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7" cstate="print"/>
                      <a:stretch>
                        <a:fillRect/>
                      </a:stretch>
                    </p:blipFill>
                    <p:spPr>
                      <a:xfrm>
                        <a:off x="1641475" y="4495800"/>
                        <a:ext cx="3733799" cy="55879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" name="对象"/>
          <p:cNvGraphicFramePr>
            <a:graphicFrameLocks noChangeAspect="1"/>
          </p:cNvGraphicFramePr>
          <p:nvPr/>
        </p:nvGraphicFramePr>
        <p:xfrm>
          <a:off x="1658938" y="5105400"/>
          <a:ext cx="361791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package" r:id="rId18" imgW="0" imgH="0" progId="package">
                  <p:embed/>
                </p:oleObj>
              </mc:Choice>
              <mc:Fallback>
                <p:oleObj name="package" r:id="rId18" imgW="0" imgH="0" progId="package">
                  <p:embed/>
                  <p:pic>
                    <p:nvPicPr>
                      <p:cNvPr id="355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9" cstate="print"/>
                      <a:stretch>
                        <a:fillRect/>
                      </a:stretch>
                    </p:blipFill>
                    <p:spPr>
                      <a:xfrm>
                        <a:off x="1658938" y="5105400"/>
                        <a:ext cx="3617912" cy="557213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" name="对象"/>
          <p:cNvGraphicFramePr>
            <a:graphicFrameLocks noChangeAspect="1"/>
          </p:cNvGraphicFramePr>
          <p:nvPr/>
        </p:nvGraphicFramePr>
        <p:xfrm>
          <a:off x="1676400" y="5638800"/>
          <a:ext cx="1752599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package" r:id="rId20" imgW="0" imgH="0" progId="package">
                  <p:embed/>
                </p:oleObj>
              </mc:Choice>
              <mc:Fallback>
                <p:oleObj name="package" r:id="rId20" imgW="0" imgH="0" progId="package">
                  <p:embed/>
                  <p:pic>
                    <p:nvPicPr>
                      <p:cNvPr id="35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21" cstate="print"/>
                      <a:stretch>
                        <a:fillRect/>
                      </a:stretch>
                    </p:blipFill>
                    <p:spPr>
                      <a:xfrm>
                        <a:off x="1676400" y="5638800"/>
                        <a:ext cx="1752599" cy="487362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" name="矩形"/>
          <p:cNvSpPr>
            <a:spLocks/>
          </p:cNvSpPr>
          <p:nvPr/>
        </p:nvSpPr>
        <p:spPr>
          <a:xfrm>
            <a:off x="5638800" y="4419600"/>
            <a:ext cx="1905000" cy="57943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32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A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+1=1</a:t>
            </a:r>
            <a:r>
              <a:rPr lang="en-US" altLang="zh-CN" sz="32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               </a:t>
            </a:r>
            <a:endParaRPr lang="zh-CN" altLang="en-US" sz="3200" b="1" i="0" u="none" strike="noStrike" kern="1200" cap="none" spc="0" baseline="0">
              <a:solidFill>
                <a:srgbClr val="FFFF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360" name="组合"/>
          <p:cNvGrpSpPr>
            <a:grpSpLocks/>
          </p:cNvGrpSpPr>
          <p:nvPr/>
        </p:nvGrpSpPr>
        <p:grpSpPr>
          <a:xfrm>
            <a:off x="6846888" y="3733800"/>
            <a:ext cx="1535112" cy="709613"/>
            <a:chOff x="6846888" y="3733800"/>
            <a:chExt cx="1535112" cy="709613"/>
          </a:xfrm>
        </p:grpSpPr>
        <p:sp>
          <p:nvSpPr>
            <p:cNvPr id="358" name="矩形"/>
            <p:cNvSpPr>
              <a:spLocks/>
            </p:cNvSpPr>
            <p:nvPr/>
          </p:nvSpPr>
          <p:spPr>
            <a:xfrm>
              <a:off x="6846888" y="3863975"/>
              <a:ext cx="1535112" cy="579438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32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A   A=A</a:t>
              </a:r>
              <a:endParaRPr lang="zh-CN" altLang="en-US" sz="32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59" name="矩形"/>
            <p:cNvSpPr>
              <a:spLocks/>
            </p:cNvSpPr>
            <p:nvPr/>
          </p:nvSpPr>
          <p:spPr>
            <a:xfrm>
              <a:off x="7304088" y="3733800"/>
              <a:ext cx="285749" cy="579437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32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.</a:t>
              </a:r>
              <a:endParaRPr lang="zh-CN" altLang="en-US" sz="32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  <p:bldP spid="343" grpId="0"/>
      <p:bldP spid="348" grpId="0" animBg="1"/>
      <p:bldP spid="352" grpId="0" animBg="1"/>
      <p:bldP spid="357" grpId="0"/>
      <p:bldP spid="3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矩形"/>
          <p:cNvSpPr>
            <a:spLocks/>
          </p:cNvSpPr>
          <p:nvPr/>
        </p:nvSpPr>
        <p:spPr>
          <a:xfrm>
            <a:off x="7173913" y="460375"/>
            <a:ext cx="158750" cy="57943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grpSp>
        <p:nvGrpSpPr>
          <p:cNvPr id="367" name="组合"/>
          <p:cNvGrpSpPr>
            <a:grpSpLocks/>
          </p:cNvGrpSpPr>
          <p:nvPr/>
        </p:nvGrpSpPr>
        <p:grpSpPr>
          <a:xfrm>
            <a:off x="3898900" y="2544763"/>
            <a:ext cx="1664894" cy="520065"/>
            <a:chOff x="3898900" y="2544763"/>
            <a:chExt cx="1664894" cy="520065"/>
          </a:xfrm>
        </p:grpSpPr>
        <p:sp>
          <p:nvSpPr>
            <p:cNvPr id="365" name="矩形"/>
            <p:cNvSpPr>
              <a:spLocks/>
            </p:cNvSpPr>
            <p:nvPr/>
          </p:nvSpPr>
          <p:spPr>
            <a:xfrm>
              <a:off x="3898900" y="2544763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66" name="矩形"/>
            <p:cNvSpPr>
              <a:spLocks/>
            </p:cNvSpPr>
            <p:nvPr/>
          </p:nvSpPr>
          <p:spPr>
            <a:xfrm>
              <a:off x="5194300" y="2544763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370" name="组合"/>
          <p:cNvGrpSpPr>
            <a:grpSpLocks/>
          </p:cNvGrpSpPr>
          <p:nvPr/>
        </p:nvGrpSpPr>
        <p:grpSpPr>
          <a:xfrm>
            <a:off x="3886200" y="2895600"/>
            <a:ext cx="1664894" cy="520065"/>
            <a:chOff x="3886200" y="2895600"/>
            <a:chExt cx="1664894" cy="520065"/>
          </a:xfrm>
        </p:grpSpPr>
        <p:sp>
          <p:nvSpPr>
            <p:cNvPr id="368" name="矩形"/>
            <p:cNvSpPr>
              <a:spLocks/>
            </p:cNvSpPr>
            <p:nvPr/>
          </p:nvSpPr>
          <p:spPr>
            <a:xfrm>
              <a:off x="3886200" y="289560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69" name="矩形"/>
            <p:cNvSpPr>
              <a:spLocks/>
            </p:cNvSpPr>
            <p:nvPr/>
          </p:nvSpPr>
          <p:spPr>
            <a:xfrm>
              <a:off x="5181600" y="289560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379" name="组合"/>
          <p:cNvGrpSpPr>
            <a:grpSpLocks/>
          </p:cNvGrpSpPr>
          <p:nvPr/>
        </p:nvGrpSpPr>
        <p:grpSpPr>
          <a:xfrm>
            <a:off x="6324599" y="2514600"/>
            <a:ext cx="1555750" cy="1758950"/>
            <a:chOff x="6324599" y="2514600"/>
            <a:chExt cx="1555750" cy="1758950"/>
          </a:xfrm>
        </p:grpSpPr>
        <p:sp>
          <p:nvSpPr>
            <p:cNvPr id="371" name="矩形"/>
            <p:cNvSpPr>
              <a:spLocks/>
            </p:cNvSpPr>
            <p:nvPr/>
          </p:nvSpPr>
          <p:spPr>
            <a:xfrm>
              <a:off x="6349999" y="251460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72" name="矩形"/>
            <p:cNvSpPr>
              <a:spLocks/>
            </p:cNvSpPr>
            <p:nvPr/>
          </p:nvSpPr>
          <p:spPr>
            <a:xfrm>
              <a:off x="6349999" y="2879464"/>
              <a:ext cx="361950" cy="51993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73" name="矩形"/>
            <p:cNvSpPr>
              <a:spLocks/>
            </p:cNvSpPr>
            <p:nvPr/>
          </p:nvSpPr>
          <p:spPr>
            <a:xfrm>
              <a:off x="7467599" y="2879464"/>
              <a:ext cx="412750" cy="51993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74" name="矩形"/>
            <p:cNvSpPr>
              <a:spLocks/>
            </p:cNvSpPr>
            <p:nvPr/>
          </p:nvSpPr>
          <p:spPr>
            <a:xfrm>
              <a:off x="6324599" y="3315781"/>
              <a:ext cx="412749" cy="51993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75" name="矩形"/>
            <p:cNvSpPr>
              <a:spLocks/>
            </p:cNvSpPr>
            <p:nvPr/>
          </p:nvSpPr>
          <p:spPr>
            <a:xfrm>
              <a:off x="7467599" y="2514600"/>
              <a:ext cx="412750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76" name="矩形"/>
            <p:cNvSpPr>
              <a:spLocks/>
            </p:cNvSpPr>
            <p:nvPr/>
          </p:nvSpPr>
          <p:spPr>
            <a:xfrm>
              <a:off x="7492999" y="3315781"/>
              <a:ext cx="361949" cy="51993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77" name="矩形"/>
            <p:cNvSpPr>
              <a:spLocks/>
            </p:cNvSpPr>
            <p:nvPr/>
          </p:nvSpPr>
          <p:spPr>
            <a:xfrm>
              <a:off x="6349999" y="3755138"/>
              <a:ext cx="361950" cy="51841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78" name="矩形"/>
            <p:cNvSpPr>
              <a:spLocks/>
            </p:cNvSpPr>
            <p:nvPr/>
          </p:nvSpPr>
          <p:spPr>
            <a:xfrm>
              <a:off x="7467599" y="3755138"/>
              <a:ext cx="412750" cy="51841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383" name="组合"/>
          <p:cNvGrpSpPr>
            <a:grpSpLocks/>
          </p:cNvGrpSpPr>
          <p:nvPr/>
        </p:nvGrpSpPr>
        <p:grpSpPr>
          <a:xfrm>
            <a:off x="685800" y="425452"/>
            <a:ext cx="7774022" cy="555618"/>
            <a:chOff x="685800" y="425452"/>
            <a:chExt cx="7774022" cy="555618"/>
          </a:xfrm>
        </p:grpSpPr>
        <p:sp>
          <p:nvSpPr>
            <p:cNvPr id="380" name="矩形"/>
            <p:cNvSpPr>
              <a:spLocks/>
            </p:cNvSpPr>
            <p:nvPr/>
          </p:nvSpPr>
          <p:spPr>
            <a:xfrm>
              <a:off x="685800" y="457199"/>
              <a:ext cx="3578225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反演律</a:t>
              </a: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(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摩根定律</a:t>
              </a: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)</a:t>
              </a:r>
              <a:endParaRPr lang="zh-CN" altLang="en-US" sz="2800" b="0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  <p:graphicFrame>
          <p:nvGraphicFramePr>
            <p:cNvPr id="381" name="对象"/>
            <p:cNvGraphicFramePr>
              <a:graphicFrameLocks noChangeAspect="1"/>
            </p:cNvGraphicFramePr>
            <p:nvPr/>
          </p:nvGraphicFramePr>
          <p:xfrm>
            <a:off x="3544887" y="425452"/>
            <a:ext cx="2322522" cy="55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package" r:id="rId4" imgW="0" imgH="0" progId="package">
                    <p:embed/>
                  </p:oleObj>
                </mc:Choice>
                <mc:Fallback>
                  <p:oleObj name="package" r:id="rId4" imgW="0" imgH="0" progId="package">
                    <p:embed/>
                    <p:pic>
                      <p:nvPicPr>
                        <p:cNvPr id="381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3544887" y="425452"/>
                          <a:ext cx="2322522" cy="555618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2" name="对象"/>
            <p:cNvGraphicFramePr>
              <a:graphicFrameLocks noChangeAspect="1"/>
            </p:cNvGraphicFramePr>
            <p:nvPr/>
          </p:nvGraphicFramePr>
          <p:xfrm>
            <a:off x="6137241" y="425452"/>
            <a:ext cx="2322580" cy="55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" name="package" r:id="rId6" imgW="0" imgH="0" progId="package">
                    <p:embed/>
                  </p:oleObj>
                </mc:Choice>
                <mc:Fallback>
                  <p:oleObj name="package" r:id="rId6" imgW="0" imgH="0" progId="package">
                    <p:embed/>
                    <p:pic>
                      <p:nvPicPr>
                        <p:cNvPr id="382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/>
                        <a:stretch>
                          <a:fillRect/>
                        </a:stretch>
                      </p:blipFill>
                      <p:spPr>
                        <a:xfrm>
                          <a:off x="6137241" y="425452"/>
                          <a:ext cx="2322580" cy="555618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4" name="矩形"/>
          <p:cNvSpPr>
            <a:spLocks/>
          </p:cNvSpPr>
          <p:nvPr/>
        </p:nvSpPr>
        <p:spPr>
          <a:xfrm>
            <a:off x="858838" y="1295399"/>
            <a:ext cx="2686455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列状态表证明：</a:t>
            </a:r>
          </a:p>
        </p:txBody>
      </p:sp>
      <p:grpSp>
        <p:nvGrpSpPr>
          <p:cNvPr id="425" name="组合"/>
          <p:cNvGrpSpPr>
            <a:grpSpLocks/>
          </p:cNvGrpSpPr>
          <p:nvPr/>
        </p:nvGrpSpPr>
        <p:grpSpPr>
          <a:xfrm>
            <a:off x="685799" y="1903413"/>
            <a:ext cx="7620000" cy="2406650"/>
            <a:chOff x="685799" y="1903413"/>
            <a:chExt cx="7620000" cy="2406650"/>
          </a:xfrm>
        </p:grpSpPr>
        <p:grpSp>
          <p:nvGrpSpPr>
            <p:cNvPr id="400" name="组合"/>
            <p:cNvGrpSpPr>
              <a:grpSpLocks/>
            </p:cNvGrpSpPr>
            <p:nvPr/>
          </p:nvGrpSpPr>
          <p:grpSpPr>
            <a:xfrm>
              <a:off x="685799" y="1903413"/>
              <a:ext cx="7620000" cy="2406650"/>
              <a:chOff x="685799" y="1903413"/>
              <a:chExt cx="7620000" cy="2406650"/>
            </a:xfrm>
          </p:grpSpPr>
          <p:sp>
            <p:nvSpPr>
              <p:cNvPr id="385" name="直线"/>
              <p:cNvSpPr>
                <a:spLocks/>
              </p:cNvSpPr>
              <p:nvPr/>
            </p:nvSpPr>
            <p:spPr>
              <a:xfrm flipV="1">
                <a:off x="685799" y="1903413"/>
                <a:ext cx="7620000" cy="0"/>
              </a:xfrm>
              <a:prstGeom prst="lin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</a:ln>
            </p:spPr>
          </p:sp>
          <p:grpSp>
            <p:nvGrpSpPr>
              <p:cNvPr id="399" name="组合"/>
              <p:cNvGrpSpPr>
                <a:grpSpLocks/>
              </p:cNvGrpSpPr>
              <p:nvPr/>
            </p:nvGrpSpPr>
            <p:grpSpPr>
              <a:xfrm>
                <a:off x="685799" y="1903413"/>
                <a:ext cx="7620000" cy="2406650"/>
                <a:chOff x="685799" y="1903413"/>
                <a:chExt cx="7620000" cy="2406650"/>
              </a:xfrm>
            </p:grpSpPr>
            <p:sp>
              <p:nvSpPr>
                <p:cNvPr id="386" name="直线"/>
                <p:cNvSpPr>
                  <a:spLocks/>
                </p:cNvSpPr>
                <p:nvPr/>
              </p:nvSpPr>
              <p:spPr>
                <a:xfrm flipV="1">
                  <a:off x="685799" y="4310063"/>
                  <a:ext cx="7620000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  <p:grpSp>
              <p:nvGrpSpPr>
                <p:cNvPr id="398" name="组合"/>
                <p:cNvGrpSpPr>
                  <a:grpSpLocks/>
                </p:cNvGrpSpPr>
                <p:nvPr/>
              </p:nvGrpSpPr>
              <p:grpSpPr>
                <a:xfrm>
                  <a:off x="685799" y="1903413"/>
                  <a:ext cx="7620000" cy="2406650"/>
                  <a:chOff x="685799" y="1903413"/>
                  <a:chExt cx="7620000" cy="2406650"/>
                </a:xfrm>
              </p:grpSpPr>
              <p:sp>
                <p:nvSpPr>
                  <p:cNvPr id="387" name="直线"/>
                  <p:cNvSpPr>
                    <a:spLocks/>
                  </p:cNvSpPr>
                  <p:nvPr/>
                </p:nvSpPr>
                <p:spPr>
                  <a:xfrm>
                    <a:off x="685799" y="2541540"/>
                    <a:ext cx="7620000" cy="18232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  <p:grpSp>
                <p:nvGrpSpPr>
                  <p:cNvPr id="397" name="组合"/>
                  <p:cNvGrpSpPr>
                    <a:grpSpLocks/>
                  </p:cNvGrpSpPr>
                  <p:nvPr/>
                </p:nvGrpSpPr>
                <p:grpSpPr>
                  <a:xfrm>
                    <a:off x="685799" y="1903413"/>
                    <a:ext cx="7620000" cy="2406650"/>
                    <a:chOff x="685799" y="1903413"/>
                    <a:chExt cx="7620000" cy="2406650"/>
                  </a:xfrm>
                </p:grpSpPr>
                <p:sp>
                  <p:nvSpPr>
                    <p:cNvPr id="388" name="直线"/>
                    <p:cNvSpPr>
                      <a:spLocks/>
                    </p:cNvSpPr>
                    <p:nvPr/>
                  </p:nvSpPr>
                  <p:spPr>
                    <a:xfrm>
                      <a:off x="685799" y="1903413"/>
                      <a:ext cx="0" cy="2406650"/>
                    </a:xfrm>
                    <a:prstGeom prst="line">
                      <a:avLst/>
                    </a:prstGeom>
                    <a:noFill/>
                    <a:ln w="28575" cap="flat" cmpd="sng">
                      <a:solidFill>
                        <a:srgbClr val="FF33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89" name="直线"/>
                    <p:cNvSpPr>
                      <a:spLocks/>
                    </p:cNvSpPr>
                    <p:nvPr/>
                  </p:nvSpPr>
                  <p:spPr>
                    <a:xfrm>
                      <a:off x="3429000" y="1903413"/>
                      <a:ext cx="0" cy="2406650"/>
                    </a:xfrm>
                    <a:prstGeom prst="line">
                      <a:avLst/>
                    </a:prstGeom>
                    <a:noFill/>
                    <a:ln w="28575" cap="flat" cmpd="sng">
                      <a:solidFill>
                        <a:srgbClr val="FF33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0" name="直线"/>
                    <p:cNvSpPr>
                      <a:spLocks/>
                    </p:cNvSpPr>
                    <p:nvPr/>
                  </p:nvSpPr>
                  <p:spPr>
                    <a:xfrm>
                      <a:off x="4648199" y="1903413"/>
                      <a:ext cx="0" cy="2406650"/>
                    </a:xfrm>
                    <a:prstGeom prst="line">
                      <a:avLst/>
                    </a:prstGeom>
                    <a:noFill/>
                    <a:ln w="28575" cap="flat" cmpd="sng">
                      <a:solidFill>
                        <a:srgbClr val="FF33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1" name="直线"/>
                    <p:cNvSpPr>
                      <a:spLocks/>
                    </p:cNvSpPr>
                    <p:nvPr/>
                  </p:nvSpPr>
                  <p:spPr>
                    <a:xfrm>
                      <a:off x="5943600" y="1903413"/>
                      <a:ext cx="0" cy="2406650"/>
                    </a:xfrm>
                    <a:prstGeom prst="line">
                      <a:avLst/>
                    </a:prstGeom>
                    <a:noFill/>
                    <a:ln w="28575" cap="flat" cmpd="sng">
                      <a:solidFill>
                        <a:srgbClr val="FF33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2" name="直线"/>
                    <p:cNvSpPr>
                      <a:spLocks/>
                    </p:cNvSpPr>
                    <p:nvPr/>
                  </p:nvSpPr>
                  <p:spPr>
                    <a:xfrm>
                      <a:off x="7162800" y="1903413"/>
                      <a:ext cx="0" cy="2406650"/>
                    </a:xfrm>
                    <a:prstGeom prst="line">
                      <a:avLst/>
                    </a:prstGeom>
                    <a:noFill/>
                    <a:ln w="28575" cap="flat" cmpd="sng">
                      <a:solidFill>
                        <a:srgbClr val="FF33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3" name="直线"/>
                    <p:cNvSpPr>
                      <a:spLocks/>
                    </p:cNvSpPr>
                    <p:nvPr/>
                  </p:nvSpPr>
                  <p:spPr>
                    <a:xfrm>
                      <a:off x="8305800" y="1903413"/>
                      <a:ext cx="0" cy="2406650"/>
                    </a:xfrm>
                    <a:prstGeom prst="line">
                      <a:avLst/>
                    </a:prstGeom>
                    <a:noFill/>
                    <a:ln w="28575" cap="flat" cmpd="sng">
                      <a:solidFill>
                        <a:srgbClr val="FF33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4" name="直线"/>
                    <p:cNvSpPr>
                      <a:spLocks/>
                    </p:cNvSpPr>
                    <p:nvPr/>
                  </p:nvSpPr>
                  <p:spPr>
                    <a:xfrm>
                      <a:off x="1371599" y="1903413"/>
                      <a:ext cx="0" cy="2406650"/>
                    </a:xfrm>
                    <a:prstGeom prst="line">
                      <a:avLst/>
                    </a:prstGeom>
                    <a:noFill/>
                    <a:ln w="28575" cap="flat" cmpd="sng">
                      <a:solidFill>
                        <a:srgbClr val="FF33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5" name="直线"/>
                    <p:cNvSpPr>
                      <a:spLocks/>
                    </p:cNvSpPr>
                    <p:nvPr/>
                  </p:nvSpPr>
                  <p:spPr>
                    <a:xfrm>
                      <a:off x="2057400" y="1903413"/>
                      <a:ext cx="0" cy="2406650"/>
                    </a:xfrm>
                    <a:prstGeom prst="line">
                      <a:avLst/>
                    </a:prstGeom>
                    <a:noFill/>
                    <a:ln w="28575" cap="flat" cmpd="sng">
                      <a:solidFill>
                        <a:srgbClr val="FF33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6" name="直线"/>
                    <p:cNvSpPr>
                      <a:spLocks/>
                    </p:cNvSpPr>
                    <p:nvPr/>
                  </p:nvSpPr>
                  <p:spPr>
                    <a:xfrm>
                      <a:off x="2743200" y="1903413"/>
                      <a:ext cx="0" cy="2406650"/>
                    </a:xfrm>
                    <a:prstGeom prst="line">
                      <a:avLst/>
                    </a:prstGeom>
                    <a:noFill/>
                    <a:ln w="28575" cap="flat" cmpd="sng">
                      <a:solidFill>
                        <a:srgbClr val="FF3300"/>
                      </a:solidFill>
                      <a:prstDash val="solid"/>
                      <a:round/>
                    </a:ln>
                  </p:spPr>
                </p:sp>
              </p:grpSp>
            </p:grpSp>
          </p:grpSp>
        </p:grpSp>
        <p:sp>
          <p:nvSpPr>
            <p:cNvPr id="401" name="矩形"/>
            <p:cNvSpPr>
              <a:spLocks/>
            </p:cNvSpPr>
            <p:nvPr/>
          </p:nvSpPr>
          <p:spPr>
            <a:xfrm>
              <a:off x="825499" y="1979613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2" name="矩形"/>
            <p:cNvSpPr>
              <a:spLocks/>
            </p:cNvSpPr>
            <p:nvPr/>
          </p:nvSpPr>
          <p:spPr>
            <a:xfrm>
              <a:off x="1422399" y="1979613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3" name="矩形"/>
            <p:cNvSpPr>
              <a:spLocks/>
            </p:cNvSpPr>
            <p:nvPr/>
          </p:nvSpPr>
          <p:spPr>
            <a:xfrm>
              <a:off x="838200" y="2517775"/>
              <a:ext cx="381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4" name="矩形"/>
            <p:cNvSpPr>
              <a:spLocks/>
            </p:cNvSpPr>
            <p:nvPr/>
          </p:nvSpPr>
          <p:spPr>
            <a:xfrm>
              <a:off x="1549400" y="253365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5" name="矩形"/>
            <p:cNvSpPr>
              <a:spLocks/>
            </p:cNvSpPr>
            <p:nvPr/>
          </p:nvSpPr>
          <p:spPr>
            <a:xfrm>
              <a:off x="863599" y="2898775"/>
              <a:ext cx="36195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6" name="矩形"/>
            <p:cNvSpPr>
              <a:spLocks/>
            </p:cNvSpPr>
            <p:nvPr/>
          </p:nvSpPr>
          <p:spPr>
            <a:xfrm>
              <a:off x="1549400" y="2898775"/>
              <a:ext cx="3619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7" name="矩形"/>
            <p:cNvSpPr>
              <a:spLocks/>
            </p:cNvSpPr>
            <p:nvPr/>
          </p:nvSpPr>
          <p:spPr>
            <a:xfrm>
              <a:off x="863599" y="3335338"/>
              <a:ext cx="36195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8" name="矩形"/>
            <p:cNvSpPr>
              <a:spLocks/>
            </p:cNvSpPr>
            <p:nvPr/>
          </p:nvSpPr>
          <p:spPr>
            <a:xfrm>
              <a:off x="1549400" y="3335338"/>
              <a:ext cx="3619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9" name="矩形"/>
            <p:cNvSpPr>
              <a:spLocks/>
            </p:cNvSpPr>
            <p:nvPr/>
          </p:nvSpPr>
          <p:spPr>
            <a:xfrm>
              <a:off x="863599" y="3773488"/>
              <a:ext cx="36195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0" name="矩形"/>
            <p:cNvSpPr>
              <a:spLocks/>
            </p:cNvSpPr>
            <p:nvPr/>
          </p:nvSpPr>
          <p:spPr>
            <a:xfrm>
              <a:off x="1549400" y="3773488"/>
              <a:ext cx="3619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1" name="矩形"/>
            <p:cNvSpPr>
              <a:spLocks/>
            </p:cNvSpPr>
            <p:nvPr/>
          </p:nvSpPr>
          <p:spPr>
            <a:xfrm>
              <a:off x="2235200" y="253365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2" name="矩形"/>
            <p:cNvSpPr>
              <a:spLocks/>
            </p:cNvSpPr>
            <p:nvPr/>
          </p:nvSpPr>
          <p:spPr>
            <a:xfrm>
              <a:off x="2920999" y="253365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3" name="矩形"/>
            <p:cNvSpPr>
              <a:spLocks/>
            </p:cNvSpPr>
            <p:nvPr/>
          </p:nvSpPr>
          <p:spPr>
            <a:xfrm>
              <a:off x="2235200" y="2898775"/>
              <a:ext cx="36195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4" name="矩形"/>
            <p:cNvSpPr>
              <a:spLocks/>
            </p:cNvSpPr>
            <p:nvPr/>
          </p:nvSpPr>
          <p:spPr>
            <a:xfrm>
              <a:off x="2920999" y="2898775"/>
              <a:ext cx="36195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5" name="矩形"/>
            <p:cNvSpPr>
              <a:spLocks/>
            </p:cNvSpPr>
            <p:nvPr/>
          </p:nvSpPr>
          <p:spPr>
            <a:xfrm>
              <a:off x="2235200" y="3335338"/>
              <a:ext cx="36195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6" name="矩形"/>
            <p:cNvSpPr>
              <a:spLocks/>
            </p:cNvSpPr>
            <p:nvPr/>
          </p:nvSpPr>
          <p:spPr>
            <a:xfrm>
              <a:off x="2895600" y="3335338"/>
              <a:ext cx="4127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7" name="矩形"/>
            <p:cNvSpPr>
              <a:spLocks/>
            </p:cNvSpPr>
            <p:nvPr/>
          </p:nvSpPr>
          <p:spPr>
            <a:xfrm>
              <a:off x="2235200" y="3773488"/>
              <a:ext cx="36195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8" name="矩形"/>
            <p:cNvSpPr>
              <a:spLocks/>
            </p:cNvSpPr>
            <p:nvPr/>
          </p:nvSpPr>
          <p:spPr>
            <a:xfrm>
              <a:off x="2920999" y="3773488"/>
              <a:ext cx="36195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graphicFrame>
          <p:nvGraphicFramePr>
            <p:cNvPr id="419" name="对象"/>
            <p:cNvGraphicFramePr>
              <a:graphicFrameLocks noChangeAspect="1"/>
            </p:cNvGraphicFramePr>
            <p:nvPr/>
          </p:nvGraphicFramePr>
          <p:xfrm>
            <a:off x="2209813" y="2027225"/>
            <a:ext cx="428626" cy="457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name="package" r:id="rId8" imgW="0" imgH="0" progId="package">
                    <p:embed/>
                  </p:oleObj>
                </mc:Choice>
                <mc:Fallback>
                  <p:oleObj name="package" r:id="rId8" imgW="0" imgH="0" progId="package">
                    <p:embed/>
                    <p:pic>
                      <p:nvPicPr>
                        <p:cNvPr id="419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print"/>
                        <a:stretch>
                          <a:fillRect/>
                        </a:stretch>
                      </p:blipFill>
                      <p:spPr>
                        <a:xfrm>
                          <a:off x="2209813" y="2027225"/>
                          <a:ext cx="428626" cy="45720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" name="对象"/>
            <p:cNvGraphicFramePr>
              <a:graphicFrameLocks noChangeAspect="1"/>
            </p:cNvGraphicFramePr>
            <p:nvPr/>
          </p:nvGraphicFramePr>
          <p:xfrm>
            <a:off x="2881334" y="2027225"/>
            <a:ext cx="366677" cy="457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package" r:id="rId10" imgW="0" imgH="0" progId="package">
                    <p:embed/>
                  </p:oleObj>
                </mc:Choice>
                <mc:Fallback>
                  <p:oleObj name="package" r:id="rId10" imgW="0" imgH="0" progId="package">
                    <p:embed/>
                    <p:pic>
                      <p:nvPicPr>
                        <p:cNvPr id="420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 cstate="print"/>
                        <a:stretch>
                          <a:fillRect/>
                        </a:stretch>
                      </p:blipFill>
                      <p:spPr>
                        <a:xfrm>
                          <a:off x="2881334" y="2027225"/>
                          <a:ext cx="366677" cy="45720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1" name="对象"/>
            <p:cNvGraphicFramePr>
              <a:graphicFrameLocks noChangeAspect="1"/>
            </p:cNvGraphicFramePr>
            <p:nvPr/>
          </p:nvGraphicFramePr>
          <p:xfrm>
            <a:off x="3505211" y="2027225"/>
            <a:ext cx="990612" cy="496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" name="package" r:id="rId12" imgW="0" imgH="0" progId="package">
                    <p:embed/>
                  </p:oleObj>
                </mc:Choice>
                <mc:Fallback>
                  <p:oleObj name="package" r:id="rId12" imgW="0" imgH="0" progId="package">
                    <p:embed/>
                    <p:pic>
                      <p:nvPicPr>
                        <p:cNvPr id="421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 cstate="print"/>
                        <a:stretch>
                          <a:fillRect/>
                        </a:stretch>
                      </p:blipFill>
                      <p:spPr>
                        <a:xfrm>
                          <a:off x="3505211" y="2027225"/>
                          <a:ext cx="990612" cy="496892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2" name="对象"/>
            <p:cNvGraphicFramePr>
              <a:graphicFrameLocks noChangeAspect="1"/>
            </p:cNvGraphicFramePr>
            <p:nvPr/>
          </p:nvGraphicFramePr>
          <p:xfrm>
            <a:off x="4876806" y="2027225"/>
            <a:ext cx="842949" cy="501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" name="package" r:id="rId14" imgW="0" imgH="0" progId="package">
                    <p:embed/>
                  </p:oleObj>
                </mc:Choice>
                <mc:Fallback>
                  <p:oleObj name="package" r:id="rId14" imgW="0" imgH="0" progId="package">
                    <p:embed/>
                    <p:pic>
                      <p:nvPicPr>
                        <p:cNvPr id="422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 cstate="print"/>
                        <a:stretch>
                          <a:fillRect/>
                        </a:stretch>
                      </p:blipFill>
                      <p:spPr>
                        <a:xfrm>
                          <a:off x="4876806" y="2027225"/>
                          <a:ext cx="842949" cy="501679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3" name="对象"/>
            <p:cNvGraphicFramePr>
              <a:graphicFrameLocks noChangeAspect="1"/>
            </p:cNvGraphicFramePr>
            <p:nvPr/>
          </p:nvGraphicFramePr>
          <p:xfrm>
            <a:off x="6097565" y="2027225"/>
            <a:ext cx="834989" cy="496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" name="package" r:id="rId16" imgW="0" imgH="0" progId="package">
                    <p:embed/>
                  </p:oleObj>
                </mc:Choice>
                <mc:Fallback>
                  <p:oleObj name="package" r:id="rId16" imgW="0" imgH="0" progId="package">
                    <p:embed/>
                    <p:pic>
                      <p:nvPicPr>
                        <p:cNvPr id="423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 cstate="print"/>
                        <a:stretch>
                          <a:fillRect/>
                        </a:stretch>
                      </p:blipFill>
                      <p:spPr>
                        <a:xfrm>
                          <a:off x="6097565" y="2027225"/>
                          <a:ext cx="834989" cy="496892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4" name="对象"/>
            <p:cNvGraphicFramePr>
              <a:graphicFrameLocks noChangeAspect="1"/>
            </p:cNvGraphicFramePr>
            <p:nvPr/>
          </p:nvGraphicFramePr>
          <p:xfrm>
            <a:off x="7161201" y="2027225"/>
            <a:ext cx="1000187" cy="501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5" name="package" r:id="rId18" imgW="0" imgH="0" progId="package">
                    <p:embed/>
                  </p:oleObj>
                </mc:Choice>
                <mc:Fallback>
                  <p:oleObj name="package" r:id="rId18" imgW="0" imgH="0" progId="package">
                    <p:embed/>
                    <p:pic>
                      <p:nvPicPr>
                        <p:cNvPr id="424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 cstate="print"/>
                        <a:stretch>
                          <a:fillRect/>
                        </a:stretch>
                      </p:blipFill>
                      <p:spPr>
                        <a:xfrm>
                          <a:off x="7161201" y="2027225"/>
                          <a:ext cx="1000187" cy="501679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8" name="组合"/>
          <p:cNvGrpSpPr>
            <a:grpSpLocks/>
          </p:cNvGrpSpPr>
          <p:nvPr/>
        </p:nvGrpSpPr>
        <p:grpSpPr>
          <a:xfrm>
            <a:off x="3886200" y="3352800"/>
            <a:ext cx="1664894" cy="520065"/>
            <a:chOff x="3886200" y="3352800"/>
            <a:chExt cx="1664894" cy="520065"/>
          </a:xfrm>
        </p:grpSpPr>
        <p:sp>
          <p:nvSpPr>
            <p:cNvPr id="426" name="矩形"/>
            <p:cNvSpPr>
              <a:spLocks/>
            </p:cNvSpPr>
            <p:nvPr/>
          </p:nvSpPr>
          <p:spPr>
            <a:xfrm>
              <a:off x="3886200" y="335280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27" name="矩形"/>
            <p:cNvSpPr>
              <a:spLocks/>
            </p:cNvSpPr>
            <p:nvPr/>
          </p:nvSpPr>
          <p:spPr>
            <a:xfrm>
              <a:off x="5181600" y="335280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431" name="组合"/>
          <p:cNvGrpSpPr>
            <a:grpSpLocks/>
          </p:cNvGrpSpPr>
          <p:nvPr/>
        </p:nvGrpSpPr>
        <p:grpSpPr>
          <a:xfrm>
            <a:off x="3886200" y="3733800"/>
            <a:ext cx="1664894" cy="520065"/>
            <a:chOff x="3886200" y="3733800"/>
            <a:chExt cx="1664894" cy="520065"/>
          </a:xfrm>
        </p:grpSpPr>
        <p:sp>
          <p:nvSpPr>
            <p:cNvPr id="429" name="矩形"/>
            <p:cNvSpPr>
              <a:spLocks/>
            </p:cNvSpPr>
            <p:nvPr/>
          </p:nvSpPr>
          <p:spPr>
            <a:xfrm>
              <a:off x="3886200" y="373380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30" name="矩形"/>
            <p:cNvSpPr>
              <a:spLocks/>
            </p:cNvSpPr>
            <p:nvPr/>
          </p:nvSpPr>
          <p:spPr>
            <a:xfrm>
              <a:off x="5181600" y="3733800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aphicFrame>
        <p:nvGraphicFramePr>
          <p:cNvPr id="432" name="对象"/>
          <p:cNvGraphicFramePr>
            <a:graphicFrameLocks noChangeAspect="1"/>
          </p:cNvGraphicFramePr>
          <p:nvPr/>
        </p:nvGraphicFramePr>
        <p:xfrm>
          <a:off x="492125" y="4868863"/>
          <a:ext cx="83200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package" r:id="rId20" imgW="0" imgH="0" progId="package">
                  <p:embed/>
                </p:oleObj>
              </mc:Choice>
              <mc:Fallback>
                <p:oleObj name="package" r:id="rId20" imgW="0" imgH="0" progId="package">
                  <p:embed/>
                  <p:pic>
                    <p:nvPicPr>
                      <p:cNvPr id="432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21" cstate="print"/>
                      <a:stretch>
                        <a:fillRect/>
                      </a:stretch>
                    </p:blipFill>
                    <p:spPr>
                      <a:xfrm>
                        <a:off x="492125" y="4868863"/>
                        <a:ext cx="8320088" cy="12573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90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 animBg="1"/>
      <p:bldP spid="370" grpId="0" animBg="1"/>
      <p:bldP spid="379" grpId="0" animBg="1"/>
      <p:bldP spid="425" grpId="0" animBg="1"/>
      <p:bldP spid="428" grpId="0" animBg="1"/>
      <p:bldP spid="4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矩形"/>
          <p:cNvSpPr>
            <a:spLocks/>
          </p:cNvSpPr>
          <p:nvPr/>
        </p:nvSpPr>
        <p:spPr>
          <a:xfrm>
            <a:off x="6550025" y="6265863"/>
            <a:ext cx="2289174" cy="47624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400" b="0" i="0" u="none" strike="noStrike" kern="1200" cap="none" spc="0" baseline="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16</a:t>
            </a:fld>
            <a:endParaRPr lang="zh-CN" altLang="en-US" sz="1400" b="0" i="0" u="none" strike="noStrike" kern="1200" cap="none" spc="0" baseline="0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34" name="矩形"/>
          <p:cNvSpPr>
            <a:spLocks/>
          </p:cNvSpPr>
          <p:nvPr/>
        </p:nvSpPr>
        <p:spPr>
          <a:xfrm>
            <a:off x="514350" y="1225550"/>
            <a:ext cx="8153400" cy="35290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435" name="矩形"/>
          <p:cNvSpPr>
            <a:spLocks/>
          </p:cNvSpPr>
          <p:nvPr/>
        </p:nvSpPr>
        <p:spPr>
          <a:xfrm>
            <a:off x="396875" y="2678112"/>
            <a:ext cx="8534400" cy="9486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　　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例如，已知等式      　　　　，用函数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Y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=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AC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代替等式中的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A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，根据代入规则，等式仍然成立，即有：</a:t>
            </a:r>
          </a:p>
        </p:txBody>
      </p:sp>
      <p:sp>
        <p:nvSpPr>
          <p:cNvPr id="436" name="矩形"/>
          <p:cNvSpPr>
            <a:spLocks/>
          </p:cNvSpPr>
          <p:nvPr/>
        </p:nvSpPr>
        <p:spPr>
          <a:xfrm>
            <a:off x="442913" y="1277938"/>
            <a:ext cx="8458200" cy="137731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just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　（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）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代入规则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：任何一个含有变量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A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的等式，如果将所有出现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A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的位置都用同一个逻辑函数代替，则等式仍然成立。这个规则称为代入规则。</a:t>
            </a:r>
          </a:p>
        </p:txBody>
      </p:sp>
      <p:graphicFrame>
        <p:nvGraphicFramePr>
          <p:cNvPr id="437" name="对象"/>
          <p:cNvGraphicFramePr>
            <a:graphicFrameLocks noChangeAspect="1"/>
          </p:cNvGraphicFramePr>
          <p:nvPr/>
        </p:nvGraphicFramePr>
        <p:xfrm>
          <a:off x="3742055" y="2662238"/>
          <a:ext cx="18605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43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3742055" y="2662238"/>
                        <a:ext cx="1860550" cy="4778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" name="对象"/>
          <p:cNvGraphicFramePr>
            <a:graphicFrameLocks noChangeAspect="1"/>
          </p:cNvGraphicFramePr>
          <p:nvPr/>
        </p:nvGraphicFramePr>
        <p:xfrm>
          <a:off x="2093913" y="3933825"/>
          <a:ext cx="50292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43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2093913" y="3933825"/>
                        <a:ext cx="5029200" cy="6302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9" name="直线"/>
          <p:cNvSpPr>
            <a:spLocks/>
          </p:cNvSpPr>
          <p:nvPr/>
        </p:nvSpPr>
        <p:spPr>
          <a:xfrm>
            <a:off x="1027113" y="1773237"/>
            <a:ext cx="2320925" cy="0"/>
          </a:xfrm>
          <a:prstGeom prst="line">
            <a:avLst/>
          </a:prstGeom>
          <a:noFill/>
          <a:ln w="38100" cap="flat" cmpd="sng">
            <a:solidFill>
              <a:srgbClr val="FF3300"/>
            </a:solidFill>
            <a:prstDash val="solid"/>
            <a:round/>
          </a:ln>
        </p:spPr>
      </p:sp>
      <p:sp>
        <p:nvSpPr>
          <p:cNvPr id="440" name="矩形"/>
          <p:cNvSpPr>
            <a:spLocks/>
          </p:cNvSpPr>
          <p:nvPr/>
        </p:nvSpPr>
        <p:spPr>
          <a:xfrm>
            <a:off x="611187" y="203200"/>
            <a:ext cx="5761036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20.2.4  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逻辑代数基本运算规则</a:t>
            </a:r>
            <a:endParaRPr lang="zh-CN" altLang="en-US" sz="3200" b="0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472" name="组合"/>
          <p:cNvGrpSpPr>
            <a:grpSpLocks/>
          </p:cNvGrpSpPr>
          <p:nvPr/>
        </p:nvGrpSpPr>
        <p:grpSpPr>
          <a:xfrm>
            <a:off x="684213" y="736600"/>
            <a:ext cx="5327649" cy="244474"/>
            <a:chOff x="684213" y="736600"/>
            <a:chExt cx="5327649" cy="244474"/>
          </a:xfrm>
        </p:grpSpPr>
        <p:pic>
          <p:nvPicPr>
            <p:cNvPr id="441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8643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42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5132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43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3820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44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7897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45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6585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46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173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47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0663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48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9350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49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3428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0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2115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1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9703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2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6193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3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1408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4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6938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5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5979" y="736600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6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2468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7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8957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8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7645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59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5233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60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1722" y="750181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467" name="组合"/>
            <p:cNvGrpSpPr>
              <a:grpSpLocks/>
            </p:cNvGrpSpPr>
            <p:nvPr/>
          </p:nvGrpSpPr>
          <p:grpSpPr>
            <a:xfrm>
              <a:off x="684213" y="736600"/>
              <a:ext cx="1076628" cy="230893"/>
              <a:chOff x="684213" y="736600"/>
              <a:chExt cx="1076628" cy="230893"/>
            </a:xfrm>
          </p:grpSpPr>
          <p:pic>
            <p:nvPicPr>
              <p:cNvPr id="461" name="图片" descr="Green and Black Diamond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0702" y="736600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2" name="图片" descr="Green and Black Diamond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9389" y="736600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3" name="图片" descr="Green and Black Diamond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978" y="736600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4" name="图片" descr="Green and Black Diamond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3466" y="736600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5" name="图片" descr="Green and Black Diamond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2154" y="736600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6" name="图片" descr="Green and Black Diamond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4213" y="736600"/>
                <a:ext cx="188687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468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0410" y="736600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69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9098" y="736600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70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6686" y="736600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71" name="图片" descr="Green and Black Diamond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3174" y="736600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190339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1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矩形"/>
          <p:cNvSpPr>
            <a:spLocks/>
          </p:cNvSpPr>
          <p:nvPr/>
        </p:nvSpPr>
        <p:spPr>
          <a:xfrm>
            <a:off x="250825" y="1125538"/>
            <a:ext cx="8534400" cy="22345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just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　（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）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反演规则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：对于任何一个逻辑表达式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Y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，如果将表达式中的所有“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·”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换成“＋”，“＋”换成“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·”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换成“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换成“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</a:t>
            </a:r>
            <a:r>
              <a:rPr lang="zh-CN" altLang="en-US" sz="2800" b="1" i="0" u="none" strike="noStrike" kern="1200" cap="none" spc="0" baseline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原变量换成反变量，反变量换成原变量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，那么所得到的表达式就是函数</a:t>
            </a: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Y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的反函数</a:t>
            </a: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Y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（或称反函数）。这个规则称为反演规则。例如：</a:t>
            </a:r>
          </a:p>
        </p:txBody>
      </p:sp>
      <p:sp>
        <p:nvSpPr>
          <p:cNvPr id="474" name="直线"/>
          <p:cNvSpPr>
            <a:spLocks/>
          </p:cNvSpPr>
          <p:nvPr/>
        </p:nvSpPr>
        <p:spPr>
          <a:xfrm>
            <a:off x="1344613" y="2924175"/>
            <a:ext cx="304800" cy="1587"/>
          </a:xfrm>
          <a:prstGeom prst="lin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</a:ln>
        </p:spPr>
      </p:sp>
      <p:graphicFrame>
        <p:nvGraphicFramePr>
          <p:cNvPr id="475" name="对象"/>
          <p:cNvGraphicFramePr>
            <a:graphicFrameLocks noChangeAspect="1"/>
          </p:cNvGraphicFramePr>
          <p:nvPr/>
        </p:nvGraphicFramePr>
        <p:xfrm>
          <a:off x="304800" y="3886200"/>
          <a:ext cx="3276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475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304800" y="3886200"/>
                        <a:ext cx="3276600" cy="533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" name="直线"/>
          <p:cNvSpPr>
            <a:spLocks/>
          </p:cNvSpPr>
          <p:nvPr/>
        </p:nvSpPr>
        <p:spPr>
          <a:xfrm>
            <a:off x="890588" y="1628775"/>
            <a:ext cx="2241549" cy="0"/>
          </a:xfrm>
          <a:prstGeom prst="line">
            <a:avLst/>
          </a:prstGeom>
          <a:noFill/>
          <a:ln w="38100" cap="flat" cmpd="sng">
            <a:solidFill>
              <a:srgbClr val="FF3300"/>
            </a:solidFill>
            <a:prstDash val="solid"/>
            <a:round/>
          </a:ln>
        </p:spPr>
      </p:sp>
      <p:graphicFrame>
        <p:nvGraphicFramePr>
          <p:cNvPr id="477" name="对象"/>
          <p:cNvGraphicFramePr>
            <a:graphicFrameLocks noChangeAspect="1"/>
          </p:cNvGraphicFramePr>
          <p:nvPr/>
        </p:nvGraphicFramePr>
        <p:xfrm>
          <a:off x="5257800" y="3810000"/>
          <a:ext cx="3657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47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5257800" y="3810000"/>
                        <a:ext cx="3657600" cy="609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" name="对象"/>
          <p:cNvGraphicFramePr>
            <a:graphicFrameLocks noChangeAspect="1"/>
          </p:cNvGraphicFramePr>
          <p:nvPr/>
        </p:nvGraphicFramePr>
        <p:xfrm>
          <a:off x="304800" y="4572000"/>
          <a:ext cx="3352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package" r:id="rId8" imgW="0" imgH="0" progId="package">
                  <p:embed/>
                </p:oleObj>
              </mc:Choice>
              <mc:Fallback>
                <p:oleObj name="package" r:id="rId8" imgW="0" imgH="0" progId="package">
                  <p:embed/>
                  <p:pic>
                    <p:nvPicPr>
                      <p:cNvPr id="47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tretch>
                        <a:fillRect/>
                      </a:stretch>
                    </p:blipFill>
                    <p:spPr>
                      <a:xfrm>
                        <a:off x="304800" y="4572000"/>
                        <a:ext cx="3352800" cy="6381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" name="对象"/>
          <p:cNvGraphicFramePr>
            <a:graphicFrameLocks noChangeAspect="1"/>
          </p:cNvGraphicFramePr>
          <p:nvPr/>
        </p:nvGraphicFramePr>
        <p:xfrm>
          <a:off x="5257800" y="4572000"/>
          <a:ext cx="37338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package" r:id="rId10" imgW="0" imgH="0" progId="package">
                  <p:embed/>
                </p:oleObj>
              </mc:Choice>
              <mc:Fallback>
                <p:oleObj name="package" r:id="rId10" imgW="0" imgH="0" progId="package">
                  <p:embed/>
                  <p:pic>
                    <p:nvPicPr>
                      <p:cNvPr id="479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5257800" y="4572000"/>
                        <a:ext cx="3733800" cy="6635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" name="右箭头"/>
          <p:cNvSpPr>
            <a:spLocks/>
          </p:cNvSpPr>
          <p:nvPr/>
        </p:nvSpPr>
        <p:spPr>
          <a:xfrm>
            <a:off x="3657600" y="3962400"/>
            <a:ext cx="1524000" cy="304800"/>
          </a:xfrm>
          <a:prstGeom prst="rightArrow">
            <a:avLst>
              <a:gd name="adj1" fmla="val 50000"/>
              <a:gd name="adj2" fmla="val 124999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miter/>
          </a:ln>
        </p:spPr>
      </p:sp>
      <p:sp>
        <p:nvSpPr>
          <p:cNvPr id="481" name="右箭头"/>
          <p:cNvSpPr>
            <a:spLocks/>
          </p:cNvSpPr>
          <p:nvPr/>
        </p:nvSpPr>
        <p:spPr>
          <a:xfrm>
            <a:off x="3657600" y="4724400"/>
            <a:ext cx="1524000" cy="304800"/>
          </a:xfrm>
          <a:prstGeom prst="rightArrow">
            <a:avLst>
              <a:gd name="adj1" fmla="val 50000"/>
              <a:gd name="adj2" fmla="val 124999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miter/>
          </a:ln>
        </p:spPr>
      </p:sp>
      <p:sp>
        <p:nvSpPr>
          <p:cNvPr id="482" name="矩形"/>
          <p:cNvSpPr>
            <a:spLocks/>
          </p:cNvSpPr>
          <p:nvPr/>
        </p:nvSpPr>
        <p:spPr>
          <a:xfrm>
            <a:off x="395288" y="333375"/>
            <a:ext cx="5761037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20.2.4  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逻辑代数基本运算规则</a:t>
            </a:r>
            <a:endParaRPr lang="zh-CN" altLang="en-US" sz="3200" b="0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514" name="组合"/>
          <p:cNvGrpSpPr>
            <a:grpSpLocks/>
          </p:cNvGrpSpPr>
          <p:nvPr/>
        </p:nvGrpSpPr>
        <p:grpSpPr>
          <a:xfrm>
            <a:off x="468312" y="866775"/>
            <a:ext cx="5327649" cy="242887"/>
            <a:chOff x="468312" y="866775"/>
            <a:chExt cx="5327649" cy="242887"/>
          </a:xfrm>
        </p:grpSpPr>
        <p:pic>
          <p:nvPicPr>
            <p:cNvPr id="483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743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84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9232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85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7920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86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1997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87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0685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88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88273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89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4762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0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3450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1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7527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2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6215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3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53803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4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0293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5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5508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6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1038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7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0079" y="866775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8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6568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99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3057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00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41745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01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9333" y="880268"/>
              <a:ext cx="188688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02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85822" y="880268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509" name="组合"/>
            <p:cNvGrpSpPr>
              <a:grpSpLocks/>
            </p:cNvGrpSpPr>
            <p:nvPr/>
          </p:nvGrpSpPr>
          <p:grpSpPr>
            <a:xfrm>
              <a:off x="468312" y="866775"/>
              <a:ext cx="1076628" cy="229394"/>
              <a:chOff x="468312" y="866775"/>
              <a:chExt cx="1076628" cy="229394"/>
            </a:xfrm>
          </p:grpSpPr>
          <p:pic>
            <p:nvPicPr>
              <p:cNvPr id="503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4802" y="866775"/>
                <a:ext cx="188686" cy="22939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04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3489" y="866775"/>
                <a:ext cx="188686" cy="22939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05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1078" y="866775"/>
                <a:ext cx="188686" cy="22939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06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67567" y="866775"/>
                <a:ext cx="188686" cy="22939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07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56254" y="866775"/>
                <a:ext cx="188686" cy="22939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08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8312" y="866775"/>
                <a:ext cx="188687" cy="22939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510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4510" y="866775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11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63198" y="866775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12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40787" y="866775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13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7274" y="866775"/>
              <a:ext cx="188687" cy="22939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2216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animBg="1"/>
      <p:bldP spid="476" grpId="0" animBg="1"/>
      <p:bldP spid="480" grpId="0" animBg="1"/>
      <p:bldP spid="48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矩形"/>
          <p:cNvSpPr>
            <a:spLocks/>
          </p:cNvSpPr>
          <p:nvPr/>
        </p:nvSpPr>
        <p:spPr>
          <a:xfrm>
            <a:off x="6550025" y="5859463"/>
            <a:ext cx="2289174" cy="476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400" b="0" i="0" u="none" strike="noStrike" kern="1200" cap="none" spc="0" baseline="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18</a:t>
            </a:fld>
            <a:endParaRPr lang="zh-CN" altLang="en-US" sz="1400" b="0" i="0" u="none" strike="noStrike" kern="1200" cap="none" spc="0" baseline="0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16" name="矩形"/>
          <p:cNvSpPr>
            <a:spLocks/>
          </p:cNvSpPr>
          <p:nvPr/>
        </p:nvSpPr>
        <p:spPr>
          <a:xfrm>
            <a:off x="152400" y="1125538"/>
            <a:ext cx="8610600" cy="153923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just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　（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3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）对偶规则：对于任何一个逻辑表达式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Y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，如果将表达式中的所有“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·”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换成“＋”，“＋”换成“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·”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，“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0”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换成“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1”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，“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1”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换成“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0”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，而</a:t>
            </a:r>
            <a:r>
              <a:rPr lang="zh-CN" altLang="en-US" sz="2400" b="1" i="0" u="none" strike="noStrike" kern="1200" cap="none" spc="0" baseline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变量保持不变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，则可得到的一个新的函数表达式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Y</a:t>
            </a:r>
            <a:r>
              <a:rPr lang="zh-CN" altLang="en-US" sz="24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＇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，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Y</a:t>
            </a:r>
            <a:r>
              <a:rPr lang="zh-CN" altLang="en-US" sz="24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＇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称为函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Y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的对偶函数。这个规则称为对偶规则。例如：</a:t>
            </a:r>
          </a:p>
        </p:txBody>
      </p:sp>
      <p:sp>
        <p:nvSpPr>
          <p:cNvPr id="517" name="直线"/>
          <p:cNvSpPr>
            <a:spLocks/>
          </p:cNvSpPr>
          <p:nvPr/>
        </p:nvSpPr>
        <p:spPr>
          <a:xfrm>
            <a:off x="685800" y="1519238"/>
            <a:ext cx="1800225" cy="0"/>
          </a:xfrm>
          <a:prstGeom prst="line">
            <a:avLst/>
          </a:prstGeom>
          <a:noFill/>
          <a:ln w="38100" cap="flat" cmpd="sng">
            <a:solidFill>
              <a:srgbClr val="FF3300"/>
            </a:solidFill>
            <a:prstDash val="solid"/>
            <a:round/>
          </a:ln>
        </p:spPr>
      </p:sp>
      <p:graphicFrame>
        <p:nvGraphicFramePr>
          <p:cNvPr id="518" name="对象"/>
          <p:cNvGraphicFramePr>
            <a:graphicFrameLocks noChangeAspect="1"/>
          </p:cNvGraphicFramePr>
          <p:nvPr/>
        </p:nvGraphicFramePr>
        <p:xfrm>
          <a:off x="952500" y="2786063"/>
          <a:ext cx="26146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package" r:id="rId5" imgW="0" imgH="0" progId="package">
                  <p:embed/>
                </p:oleObj>
              </mc:Choice>
              <mc:Fallback>
                <p:oleObj name="package" r:id="rId5" imgW="0" imgH="0" progId="package">
                  <p:embed/>
                  <p:pic>
                    <p:nvPicPr>
                      <p:cNvPr id="51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/>
                      <a:stretch>
                        <a:fillRect/>
                      </a:stretch>
                    </p:blipFill>
                    <p:spPr>
                      <a:xfrm>
                        <a:off x="952500" y="2786063"/>
                        <a:ext cx="2614613" cy="4572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" name="矩形"/>
          <p:cNvSpPr>
            <a:spLocks/>
          </p:cNvSpPr>
          <p:nvPr/>
        </p:nvSpPr>
        <p:spPr>
          <a:xfrm>
            <a:off x="304800" y="3960813"/>
            <a:ext cx="8610600" cy="11772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just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　　对偶规则的意义在于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：如果两个函数相等，则它们的对偶函数也相等。利用对偶规则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,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可以使要证明及要记忆的公式数目减少一半。例如：</a:t>
            </a:r>
          </a:p>
        </p:txBody>
      </p:sp>
      <p:graphicFrame>
        <p:nvGraphicFramePr>
          <p:cNvPr id="520" name="对象"/>
          <p:cNvGraphicFramePr>
            <a:graphicFrameLocks noChangeAspect="1"/>
          </p:cNvGraphicFramePr>
          <p:nvPr/>
        </p:nvGraphicFramePr>
        <p:xfrm>
          <a:off x="685800" y="5789613"/>
          <a:ext cx="2743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package" r:id="rId7" imgW="0" imgH="0" progId="package">
                  <p:embed/>
                </p:oleObj>
              </mc:Choice>
              <mc:Fallback>
                <p:oleObj name="package" r:id="rId7" imgW="0" imgH="0" progId="package">
                  <p:embed/>
                  <p:pic>
                    <p:nvPicPr>
                      <p:cNvPr id="52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/>
                      <a:stretch>
                        <a:fillRect/>
                      </a:stretch>
                    </p:blipFill>
                    <p:spPr>
                      <a:xfrm>
                        <a:off x="685800" y="5789613"/>
                        <a:ext cx="2743200" cy="4476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" name="对象"/>
          <p:cNvGraphicFramePr>
            <a:graphicFrameLocks noChangeAspect="1"/>
          </p:cNvGraphicFramePr>
          <p:nvPr/>
        </p:nvGraphicFramePr>
        <p:xfrm>
          <a:off x="5105400" y="5789613"/>
          <a:ext cx="3581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package" r:id="rId9" imgW="0" imgH="0" progId="package">
                  <p:embed/>
                </p:oleObj>
              </mc:Choice>
              <mc:Fallback>
                <p:oleObj name="package" r:id="rId9" imgW="0" imgH="0" progId="package">
                  <p:embed/>
                  <p:pic>
                    <p:nvPicPr>
                      <p:cNvPr id="521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/>
                      <a:stretch>
                        <a:fillRect/>
                      </a:stretch>
                    </p:blipFill>
                    <p:spPr>
                      <a:xfrm>
                        <a:off x="5105400" y="5789613"/>
                        <a:ext cx="3581400" cy="4540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" name="对象"/>
          <p:cNvGraphicFramePr>
            <a:graphicFrameLocks noChangeAspect="1"/>
          </p:cNvGraphicFramePr>
          <p:nvPr/>
        </p:nvGraphicFramePr>
        <p:xfrm>
          <a:off x="762000" y="5180013"/>
          <a:ext cx="2667000" cy="482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package" r:id="rId11" imgW="0" imgH="0" progId="package">
                  <p:embed/>
                </p:oleObj>
              </mc:Choice>
              <mc:Fallback>
                <p:oleObj name="package" r:id="rId11" imgW="0" imgH="0" progId="package">
                  <p:embed/>
                  <p:pic>
                    <p:nvPicPr>
                      <p:cNvPr id="522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762000" y="5180013"/>
                        <a:ext cx="2667000" cy="4825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" name="对象"/>
          <p:cNvGraphicFramePr>
            <a:graphicFrameLocks noChangeAspect="1"/>
          </p:cNvGraphicFramePr>
          <p:nvPr/>
        </p:nvGraphicFramePr>
        <p:xfrm>
          <a:off x="5105400" y="5159375"/>
          <a:ext cx="3200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package" r:id="rId13" imgW="0" imgH="0" progId="package">
                  <p:embed/>
                </p:oleObj>
              </mc:Choice>
              <mc:Fallback>
                <p:oleObj name="package" r:id="rId13" imgW="0" imgH="0" progId="package">
                  <p:embed/>
                  <p:pic>
                    <p:nvPicPr>
                      <p:cNvPr id="52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/>
                      <a:stretch>
                        <a:fillRect/>
                      </a:stretch>
                    </p:blipFill>
                    <p:spPr>
                      <a:xfrm>
                        <a:off x="5105400" y="5159375"/>
                        <a:ext cx="3200400" cy="5540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" name="右箭头"/>
          <p:cNvSpPr>
            <a:spLocks/>
          </p:cNvSpPr>
          <p:nvPr/>
        </p:nvSpPr>
        <p:spPr>
          <a:xfrm>
            <a:off x="3505199" y="5332413"/>
            <a:ext cx="1524000" cy="304800"/>
          </a:xfrm>
          <a:prstGeom prst="rightArrow">
            <a:avLst>
              <a:gd name="adj1" fmla="val 50000"/>
              <a:gd name="adj2" fmla="val 124999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miter/>
          </a:ln>
        </p:spPr>
      </p:sp>
      <p:sp>
        <p:nvSpPr>
          <p:cNvPr id="525" name="右箭头"/>
          <p:cNvSpPr>
            <a:spLocks/>
          </p:cNvSpPr>
          <p:nvPr/>
        </p:nvSpPr>
        <p:spPr>
          <a:xfrm>
            <a:off x="3505199" y="5808662"/>
            <a:ext cx="1524000" cy="285750"/>
          </a:xfrm>
          <a:prstGeom prst="rightArrow">
            <a:avLst>
              <a:gd name="adj1" fmla="val 50000"/>
              <a:gd name="adj2" fmla="val 133308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miter/>
          </a:ln>
        </p:spPr>
      </p:sp>
      <p:graphicFrame>
        <p:nvGraphicFramePr>
          <p:cNvPr id="526" name="对象"/>
          <p:cNvGraphicFramePr>
            <a:graphicFrameLocks noChangeAspect="1"/>
          </p:cNvGraphicFramePr>
          <p:nvPr/>
        </p:nvGraphicFramePr>
        <p:xfrm>
          <a:off x="5257800" y="2786063"/>
          <a:ext cx="3429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package" r:id="rId15" imgW="0" imgH="0" progId="package">
                  <p:embed/>
                </p:oleObj>
              </mc:Choice>
              <mc:Fallback>
                <p:oleObj name="package" r:id="rId15" imgW="0" imgH="0" progId="package">
                  <p:embed/>
                  <p:pic>
                    <p:nvPicPr>
                      <p:cNvPr id="52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6" cstate="print"/>
                      <a:stretch>
                        <a:fillRect/>
                      </a:stretch>
                    </p:blipFill>
                    <p:spPr>
                      <a:xfrm>
                        <a:off x="5257800" y="2786063"/>
                        <a:ext cx="3429000" cy="4572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" name="对象"/>
          <p:cNvGraphicFramePr>
            <a:graphicFrameLocks noChangeAspect="1"/>
          </p:cNvGraphicFramePr>
          <p:nvPr/>
        </p:nvGraphicFramePr>
        <p:xfrm>
          <a:off x="838200" y="3409318"/>
          <a:ext cx="2743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package" r:id="rId17" imgW="0" imgH="0" progId="package">
                  <p:embed/>
                </p:oleObj>
              </mc:Choice>
              <mc:Fallback>
                <p:oleObj name="package" r:id="rId17" imgW="0" imgH="0" progId="package">
                  <p:embed/>
                  <p:pic>
                    <p:nvPicPr>
                      <p:cNvPr id="52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8" cstate="print"/>
                      <a:stretch>
                        <a:fillRect/>
                      </a:stretch>
                    </p:blipFill>
                    <p:spPr>
                      <a:xfrm>
                        <a:off x="838200" y="3409318"/>
                        <a:ext cx="2743200" cy="533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8" name="对象"/>
          <p:cNvGraphicFramePr>
            <a:graphicFrameLocks noChangeAspect="1"/>
          </p:cNvGraphicFramePr>
          <p:nvPr/>
        </p:nvGraphicFramePr>
        <p:xfrm>
          <a:off x="5257800" y="3395663"/>
          <a:ext cx="358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package" r:id="rId19" imgW="0" imgH="0" progId="package">
                  <p:embed/>
                </p:oleObj>
              </mc:Choice>
              <mc:Fallback>
                <p:oleObj name="package" r:id="rId19" imgW="0" imgH="0" progId="package">
                  <p:embed/>
                  <p:pic>
                    <p:nvPicPr>
                      <p:cNvPr id="52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20" cstate="print"/>
                      <a:stretch>
                        <a:fillRect/>
                      </a:stretch>
                    </p:blipFill>
                    <p:spPr>
                      <a:xfrm>
                        <a:off x="5257800" y="3395663"/>
                        <a:ext cx="3581400" cy="4572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9" name="右箭头"/>
          <p:cNvSpPr>
            <a:spLocks/>
          </p:cNvSpPr>
          <p:nvPr/>
        </p:nvSpPr>
        <p:spPr>
          <a:xfrm>
            <a:off x="3657600" y="2862263"/>
            <a:ext cx="1524000" cy="304800"/>
          </a:xfrm>
          <a:prstGeom prst="rightArrow">
            <a:avLst>
              <a:gd name="adj1" fmla="val 50000"/>
              <a:gd name="adj2" fmla="val 124999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miter/>
          </a:ln>
        </p:spPr>
      </p:sp>
      <p:sp>
        <p:nvSpPr>
          <p:cNvPr id="530" name="右箭头"/>
          <p:cNvSpPr>
            <a:spLocks/>
          </p:cNvSpPr>
          <p:nvPr/>
        </p:nvSpPr>
        <p:spPr>
          <a:xfrm>
            <a:off x="3657600" y="3490913"/>
            <a:ext cx="1524000" cy="304800"/>
          </a:xfrm>
          <a:prstGeom prst="rightArrow">
            <a:avLst>
              <a:gd name="adj1" fmla="val 50000"/>
              <a:gd name="adj2" fmla="val 124999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miter/>
          </a:ln>
        </p:spPr>
      </p:sp>
      <p:sp>
        <p:nvSpPr>
          <p:cNvPr id="531" name="直线"/>
          <p:cNvSpPr>
            <a:spLocks/>
          </p:cNvSpPr>
          <p:nvPr/>
        </p:nvSpPr>
        <p:spPr>
          <a:xfrm>
            <a:off x="952500" y="4386263"/>
            <a:ext cx="2895600" cy="0"/>
          </a:xfrm>
          <a:prstGeom prst="line">
            <a:avLst/>
          </a:prstGeom>
          <a:noFill/>
          <a:ln w="38100" cap="flat" cmpd="sng">
            <a:solidFill>
              <a:srgbClr val="CC3300"/>
            </a:solidFill>
            <a:prstDash val="solid"/>
            <a:round/>
          </a:ln>
        </p:spPr>
      </p:sp>
      <p:sp>
        <p:nvSpPr>
          <p:cNvPr id="532" name="矩形"/>
          <p:cNvSpPr>
            <a:spLocks/>
          </p:cNvSpPr>
          <p:nvPr/>
        </p:nvSpPr>
        <p:spPr>
          <a:xfrm>
            <a:off x="468312" y="115888"/>
            <a:ext cx="5759449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20.2.4  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逻辑代数基本运算规则</a:t>
            </a:r>
            <a:endParaRPr lang="zh-CN" altLang="en-US" sz="3200" b="0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564" name="组合"/>
          <p:cNvGrpSpPr>
            <a:grpSpLocks/>
          </p:cNvGrpSpPr>
          <p:nvPr/>
        </p:nvGrpSpPr>
        <p:grpSpPr>
          <a:xfrm>
            <a:off x="539750" y="649288"/>
            <a:ext cx="5327649" cy="244474"/>
            <a:chOff x="539750" y="649288"/>
            <a:chExt cx="5327649" cy="244474"/>
          </a:xfrm>
        </p:grpSpPr>
        <p:pic>
          <p:nvPicPr>
            <p:cNvPr id="533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4180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34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60669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35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49357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36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93434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37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82122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38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59710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39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6199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0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14887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1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58964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2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47652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3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25240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4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91730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5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26945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6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92475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7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91516" y="649288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8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8005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49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24494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50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3182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51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90770" y="662869"/>
              <a:ext cx="188688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52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57260" y="662869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559" name="组合"/>
            <p:cNvGrpSpPr>
              <a:grpSpLocks/>
            </p:cNvGrpSpPr>
            <p:nvPr/>
          </p:nvGrpSpPr>
          <p:grpSpPr>
            <a:xfrm>
              <a:off x="539750" y="649288"/>
              <a:ext cx="1076628" cy="230893"/>
              <a:chOff x="539750" y="649288"/>
              <a:chExt cx="1076628" cy="230893"/>
            </a:xfrm>
          </p:grpSpPr>
          <p:pic>
            <p:nvPicPr>
              <p:cNvPr id="553" name="图片" descr="Green and Black Diamond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06239" y="649288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54" name="图片" descr="Green and Black Diamond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94926" y="649288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55" name="图片" descr="Green and Black Diamond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72515" y="649288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56" name="图片" descr="Green and Black Diamond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39003" y="649288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57" name="图片" descr="Green and Black Diamond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7691" y="649288"/>
                <a:ext cx="188686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558" name="图片" descr="Green and Black Diamond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39750" y="649288"/>
                <a:ext cx="188687" cy="23089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560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5947" y="649288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61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34635" y="649288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62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12223" y="649288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563" name="图片" descr="Green and Black Diamond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8712" y="649288"/>
              <a:ext cx="188687" cy="2308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165509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 animBg="1"/>
      <p:bldP spid="524" grpId="0" animBg="1"/>
      <p:bldP spid="525" grpId="0" animBg="1"/>
      <p:bldP spid="529" grpId="0" animBg="1"/>
      <p:bldP spid="530" grpId="0" animBg="1"/>
      <p:bldP spid="5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图片" descr="AG00315_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1752599"/>
            <a:ext cx="1042987" cy="11779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sp>
        <p:nvSpPr>
          <p:cNvPr id="566" name="矩形"/>
          <p:cNvSpPr>
            <a:spLocks/>
          </p:cNvSpPr>
          <p:nvPr/>
        </p:nvSpPr>
        <p:spPr>
          <a:xfrm>
            <a:off x="838200" y="609600"/>
            <a:ext cx="54102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20.2.5   </a:t>
            </a:r>
            <a:r>
              <a: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逻辑函数的表示方法</a:t>
            </a:r>
          </a:p>
        </p:txBody>
      </p:sp>
      <p:grpSp>
        <p:nvGrpSpPr>
          <p:cNvPr id="573" name="组合"/>
          <p:cNvGrpSpPr>
            <a:grpSpLocks/>
          </p:cNvGrpSpPr>
          <p:nvPr/>
        </p:nvGrpSpPr>
        <p:grpSpPr>
          <a:xfrm>
            <a:off x="765175" y="1293813"/>
            <a:ext cx="3162766" cy="1893252"/>
            <a:chOff x="765175" y="1293813"/>
            <a:chExt cx="3162766" cy="1893252"/>
          </a:xfrm>
        </p:grpSpPr>
        <p:sp>
          <p:nvSpPr>
            <p:cNvPr id="567" name="矩形"/>
            <p:cNvSpPr>
              <a:spLocks/>
            </p:cNvSpPr>
            <p:nvPr/>
          </p:nvSpPr>
          <p:spPr>
            <a:xfrm>
              <a:off x="765175" y="1905000"/>
              <a:ext cx="1615003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表示方法</a:t>
              </a:r>
            </a:p>
          </p:txBody>
        </p:sp>
        <p:sp>
          <p:nvSpPr>
            <p:cNvPr id="568" name="左大括号"/>
            <p:cNvSpPr>
              <a:spLocks/>
            </p:cNvSpPr>
            <p:nvPr/>
          </p:nvSpPr>
          <p:spPr>
            <a:xfrm>
              <a:off x="2514600" y="1447800"/>
              <a:ext cx="152400" cy="1600200"/>
            </a:xfrm>
            <a:prstGeom prst="leftBrace">
              <a:avLst>
                <a:gd name="adj1" fmla="val 87500"/>
                <a:gd name="adj2" fmla="val 50000"/>
              </a:avLst>
            </a:prstGeom>
            <a:noFill/>
            <a:ln w="38100" cap="flat" cmpd="sng">
              <a:solidFill>
                <a:srgbClr val="000099"/>
              </a:solidFill>
              <a:prstDash val="solid"/>
              <a:round/>
            </a:ln>
          </p:spPr>
        </p:sp>
        <p:sp>
          <p:nvSpPr>
            <p:cNvPr id="569" name="矩形"/>
            <p:cNvSpPr>
              <a:spLocks/>
            </p:cNvSpPr>
            <p:nvPr/>
          </p:nvSpPr>
          <p:spPr>
            <a:xfrm>
              <a:off x="2668587" y="1752600"/>
              <a:ext cx="1259353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逻辑式</a:t>
              </a:r>
            </a:p>
          </p:txBody>
        </p:sp>
        <p:sp>
          <p:nvSpPr>
            <p:cNvPr id="570" name="矩形"/>
            <p:cNvSpPr>
              <a:spLocks/>
            </p:cNvSpPr>
            <p:nvPr/>
          </p:nvSpPr>
          <p:spPr>
            <a:xfrm>
              <a:off x="2627312" y="1293813"/>
              <a:ext cx="1259354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真值表</a:t>
              </a:r>
            </a:p>
          </p:txBody>
        </p:sp>
        <p:sp>
          <p:nvSpPr>
            <p:cNvPr id="571" name="矩形"/>
            <p:cNvSpPr>
              <a:spLocks/>
            </p:cNvSpPr>
            <p:nvPr/>
          </p:nvSpPr>
          <p:spPr>
            <a:xfrm>
              <a:off x="2668587" y="2209800"/>
              <a:ext cx="1259353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逻辑图</a:t>
              </a:r>
            </a:p>
          </p:txBody>
        </p:sp>
        <p:sp>
          <p:nvSpPr>
            <p:cNvPr id="572" name="矩形"/>
            <p:cNvSpPr>
              <a:spLocks/>
            </p:cNvSpPr>
            <p:nvPr/>
          </p:nvSpPr>
          <p:spPr>
            <a:xfrm>
              <a:off x="2668587" y="2667000"/>
              <a:ext cx="1259353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卡诺图</a:t>
              </a:r>
            </a:p>
          </p:txBody>
        </p:sp>
      </p:grpSp>
      <p:sp>
        <p:nvSpPr>
          <p:cNvPr id="574" name="矩形"/>
          <p:cNvSpPr>
            <a:spLocks/>
          </p:cNvSpPr>
          <p:nvPr/>
        </p:nvSpPr>
        <p:spPr>
          <a:xfrm>
            <a:off x="533400" y="3124200"/>
            <a:ext cx="5176003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下面举例说明这四种表示方法。</a:t>
            </a:r>
          </a:p>
        </p:txBody>
      </p:sp>
      <p:sp>
        <p:nvSpPr>
          <p:cNvPr id="575" name="矩形"/>
          <p:cNvSpPr>
            <a:spLocks/>
          </p:cNvSpPr>
          <p:nvPr/>
        </p:nvSpPr>
        <p:spPr>
          <a:xfrm>
            <a:off x="533400" y="3581399"/>
            <a:ext cx="8229600" cy="2448877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例：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有一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形走廊，在相会处有一路灯，在进入走廊的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A</a:t>
            </a:r>
            <a:r>
              <a:rPr lang="zh-CN" altLang="en-US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B</a:t>
            </a:r>
            <a:r>
              <a:rPr lang="zh-CN" altLang="en-US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C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三地各有控制开关，都能独立进行控制。任意闭合一个开关，灯亮；任意闭合两个开关，灯灭；三个开关同时闭合，灯亮。设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A</a:t>
            </a:r>
            <a:r>
              <a:rPr lang="zh-CN" altLang="en-US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B</a:t>
            </a:r>
            <a:r>
              <a:rPr lang="zh-CN" altLang="en-US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C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代表三个开关（输入变量）；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Y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代表灯（输出变量）。</a:t>
            </a:r>
          </a:p>
        </p:txBody>
      </p:sp>
    </p:spTree>
    <p:extLst>
      <p:ext uri="{BB962C8B-B14F-4D97-AF65-F5344CB8AC3E}">
        <p14:creationId xmlns:p14="http://schemas.microsoft.com/office/powerpoint/2010/main" val="116730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animBg="1"/>
      <p:bldP spid="574" grpId="0"/>
      <p:bldP spid="5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"/>
          <p:cNvSpPr>
            <a:spLocks/>
          </p:cNvSpPr>
          <p:nvPr/>
        </p:nvSpPr>
        <p:spPr>
          <a:xfrm>
            <a:off x="533400" y="1828800"/>
            <a:ext cx="8000999" cy="1505902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457200" indent="-457200" algn="l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1.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掌握基本门电路的逻辑功能、逻辑符号、真值表和逻辑表达式。了解 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TTL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门电路、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CMOS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门电路的特点。</a:t>
            </a:r>
          </a:p>
        </p:txBody>
      </p:sp>
      <p:sp>
        <p:nvSpPr>
          <p:cNvPr id="35" name="矩形"/>
          <p:cNvSpPr>
            <a:spLocks/>
          </p:cNvSpPr>
          <p:nvPr/>
        </p:nvSpPr>
        <p:spPr>
          <a:xfrm>
            <a:off x="533400" y="3733800"/>
            <a:ext cx="6553200" cy="604837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3.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会分析和设计简单的组合逻辑电路。</a:t>
            </a:r>
          </a:p>
        </p:txBody>
      </p:sp>
      <p:sp>
        <p:nvSpPr>
          <p:cNvPr id="36" name="矩形"/>
          <p:cNvSpPr>
            <a:spLocks/>
          </p:cNvSpPr>
          <p:nvPr/>
        </p:nvSpPr>
        <p:spPr>
          <a:xfrm>
            <a:off x="533400" y="4267200"/>
            <a:ext cx="8229600" cy="1117600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457200" indent="-457200" algn="l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AutoNum type="arabicPeriod" startAt="4"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理解加法器、编码器、译码器等常用组合逻辑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  <a:p>
            <a:pPr marL="457200" indent="-457200" algn="l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电路的工作原理和功能。</a:t>
            </a:r>
          </a:p>
        </p:txBody>
      </p:sp>
      <p:sp>
        <p:nvSpPr>
          <p:cNvPr id="37" name="矩形"/>
          <p:cNvSpPr>
            <a:spLocks/>
          </p:cNvSpPr>
          <p:nvPr/>
        </p:nvSpPr>
        <p:spPr>
          <a:xfrm>
            <a:off x="533400" y="5338763"/>
            <a:ext cx="5715000" cy="604837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5.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学会数字集成电路的使用方法。</a:t>
            </a:r>
          </a:p>
        </p:txBody>
      </p:sp>
      <p:sp>
        <p:nvSpPr>
          <p:cNvPr id="38" name="矩形"/>
          <p:cNvSpPr>
            <a:spLocks/>
          </p:cNvSpPr>
          <p:nvPr/>
        </p:nvSpPr>
        <p:spPr>
          <a:xfrm>
            <a:off x="533400" y="1143000"/>
            <a:ext cx="2240124" cy="6743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0"/>
                <a:ea typeface="宋体" charset="0"/>
                <a:cs typeface="Calibri" charset="0"/>
              </a:rPr>
              <a:t>本章要求：</a:t>
            </a:r>
          </a:p>
        </p:txBody>
      </p:sp>
      <p:sp>
        <p:nvSpPr>
          <p:cNvPr id="39" name="矩形"/>
          <p:cNvSpPr>
            <a:spLocks/>
          </p:cNvSpPr>
          <p:nvPr/>
        </p:nvSpPr>
        <p:spPr>
          <a:xfrm>
            <a:off x="533400" y="3276600"/>
            <a:ext cx="7753334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会用逻辑代数的基本运算法则化简逻辑函数。  </a:t>
            </a:r>
          </a:p>
        </p:txBody>
      </p:sp>
      <p:sp>
        <p:nvSpPr>
          <p:cNvPr id="40" name="矩形"/>
          <p:cNvSpPr>
            <a:spLocks/>
          </p:cNvSpPr>
          <p:nvPr/>
        </p:nvSpPr>
        <p:spPr>
          <a:xfrm>
            <a:off x="304800" y="533400"/>
            <a:ext cx="8382000" cy="6858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charset="-122"/>
                <a:ea typeface="华文新魏" charset="-122"/>
                <a:cs typeface="华文新魏" charset="-122"/>
              </a:rPr>
              <a:t>第</a:t>
            </a:r>
            <a:r>
              <a:rPr lang="en-US" altLang="zh-CN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</a:t>
            </a:r>
            <a:r>
              <a:rPr lang="zh-CN" altLang="en-US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charset="-122"/>
                <a:ea typeface="华文新魏" charset="-122"/>
                <a:cs typeface="华文新魏" charset="-122"/>
              </a:rPr>
              <a:t>章 组合逻辑电路</a:t>
            </a:r>
          </a:p>
        </p:txBody>
      </p:sp>
    </p:spTree>
    <p:extLst>
      <p:ext uri="{BB962C8B-B14F-4D97-AF65-F5344CB8AC3E}">
        <p14:creationId xmlns:p14="http://schemas.microsoft.com/office/powerpoint/2010/main" val="3631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矩形"/>
          <p:cNvSpPr>
            <a:spLocks/>
          </p:cNvSpPr>
          <p:nvPr/>
        </p:nvSpPr>
        <p:spPr>
          <a:xfrm>
            <a:off x="685800" y="1676400"/>
            <a:ext cx="2860675" cy="519113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latin typeface="Times New Roman" charset="0"/>
                <a:ea typeface="宋体" charset="0"/>
                <a:cs typeface="Calibri" charset="0"/>
              </a:rPr>
              <a:t> 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1. 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列逻辑状态表</a:t>
            </a:r>
          </a:p>
        </p:txBody>
      </p:sp>
      <p:grpSp>
        <p:nvGrpSpPr>
          <p:cNvPr id="579" name="组合"/>
          <p:cNvGrpSpPr>
            <a:grpSpLocks/>
          </p:cNvGrpSpPr>
          <p:nvPr/>
        </p:nvGrpSpPr>
        <p:grpSpPr>
          <a:xfrm>
            <a:off x="1259981" y="685323"/>
            <a:ext cx="6243038" cy="977265"/>
            <a:chOff x="1259981" y="685323"/>
            <a:chExt cx="6243038" cy="977265"/>
          </a:xfrm>
        </p:grpSpPr>
        <p:sp>
          <p:nvSpPr>
            <p:cNvPr id="577" name="矩形"/>
            <p:cNvSpPr>
              <a:spLocks/>
            </p:cNvSpPr>
            <p:nvPr/>
          </p:nvSpPr>
          <p:spPr>
            <a:xfrm>
              <a:off x="1259981" y="685323"/>
              <a:ext cx="6243038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设：开关闭合其状态为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1”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，断开为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0”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578" name="矩形"/>
            <p:cNvSpPr>
              <a:spLocks/>
            </p:cNvSpPr>
            <p:nvPr/>
          </p:nvSpPr>
          <p:spPr>
            <a:xfrm>
              <a:off x="2036262" y="1142524"/>
              <a:ext cx="4460288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灯亮状态为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1”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，灯灭为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0”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582" name="组合"/>
          <p:cNvGrpSpPr>
            <a:grpSpLocks/>
          </p:cNvGrpSpPr>
          <p:nvPr/>
        </p:nvGrpSpPr>
        <p:grpSpPr>
          <a:xfrm>
            <a:off x="914400" y="2209800"/>
            <a:ext cx="3657600" cy="2743199"/>
            <a:chOff x="914400" y="2209800"/>
            <a:chExt cx="3657600" cy="2743199"/>
          </a:xfrm>
        </p:grpSpPr>
        <p:sp>
          <p:nvSpPr>
            <p:cNvPr id="580" name="竖卷形"/>
            <p:cNvSpPr>
              <a:spLocks/>
            </p:cNvSpPr>
            <p:nvPr/>
          </p:nvSpPr>
          <p:spPr>
            <a:xfrm>
              <a:off x="914400" y="2209800"/>
              <a:ext cx="3657600" cy="2743199"/>
            </a:xfrm>
            <a:prstGeom prst="verticalScroll">
              <a:avLst>
                <a:gd name="adj" fmla="val 12500"/>
              </a:avLst>
            </a:prstGeom>
            <a:solidFill>
              <a:srgbClr val="FFFF99"/>
            </a:solidFill>
            <a:ln w="28575" cap="flat" cmpd="sng">
              <a:solidFill>
                <a:srgbClr val="CC0000"/>
              </a:solidFill>
              <a:prstDash val="solid"/>
              <a:round/>
            </a:ln>
          </p:spPr>
        </p:sp>
        <p:sp>
          <p:nvSpPr>
            <p:cNvPr id="581" name="矩形"/>
            <p:cNvSpPr>
              <a:spLocks/>
            </p:cNvSpPr>
            <p:nvPr/>
          </p:nvSpPr>
          <p:spPr>
            <a:xfrm>
              <a:off x="1371600" y="2514600"/>
              <a:ext cx="2895600" cy="22345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用输入、输出变量的逻辑状态（“</a:t>
              </a:r>
              <a:r>
                <a:rPr lang="en-US" altLang="zh-CN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1”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或“</a:t>
              </a:r>
              <a:r>
                <a:rPr lang="en-US" altLang="zh-CN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0”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）以表格形式来表示逻辑函数。</a:t>
              </a:r>
            </a:p>
          </p:txBody>
        </p:sp>
      </p:grpSp>
      <p:grpSp>
        <p:nvGrpSpPr>
          <p:cNvPr id="585" name="组合"/>
          <p:cNvGrpSpPr>
            <a:grpSpLocks/>
          </p:cNvGrpSpPr>
          <p:nvPr/>
        </p:nvGrpSpPr>
        <p:grpSpPr>
          <a:xfrm>
            <a:off x="762000" y="5029200"/>
            <a:ext cx="4460201" cy="1129665"/>
            <a:chOff x="762000" y="5029200"/>
            <a:chExt cx="4460201" cy="1129665"/>
          </a:xfrm>
        </p:grpSpPr>
        <p:sp>
          <p:nvSpPr>
            <p:cNvPr id="583" name="矩形"/>
            <p:cNvSpPr>
              <a:spLocks/>
            </p:cNvSpPr>
            <p:nvPr/>
          </p:nvSpPr>
          <p:spPr>
            <a:xfrm>
              <a:off x="762000" y="5029200"/>
              <a:ext cx="4460201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三输入变量有八种组合状态</a:t>
              </a:r>
            </a:p>
          </p:txBody>
        </p:sp>
        <p:sp>
          <p:nvSpPr>
            <p:cNvPr id="584" name="矩形"/>
            <p:cNvSpPr>
              <a:spLocks/>
            </p:cNvSpPr>
            <p:nvPr/>
          </p:nvSpPr>
          <p:spPr>
            <a:xfrm>
              <a:off x="857250" y="5638801"/>
              <a:ext cx="4262729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n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输入变量有</a:t>
              </a: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2</a:t>
              </a:r>
              <a:r>
                <a:rPr lang="en-US" altLang="zh-CN" sz="2800" b="1" i="1" u="none" strike="noStrike" kern="1200" cap="none" spc="0" baseline="3000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n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种组合状态</a:t>
              </a:r>
            </a:p>
          </p:txBody>
        </p:sp>
      </p:grpSp>
      <p:grpSp>
        <p:nvGrpSpPr>
          <p:cNvPr id="601" name="组合"/>
          <p:cNvGrpSpPr>
            <a:grpSpLocks/>
          </p:cNvGrpSpPr>
          <p:nvPr/>
        </p:nvGrpSpPr>
        <p:grpSpPr>
          <a:xfrm>
            <a:off x="4800600" y="1752600"/>
            <a:ext cx="3124200" cy="3691891"/>
            <a:chOff x="4800600" y="1752600"/>
            <a:chExt cx="3124200" cy="3691891"/>
          </a:xfrm>
        </p:grpSpPr>
        <p:grpSp>
          <p:nvGrpSpPr>
            <p:cNvPr id="599" name="组合"/>
            <p:cNvGrpSpPr>
              <a:grpSpLocks/>
            </p:cNvGrpSpPr>
            <p:nvPr/>
          </p:nvGrpSpPr>
          <p:grpSpPr>
            <a:xfrm>
              <a:off x="4800600" y="1752600"/>
              <a:ext cx="3124200" cy="3691891"/>
              <a:chOff x="4800600" y="1752600"/>
              <a:chExt cx="3124200" cy="3691891"/>
            </a:xfrm>
          </p:grpSpPr>
          <p:sp>
            <p:nvSpPr>
              <p:cNvPr id="586" name="矩形"/>
              <p:cNvSpPr>
                <a:spLocks/>
              </p:cNvSpPr>
              <p:nvPr/>
            </p:nvSpPr>
            <p:spPr>
              <a:xfrm>
                <a:off x="4800600" y="2257425"/>
                <a:ext cx="2945460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rPr>
                  <a:t>      </a:t>
                </a:r>
                <a:r>
                  <a:rPr lang="en-US" altLang="zh-CN" sz="2800" b="1" i="0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0     0    0        </a:t>
                </a:r>
                <a:r>
                  <a:rPr lang="en-US" altLang="zh-CN" sz="2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598" name="组合"/>
              <p:cNvGrpSpPr>
                <a:grpSpLocks/>
              </p:cNvGrpSpPr>
              <p:nvPr/>
            </p:nvGrpSpPr>
            <p:grpSpPr>
              <a:xfrm>
                <a:off x="5105400" y="1752600"/>
                <a:ext cx="2819400" cy="3691891"/>
                <a:chOff x="5105400" y="1752600"/>
                <a:chExt cx="2819400" cy="3691891"/>
              </a:xfrm>
            </p:grpSpPr>
            <p:sp>
              <p:nvSpPr>
                <p:cNvPr id="587" name="直线"/>
                <p:cNvSpPr>
                  <a:spLocks/>
                </p:cNvSpPr>
                <p:nvPr/>
              </p:nvSpPr>
              <p:spPr>
                <a:xfrm>
                  <a:off x="5334000" y="1752600"/>
                  <a:ext cx="2590800" cy="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588" name="直线"/>
                <p:cNvSpPr>
                  <a:spLocks/>
                </p:cNvSpPr>
                <p:nvPr/>
              </p:nvSpPr>
              <p:spPr>
                <a:xfrm>
                  <a:off x="5334000" y="2209800"/>
                  <a:ext cx="2590800" cy="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589" name="直线"/>
                <p:cNvSpPr>
                  <a:spLocks/>
                </p:cNvSpPr>
                <p:nvPr/>
              </p:nvSpPr>
              <p:spPr>
                <a:xfrm flipH="1">
                  <a:off x="7162800" y="1752600"/>
                  <a:ext cx="0" cy="358140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590" name="矩形"/>
                <p:cNvSpPr>
                  <a:spLocks/>
                </p:cNvSpPr>
                <p:nvPr/>
              </p:nvSpPr>
              <p:spPr>
                <a:xfrm>
                  <a:off x="5105400" y="1752600"/>
                  <a:ext cx="2717362" cy="520065"/>
                </a:xfrm>
                <a:prstGeom prst="rect">
                  <a:avLst/>
                </a:prstGeom>
                <a:noFill/>
                <a:ln w="9525" cap="sq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A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B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C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  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Y</a:t>
                  </a:r>
                  <a:endParaRPr lang="zh-CN" altLang="en-US" sz="2800" b="1" i="1" u="none" strike="noStrike" kern="1200" cap="none" spc="0" baseline="0">
                    <a:solidFill>
                      <a:srgbClr val="0066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591" name="矩形"/>
                <p:cNvSpPr>
                  <a:spLocks/>
                </p:cNvSpPr>
                <p:nvPr/>
              </p:nvSpPr>
              <p:spPr>
                <a:xfrm>
                  <a:off x="5334000" y="2638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0     0    1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592" name="矩形"/>
                <p:cNvSpPr>
                  <a:spLocks/>
                </p:cNvSpPr>
                <p:nvPr/>
              </p:nvSpPr>
              <p:spPr>
                <a:xfrm>
                  <a:off x="5334000" y="3019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0     1    0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FFFF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593" name="矩形"/>
                <p:cNvSpPr>
                  <a:spLocks/>
                </p:cNvSpPr>
                <p:nvPr/>
              </p:nvSpPr>
              <p:spPr>
                <a:xfrm>
                  <a:off x="5334000" y="3400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0     1    1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66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594" name="矩形"/>
                <p:cNvSpPr>
                  <a:spLocks/>
                </p:cNvSpPr>
                <p:nvPr/>
              </p:nvSpPr>
              <p:spPr>
                <a:xfrm>
                  <a:off x="5334000" y="3781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1     0    0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595" name="矩形"/>
                <p:cNvSpPr>
                  <a:spLocks/>
                </p:cNvSpPr>
                <p:nvPr/>
              </p:nvSpPr>
              <p:spPr>
                <a:xfrm>
                  <a:off x="5334000" y="4162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1     0    1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66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596" name="矩形"/>
                <p:cNvSpPr>
                  <a:spLocks/>
                </p:cNvSpPr>
                <p:nvPr/>
              </p:nvSpPr>
              <p:spPr>
                <a:xfrm>
                  <a:off x="5334000" y="4543426"/>
                  <a:ext cx="2412060" cy="520064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1     1    0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597" name="矩形"/>
                <p:cNvSpPr>
                  <a:spLocks/>
                </p:cNvSpPr>
                <p:nvPr/>
              </p:nvSpPr>
              <p:spPr>
                <a:xfrm>
                  <a:off x="5334000" y="4924426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1     1    1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</p:grpSp>
        <p:sp>
          <p:nvSpPr>
            <p:cNvPr id="600" name="直线"/>
            <p:cNvSpPr>
              <a:spLocks/>
            </p:cNvSpPr>
            <p:nvPr/>
          </p:nvSpPr>
          <p:spPr>
            <a:xfrm>
              <a:off x="5372100" y="5368925"/>
              <a:ext cx="2514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49044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" grpId="0"/>
      <p:bldP spid="582" grpId="0" animBg="1"/>
      <p:bldP spid="585" grpId="0" animBg="1"/>
      <p:bldP spid="60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矩形"/>
          <p:cNvSpPr>
            <a:spLocks/>
          </p:cNvSpPr>
          <p:nvPr/>
        </p:nvSpPr>
        <p:spPr>
          <a:xfrm>
            <a:off x="533400" y="457200"/>
            <a:ext cx="1828800" cy="519113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2.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逻辑式</a:t>
            </a:r>
          </a:p>
        </p:txBody>
      </p:sp>
      <p:sp>
        <p:nvSpPr>
          <p:cNvPr id="603" name="矩形"/>
          <p:cNvSpPr>
            <a:spLocks/>
          </p:cNvSpPr>
          <p:nvPr/>
        </p:nvSpPr>
        <p:spPr>
          <a:xfrm>
            <a:off x="685800" y="2438400"/>
            <a:ext cx="4816178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333300"/>
                </a:solidFill>
                <a:latin typeface="Times New Roman" charset="0"/>
                <a:ea typeface="宋体" charset="0"/>
                <a:cs typeface="Calibri" charset="0"/>
              </a:rPr>
              <a:t>取 </a:t>
            </a:r>
            <a:r>
              <a:rPr lang="en-US" altLang="zh-CN" sz="2800" b="1" i="1" u="none" strike="noStrike" kern="1200" cap="none" spc="0" baseline="0">
                <a:solidFill>
                  <a:srgbClr val="333300"/>
                </a:solidFill>
                <a:latin typeface="Times New Roman" charset="0"/>
                <a:ea typeface="宋体" charset="0"/>
                <a:cs typeface="Calibri" charset="0"/>
              </a:rPr>
              <a:t>Y</a:t>
            </a:r>
            <a:r>
              <a:rPr lang="en-US" altLang="zh-CN" sz="2800" b="1" i="0" u="none" strike="noStrike" kern="1200" cap="none" spc="0" baseline="0">
                <a:solidFill>
                  <a:srgbClr val="333300"/>
                </a:solidFill>
                <a:latin typeface="Times New Roman" charset="0"/>
                <a:ea typeface="宋体" charset="0"/>
                <a:cs typeface="Calibri" charset="0"/>
              </a:rPr>
              <a:t>=“1”( </a:t>
            </a:r>
            <a:r>
              <a:rPr lang="zh-CN" altLang="en-US" sz="2800" b="1" i="0" u="none" strike="noStrike" kern="1200" cap="none" spc="0" baseline="0">
                <a:solidFill>
                  <a:srgbClr val="333300"/>
                </a:solidFill>
                <a:latin typeface="Times New Roman" charset="0"/>
                <a:ea typeface="宋体" charset="0"/>
                <a:cs typeface="Calibri" charset="0"/>
              </a:rPr>
              <a:t>或</a:t>
            </a:r>
            <a:r>
              <a:rPr lang="en-US" altLang="zh-CN" sz="2800" b="1" i="1" u="none" strike="noStrike" kern="1200" cap="none" spc="0" baseline="0">
                <a:solidFill>
                  <a:srgbClr val="333300"/>
                </a:solidFill>
                <a:latin typeface="Times New Roman" charset="0"/>
                <a:ea typeface="宋体" charset="0"/>
                <a:cs typeface="Calibri" charset="0"/>
              </a:rPr>
              <a:t>Y</a:t>
            </a:r>
            <a:r>
              <a:rPr lang="en-US" altLang="zh-CN" sz="2800" b="1" i="0" u="none" strike="noStrike" kern="1200" cap="none" spc="0" baseline="0">
                <a:solidFill>
                  <a:srgbClr val="333300"/>
                </a:solidFill>
                <a:latin typeface="Times New Roman" charset="0"/>
                <a:ea typeface="宋体" charset="0"/>
                <a:cs typeface="Calibri" charset="0"/>
              </a:rPr>
              <a:t>=“0” ) </a:t>
            </a:r>
            <a:r>
              <a:rPr lang="zh-CN" altLang="en-US" sz="2800" b="1" i="0" u="none" strike="noStrike" kern="1200" cap="none" spc="0" baseline="0">
                <a:solidFill>
                  <a:srgbClr val="333300"/>
                </a:solidFill>
                <a:latin typeface="Times New Roman" charset="0"/>
                <a:ea typeface="宋体" charset="0"/>
                <a:cs typeface="Calibri" charset="0"/>
              </a:rPr>
              <a:t>列逻辑式</a:t>
            </a:r>
            <a:endParaRPr lang="zh-CN" altLang="en-US" sz="2800" b="1" i="0" u="none" strike="noStrike" kern="1200" cap="none" spc="0" baseline="0">
              <a:solidFill>
                <a:schemeClr val="bg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606" name="组合"/>
          <p:cNvGrpSpPr>
            <a:grpSpLocks/>
          </p:cNvGrpSpPr>
          <p:nvPr/>
        </p:nvGrpSpPr>
        <p:grpSpPr>
          <a:xfrm>
            <a:off x="838200" y="2895600"/>
            <a:ext cx="2144713" cy="519113"/>
            <a:chOff x="838200" y="2895600"/>
            <a:chExt cx="2144713" cy="519113"/>
          </a:xfrm>
        </p:grpSpPr>
        <p:sp>
          <p:nvSpPr>
            <p:cNvPr id="604" name="矩形"/>
            <p:cNvSpPr>
              <a:spLocks/>
            </p:cNvSpPr>
            <p:nvPr/>
          </p:nvSpPr>
          <p:spPr>
            <a:xfrm>
              <a:off x="1219200" y="2895600"/>
              <a:ext cx="1763713" cy="51911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Calibri" charset="0"/>
                </a:rPr>
                <a:t>取 </a:t>
              </a:r>
              <a:r>
                <a:rPr lang="en-US" altLang="zh-CN" sz="2800" b="1" i="1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r>
                <a:rPr lang="en-US" altLang="zh-CN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Calibri" charset="0"/>
                </a:rPr>
                <a:t> = “1”</a:t>
              </a:r>
              <a:endParaRPr lang="zh-CN" altLang="en-US" sz="2800" b="1" i="0" u="none" strike="noStrike" kern="1200" cap="none" spc="0" baseline="0">
                <a:solidFill>
                  <a:srgbClr val="33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605" name="五角星"/>
            <p:cNvSpPr>
              <a:spLocks/>
            </p:cNvSpPr>
            <p:nvPr/>
          </p:nvSpPr>
          <p:spPr>
            <a:xfrm>
              <a:off x="838200" y="2924175"/>
              <a:ext cx="381000" cy="457200"/>
            </a:xfrm>
            <a:prstGeom prst="star5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/>
            </a:ln>
          </p:spPr>
        </p:sp>
      </p:grpSp>
      <p:sp>
        <p:nvSpPr>
          <p:cNvPr id="607" name="矩形"/>
          <p:cNvSpPr>
            <a:spLocks/>
          </p:cNvSpPr>
          <p:nvPr/>
        </p:nvSpPr>
        <p:spPr>
          <a:xfrm>
            <a:off x="685800" y="838200"/>
            <a:ext cx="7924800" cy="1031875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  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用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“与”“或”“非”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等运算来表达逻辑函数的表达式。</a:t>
            </a:r>
          </a:p>
        </p:txBody>
      </p:sp>
      <p:sp>
        <p:nvSpPr>
          <p:cNvPr id="608" name="矩形"/>
          <p:cNvSpPr>
            <a:spLocks/>
          </p:cNvSpPr>
          <p:nvPr/>
        </p:nvSpPr>
        <p:spPr>
          <a:xfrm>
            <a:off x="538163" y="1828800"/>
            <a:ext cx="4517522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latin typeface="Times New Roman" charset="0"/>
                <a:ea typeface="宋体" charset="0"/>
                <a:cs typeface="Calibri" charset="0"/>
              </a:rPr>
              <a:t>(1)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latin typeface="Times New Roman" charset="0"/>
                <a:ea typeface="宋体" charset="0"/>
                <a:cs typeface="Calibri" charset="0"/>
              </a:rPr>
              <a:t>由逻辑状态表写出逻辑式</a:t>
            </a:r>
          </a:p>
        </p:txBody>
      </p:sp>
      <p:grpSp>
        <p:nvGrpSpPr>
          <p:cNvPr id="611" name="组合"/>
          <p:cNvGrpSpPr>
            <a:grpSpLocks/>
          </p:cNvGrpSpPr>
          <p:nvPr/>
        </p:nvGrpSpPr>
        <p:grpSpPr>
          <a:xfrm>
            <a:off x="609600" y="4343400"/>
            <a:ext cx="4953000" cy="1977389"/>
            <a:chOff x="609600" y="4343400"/>
            <a:chExt cx="4953000" cy="1977389"/>
          </a:xfrm>
        </p:grpSpPr>
        <p:sp>
          <p:nvSpPr>
            <p:cNvPr id="609" name="矩形"/>
            <p:cNvSpPr>
              <a:spLocks/>
            </p:cNvSpPr>
            <p:nvPr/>
          </p:nvSpPr>
          <p:spPr>
            <a:xfrm>
              <a:off x="609600" y="4343400"/>
              <a:ext cx="4953000" cy="1977389"/>
            </a:xfrm>
            <a:prstGeom prst="rect">
              <a:avLst/>
            </a:prstGeom>
            <a:noFill/>
            <a:ln w="38100" cap="sq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对应于</a:t>
              </a:r>
              <a:r>
                <a:rPr lang="en-US" altLang="zh-CN" sz="2800" b="1" i="1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=1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rPr>
                <a:t>，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若输入变量为</a:t>
              </a:r>
              <a:r>
                <a:rPr lang="zh-CN" altLang="en-US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1”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，则取输入变量本身</a:t>
              </a:r>
              <a:r>
                <a:rPr lang="en-US" altLang="zh-CN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(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如 </a:t>
              </a:r>
              <a:r>
                <a:rPr lang="en-US" altLang="zh-CN" sz="2800" b="1" i="1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A </a:t>
              </a:r>
              <a:r>
                <a:rPr lang="en-US" altLang="zh-CN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)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；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若输入变量为</a:t>
              </a:r>
              <a:r>
                <a:rPr lang="zh-CN" altLang="en-US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0”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则取其反变量</a:t>
              </a: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(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如 </a:t>
              </a:r>
              <a:r>
                <a:rPr lang="en-US" altLang="zh-CN" sz="2800" b="1" i="1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A</a:t>
              </a: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 )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。</a:t>
              </a:r>
            </a:p>
          </p:txBody>
        </p:sp>
        <p:sp>
          <p:nvSpPr>
            <p:cNvPr id="610" name="直线"/>
            <p:cNvSpPr>
              <a:spLocks/>
            </p:cNvSpPr>
            <p:nvPr/>
          </p:nvSpPr>
          <p:spPr>
            <a:xfrm>
              <a:off x="2398712" y="5876924"/>
              <a:ext cx="228600" cy="0"/>
            </a:xfrm>
            <a:prstGeom prst="line">
              <a:avLst/>
            </a:prstGeom>
            <a:noFill/>
            <a:ln w="19050" cap="flat" cmpd="sng">
              <a:solidFill>
                <a:srgbClr val="000099"/>
              </a:solidFill>
              <a:prstDash val="solid"/>
              <a:round/>
            </a:ln>
          </p:spPr>
        </p:sp>
      </p:grpSp>
      <p:sp>
        <p:nvSpPr>
          <p:cNvPr id="612" name="直线"/>
          <p:cNvSpPr>
            <a:spLocks/>
          </p:cNvSpPr>
          <p:nvPr/>
        </p:nvSpPr>
        <p:spPr>
          <a:xfrm>
            <a:off x="5791200" y="3124200"/>
            <a:ext cx="1371600" cy="0"/>
          </a:xfrm>
          <a:prstGeom prst="line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</a:ln>
        </p:spPr>
      </p:sp>
      <p:grpSp>
        <p:nvGrpSpPr>
          <p:cNvPr id="615" name="组合"/>
          <p:cNvGrpSpPr>
            <a:grpSpLocks/>
          </p:cNvGrpSpPr>
          <p:nvPr/>
        </p:nvGrpSpPr>
        <p:grpSpPr>
          <a:xfrm>
            <a:off x="1028700" y="3429000"/>
            <a:ext cx="4000500" cy="948689"/>
            <a:chOff x="1028700" y="3429000"/>
            <a:chExt cx="4000500" cy="948689"/>
          </a:xfrm>
        </p:grpSpPr>
        <p:sp>
          <p:nvSpPr>
            <p:cNvPr id="613" name="圆角矩形标注"/>
            <p:cNvSpPr>
              <a:spLocks/>
            </p:cNvSpPr>
            <p:nvPr/>
          </p:nvSpPr>
          <p:spPr>
            <a:xfrm>
              <a:off x="1198934" y="3429000"/>
              <a:ext cx="3745149" cy="914399"/>
            </a:xfrm>
            <a:prstGeom prst="wedgeRoundRectCallout">
              <a:avLst>
                <a:gd name="adj1" fmla="val 75328"/>
                <a:gd name="adj2" fmla="val -81425"/>
                <a:gd name="adj3" fmla="val 16667"/>
              </a:avLst>
            </a:prstGeom>
            <a:solidFill>
              <a:srgbClr val="FFFFCC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</p:sp>
        <p:sp>
          <p:nvSpPr>
            <p:cNvPr id="614" name="矩形"/>
            <p:cNvSpPr>
              <a:spLocks/>
            </p:cNvSpPr>
            <p:nvPr/>
          </p:nvSpPr>
          <p:spPr>
            <a:xfrm>
              <a:off x="1028700" y="3429000"/>
              <a:ext cx="4000500" cy="9486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一种组合中，输入变量之间是“与”关系，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631" name="组合"/>
          <p:cNvGrpSpPr>
            <a:grpSpLocks/>
          </p:cNvGrpSpPr>
          <p:nvPr/>
        </p:nvGrpSpPr>
        <p:grpSpPr>
          <a:xfrm>
            <a:off x="5105400" y="1752600"/>
            <a:ext cx="3124200" cy="3691891"/>
            <a:chOff x="5105400" y="1752600"/>
            <a:chExt cx="3124200" cy="3691891"/>
          </a:xfrm>
        </p:grpSpPr>
        <p:grpSp>
          <p:nvGrpSpPr>
            <p:cNvPr id="629" name="组合"/>
            <p:cNvGrpSpPr>
              <a:grpSpLocks/>
            </p:cNvGrpSpPr>
            <p:nvPr/>
          </p:nvGrpSpPr>
          <p:grpSpPr>
            <a:xfrm>
              <a:off x="5105400" y="1752600"/>
              <a:ext cx="3124200" cy="3691891"/>
              <a:chOff x="5105400" y="1752600"/>
              <a:chExt cx="3124200" cy="3691891"/>
            </a:xfrm>
          </p:grpSpPr>
          <p:sp>
            <p:nvSpPr>
              <p:cNvPr id="616" name="矩形"/>
              <p:cNvSpPr>
                <a:spLocks/>
              </p:cNvSpPr>
              <p:nvPr/>
            </p:nvSpPr>
            <p:spPr>
              <a:xfrm>
                <a:off x="5105400" y="2257425"/>
                <a:ext cx="2945460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rPr>
                  <a:t>      </a:t>
                </a:r>
                <a:r>
                  <a:rPr lang="en-US" altLang="zh-CN" sz="2800" b="1" i="0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0     0    0        </a:t>
                </a:r>
                <a:r>
                  <a:rPr lang="en-US" altLang="zh-CN" sz="2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628" name="组合"/>
              <p:cNvGrpSpPr>
                <a:grpSpLocks/>
              </p:cNvGrpSpPr>
              <p:nvPr/>
            </p:nvGrpSpPr>
            <p:grpSpPr>
              <a:xfrm>
                <a:off x="5410200" y="1752600"/>
                <a:ext cx="2819400" cy="3691891"/>
                <a:chOff x="5410200" y="1752600"/>
                <a:chExt cx="2819400" cy="3691891"/>
              </a:xfrm>
            </p:grpSpPr>
            <p:sp>
              <p:nvSpPr>
                <p:cNvPr id="617" name="直线"/>
                <p:cNvSpPr>
                  <a:spLocks/>
                </p:cNvSpPr>
                <p:nvPr/>
              </p:nvSpPr>
              <p:spPr>
                <a:xfrm>
                  <a:off x="5638800" y="1752600"/>
                  <a:ext cx="2590800" cy="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618" name="直线"/>
                <p:cNvSpPr>
                  <a:spLocks/>
                </p:cNvSpPr>
                <p:nvPr/>
              </p:nvSpPr>
              <p:spPr>
                <a:xfrm>
                  <a:off x="5638800" y="2209800"/>
                  <a:ext cx="2590800" cy="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619" name="直线"/>
                <p:cNvSpPr>
                  <a:spLocks/>
                </p:cNvSpPr>
                <p:nvPr/>
              </p:nvSpPr>
              <p:spPr>
                <a:xfrm flipH="1">
                  <a:off x="7467600" y="1752600"/>
                  <a:ext cx="0" cy="358140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620" name="矩形"/>
                <p:cNvSpPr>
                  <a:spLocks/>
                </p:cNvSpPr>
                <p:nvPr/>
              </p:nvSpPr>
              <p:spPr>
                <a:xfrm>
                  <a:off x="5410200" y="1752600"/>
                  <a:ext cx="2717362" cy="520065"/>
                </a:xfrm>
                <a:prstGeom prst="rect">
                  <a:avLst/>
                </a:prstGeom>
                <a:noFill/>
                <a:ln w="9525" cap="sq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A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B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C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  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Y</a:t>
                  </a:r>
                  <a:endParaRPr lang="zh-CN" altLang="en-US" sz="2800" b="1" i="1" u="none" strike="noStrike" kern="1200" cap="none" spc="0" baseline="0">
                    <a:solidFill>
                      <a:srgbClr val="0066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21" name="矩形"/>
                <p:cNvSpPr>
                  <a:spLocks/>
                </p:cNvSpPr>
                <p:nvPr/>
              </p:nvSpPr>
              <p:spPr>
                <a:xfrm>
                  <a:off x="5638800" y="2638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0     0    1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22" name="矩形"/>
                <p:cNvSpPr>
                  <a:spLocks/>
                </p:cNvSpPr>
                <p:nvPr/>
              </p:nvSpPr>
              <p:spPr>
                <a:xfrm>
                  <a:off x="5638800" y="3019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0     1    0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FFFF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23" name="矩形"/>
                <p:cNvSpPr>
                  <a:spLocks/>
                </p:cNvSpPr>
                <p:nvPr/>
              </p:nvSpPr>
              <p:spPr>
                <a:xfrm>
                  <a:off x="5638800" y="3400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0     1    1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66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24" name="矩形"/>
                <p:cNvSpPr>
                  <a:spLocks/>
                </p:cNvSpPr>
                <p:nvPr/>
              </p:nvSpPr>
              <p:spPr>
                <a:xfrm>
                  <a:off x="5638800" y="3781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1     0    0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25" name="矩形"/>
                <p:cNvSpPr>
                  <a:spLocks/>
                </p:cNvSpPr>
                <p:nvPr/>
              </p:nvSpPr>
              <p:spPr>
                <a:xfrm>
                  <a:off x="5638800" y="41624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1     0    1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66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26" name="矩形"/>
                <p:cNvSpPr>
                  <a:spLocks/>
                </p:cNvSpPr>
                <p:nvPr/>
              </p:nvSpPr>
              <p:spPr>
                <a:xfrm>
                  <a:off x="5638800" y="4543426"/>
                  <a:ext cx="2412060" cy="520064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1     1    0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27" name="矩形"/>
                <p:cNvSpPr>
                  <a:spLocks/>
                </p:cNvSpPr>
                <p:nvPr/>
              </p:nvSpPr>
              <p:spPr>
                <a:xfrm>
                  <a:off x="5638800" y="4924426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1     1    1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</p:grpSp>
        <p:sp>
          <p:nvSpPr>
            <p:cNvPr id="630" name="直线"/>
            <p:cNvSpPr>
              <a:spLocks/>
            </p:cNvSpPr>
            <p:nvPr/>
          </p:nvSpPr>
          <p:spPr>
            <a:xfrm>
              <a:off x="5676900" y="5368925"/>
              <a:ext cx="2514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17211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" grpId="0"/>
      <p:bldP spid="606" grpId="0" animBg="1"/>
      <p:bldP spid="608" grpId="0"/>
      <p:bldP spid="611" grpId="0" animBg="1"/>
      <p:bldP spid="612" grpId="0" animBg="1"/>
      <p:bldP spid="615" grpId="0" animBg="1"/>
      <p:bldP spid="6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圆角矩形标注"/>
          <p:cNvSpPr>
            <a:spLocks/>
          </p:cNvSpPr>
          <p:nvPr/>
        </p:nvSpPr>
        <p:spPr>
          <a:xfrm>
            <a:off x="6248400" y="3276600"/>
            <a:ext cx="2057400" cy="1143000"/>
          </a:xfrm>
          <a:prstGeom prst="wedgeRoundRectCallout">
            <a:avLst>
              <a:gd name="adj1" fmla="val -72217"/>
              <a:gd name="adj2" fmla="val -41388"/>
              <a:gd name="adj3" fmla="val 16667"/>
            </a:avLst>
          </a:prstGeom>
          <a:solidFill>
            <a:srgbClr val="FFFFCC"/>
          </a:solidFill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各组合之间</a:t>
            </a:r>
            <a:endParaRPr lang="en-US" altLang="zh-CN" sz="2800" b="1" i="0" u="none" strike="noStrike" kern="1200" cap="none" spc="0" baseline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是“或”关系</a:t>
            </a:r>
          </a:p>
        </p:txBody>
      </p:sp>
      <p:graphicFrame>
        <p:nvGraphicFramePr>
          <p:cNvPr id="633" name="对象"/>
          <p:cNvGraphicFramePr>
            <a:graphicFrameLocks noChangeAspect="1"/>
          </p:cNvGraphicFramePr>
          <p:nvPr/>
        </p:nvGraphicFramePr>
        <p:xfrm>
          <a:off x="939800" y="990600"/>
          <a:ext cx="57419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63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939800" y="990600"/>
                        <a:ext cx="5741987" cy="5334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" name="矩形"/>
          <p:cNvSpPr>
            <a:spLocks/>
          </p:cNvSpPr>
          <p:nvPr/>
        </p:nvSpPr>
        <p:spPr>
          <a:xfrm>
            <a:off x="838200" y="457200"/>
            <a:ext cx="1828800" cy="519113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2.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逻辑式</a:t>
            </a:r>
          </a:p>
        </p:txBody>
      </p:sp>
      <p:grpSp>
        <p:nvGrpSpPr>
          <p:cNvPr id="640" name="组合"/>
          <p:cNvGrpSpPr>
            <a:grpSpLocks/>
          </p:cNvGrpSpPr>
          <p:nvPr/>
        </p:nvGrpSpPr>
        <p:grpSpPr>
          <a:xfrm>
            <a:off x="5181600" y="2590800"/>
            <a:ext cx="685799" cy="2590800"/>
            <a:chOff x="5181600" y="2590800"/>
            <a:chExt cx="685799" cy="2590800"/>
          </a:xfrm>
        </p:grpSpPr>
        <p:sp>
          <p:nvSpPr>
            <p:cNvPr id="635" name="左大括号"/>
            <p:cNvSpPr>
              <a:spLocks/>
            </p:cNvSpPr>
            <p:nvPr/>
          </p:nvSpPr>
          <p:spPr>
            <a:xfrm>
              <a:off x="5638799" y="2590800"/>
              <a:ext cx="228600" cy="2590800"/>
            </a:xfrm>
            <a:prstGeom prst="leftBrace">
              <a:avLst>
                <a:gd name="adj1" fmla="val 94391"/>
                <a:gd name="adj2" fmla="val 50000"/>
              </a:avLst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636" name="直线"/>
            <p:cNvSpPr>
              <a:spLocks/>
            </p:cNvSpPr>
            <p:nvPr/>
          </p:nvSpPr>
          <p:spPr>
            <a:xfrm>
              <a:off x="5181600" y="2743200"/>
              <a:ext cx="3810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  <p:sp>
          <p:nvSpPr>
            <p:cNvPr id="637" name="直线"/>
            <p:cNvSpPr>
              <a:spLocks/>
            </p:cNvSpPr>
            <p:nvPr/>
          </p:nvSpPr>
          <p:spPr>
            <a:xfrm>
              <a:off x="5181600" y="3124200"/>
              <a:ext cx="3810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  <p:sp>
          <p:nvSpPr>
            <p:cNvPr id="638" name="直线"/>
            <p:cNvSpPr>
              <a:spLocks/>
            </p:cNvSpPr>
            <p:nvPr/>
          </p:nvSpPr>
          <p:spPr>
            <a:xfrm>
              <a:off x="5181600" y="3886200"/>
              <a:ext cx="3810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  <p:sp>
          <p:nvSpPr>
            <p:cNvPr id="639" name="直线"/>
            <p:cNvSpPr>
              <a:spLocks/>
            </p:cNvSpPr>
            <p:nvPr/>
          </p:nvSpPr>
          <p:spPr>
            <a:xfrm>
              <a:off x="5181600" y="5029200"/>
              <a:ext cx="3810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</p:grpSp>
      <p:sp>
        <p:nvSpPr>
          <p:cNvPr id="641" name="矩形"/>
          <p:cNvSpPr>
            <a:spLocks/>
          </p:cNvSpPr>
          <p:nvPr/>
        </p:nvSpPr>
        <p:spPr>
          <a:xfrm>
            <a:off x="914400" y="5408613"/>
            <a:ext cx="5791200" cy="56514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反之，也可由逻辑式列出真值表。</a:t>
            </a:r>
          </a:p>
        </p:txBody>
      </p:sp>
      <p:grpSp>
        <p:nvGrpSpPr>
          <p:cNvPr id="657" name="组合"/>
          <p:cNvGrpSpPr>
            <a:grpSpLocks/>
          </p:cNvGrpSpPr>
          <p:nvPr/>
        </p:nvGrpSpPr>
        <p:grpSpPr>
          <a:xfrm>
            <a:off x="2362200" y="1600199"/>
            <a:ext cx="3200400" cy="3691891"/>
            <a:chOff x="2362200" y="1600199"/>
            <a:chExt cx="3200400" cy="3691891"/>
          </a:xfrm>
        </p:grpSpPr>
        <p:grpSp>
          <p:nvGrpSpPr>
            <p:cNvPr id="655" name="组合"/>
            <p:cNvGrpSpPr>
              <a:grpSpLocks/>
            </p:cNvGrpSpPr>
            <p:nvPr/>
          </p:nvGrpSpPr>
          <p:grpSpPr>
            <a:xfrm>
              <a:off x="2362200" y="1600199"/>
              <a:ext cx="3124201" cy="3691891"/>
              <a:chOff x="2362200" y="1600199"/>
              <a:chExt cx="3124201" cy="3691891"/>
            </a:xfrm>
          </p:grpSpPr>
          <p:sp>
            <p:nvSpPr>
              <p:cNvPr id="642" name="矩形"/>
              <p:cNvSpPr>
                <a:spLocks/>
              </p:cNvSpPr>
              <p:nvPr/>
            </p:nvSpPr>
            <p:spPr>
              <a:xfrm>
                <a:off x="2362200" y="2105025"/>
                <a:ext cx="2945460" cy="52006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rPr>
                  <a:t>      </a:t>
                </a:r>
                <a:r>
                  <a:rPr lang="en-US" altLang="zh-CN" sz="2800" b="1" i="0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0     0    0        </a:t>
                </a:r>
                <a:r>
                  <a:rPr lang="en-US" altLang="zh-CN" sz="2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66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654" name="组合"/>
              <p:cNvGrpSpPr>
                <a:grpSpLocks/>
              </p:cNvGrpSpPr>
              <p:nvPr/>
            </p:nvGrpSpPr>
            <p:grpSpPr>
              <a:xfrm>
                <a:off x="2667000" y="1600199"/>
                <a:ext cx="2819401" cy="3691891"/>
                <a:chOff x="2667000" y="1600199"/>
                <a:chExt cx="2819401" cy="3691891"/>
              </a:xfrm>
            </p:grpSpPr>
            <p:sp>
              <p:nvSpPr>
                <p:cNvPr id="643" name="直线"/>
                <p:cNvSpPr>
                  <a:spLocks/>
                </p:cNvSpPr>
                <p:nvPr/>
              </p:nvSpPr>
              <p:spPr>
                <a:xfrm>
                  <a:off x="2895600" y="1600199"/>
                  <a:ext cx="2590800" cy="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644" name="直线"/>
                <p:cNvSpPr>
                  <a:spLocks/>
                </p:cNvSpPr>
                <p:nvPr/>
              </p:nvSpPr>
              <p:spPr>
                <a:xfrm>
                  <a:off x="2895600" y="2057399"/>
                  <a:ext cx="2590800" cy="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645" name="直线"/>
                <p:cNvSpPr>
                  <a:spLocks/>
                </p:cNvSpPr>
                <p:nvPr/>
              </p:nvSpPr>
              <p:spPr>
                <a:xfrm flipH="1">
                  <a:off x="4724400" y="1600199"/>
                  <a:ext cx="0" cy="358140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646" name="矩形"/>
                <p:cNvSpPr>
                  <a:spLocks/>
                </p:cNvSpPr>
                <p:nvPr/>
              </p:nvSpPr>
              <p:spPr>
                <a:xfrm>
                  <a:off x="2667000" y="1600199"/>
                  <a:ext cx="2717362" cy="520065"/>
                </a:xfrm>
                <a:prstGeom prst="rect">
                  <a:avLst/>
                </a:prstGeom>
                <a:noFill/>
                <a:ln w="9525" cap="sq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A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B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C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  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Y</a:t>
                  </a:r>
                  <a:endParaRPr lang="zh-CN" altLang="en-US" sz="2800" b="1" i="1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47" name="矩形"/>
                <p:cNvSpPr>
                  <a:spLocks/>
                </p:cNvSpPr>
                <p:nvPr/>
              </p:nvSpPr>
              <p:spPr>
                <a:xfrm>
                  <a:off x="2895600" y="2486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0     0    1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48" name="矩形"/>
                <p:cNvSpPr>
                  <a:spLocks/>
                </p:cNvSpPr>
                <p:nvPr/>
              </p:nvSpPr>
              <p:spPr>
                <a:xfrm>
                  <a:off x="2895600" y="2867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0     1    0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FFFF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49" name="矩形"/>
                <p:cNvSpPr>
                  <a:spLocks/>
                </p:cNvSpPr>
                <p:nvPr/>
              </p:nvSpPr>
              <p:spPr>
                <a:xfrm>
                  <a:off x="2895600" y="3248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0     1    1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0</a:t>
                  </a:r>
                  <a:endParaRPr lang="zh-CN" altLang="en-US" sz="2800" b="1" i="0" u="none" strike="noStrike" kern="1200" cap="none" spc="0" baseline="0">
                    <a:solidFill>
                      <a:srgbClr val="0066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50" name="矩形"/>
                <p:cNvSpPr>
                  <a:spLocks/>
                </p:cNvSpPr>
                <p:nvPr/>
              </p:nvSpPr>
              <p:spPr>
                <a:xfrm>
                  <a:off x="2895600" y="3629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1     0    0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51" name="矩形"/>
                <p:cNvSpPr>
                  <a:spLocks/>
                </p:cNvSpPr>
                <p:nvPr/>
              </p:nvSpPr>
              <p:spPr>
                <a:xfrm>
                  <a:off x="2895600" y="4010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1     0    1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52" name="矩形"/>
                <p:cNvSpPr>
                  <a:spLocks/>
                </p:cNvSpPr>
                <p:nvPr/>
              </p:nvSpPr>
              <p:spPr>
                <a:xfrm>
                  <a:off x="2895600" y="4391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1     1    0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66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653" name="矩形"/>
                <p:cNvSpPr>
                  <a:spLocks/>
                </p:cNvSpPr>
                <p:nvPr/>
              </p:nvSpPr>
              <p:spPr>
                <a:xfrm>
                  <a:off x="2895600" y="4772026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1     1    1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</p:grpSp>
        <p:sp>
          <p:nvSpPr>
            <p:cNvPr id="656" name="直线"/>
            <p:cNvSpPr>
              <a:spLocks/>
            </p:cNvSpPr>
            <p:nvPr/>
          </p:nvSpPr>
          <p:spPr>
            <a:xfrm>
              <a:off x="2819400" y="5221288"/>
              <a:ext cx="2743199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178185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0" animBg="1"/>
      <p:bldP spid="640" grpId="0" animBg="1"/>
      <p:bldP spid="6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矩形"/>
          <p:cNvSpPr>
            <a:spLocks/>
          </p:cNvSpPr>
          <p:nvPr/>
        </p:nvSpPr>
        <p:spPr>
          <a:xfrm>
            <a:off x="519113" y="414338"/>
            <a:ext cx="1700211" cy="519112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3.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逻辑图</a:t>
            </a:r>
            <a:endParaRPr lang="zh-CN" altLang="en-US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738" name="组合"/>
          <p:cNvGrpSpPr>
            <a:grpSpLocks/>
          </p:cNvGrpSpPr>
          <p:nvPr/>
        </p:nvGrpSpPr>
        <p:grpSpPr>
          <a:xfrm>
            <a:off x="1447800" y="990600"/>
            <a:ext cx="7086600" cy="4876800"/>
            <a:chOff x="1447800" y="990600"/>
            <a:chExt cx="7086600" cy="4876800"/>
          </a:xfrm>
        </p:grpSpPr>
        <p:sp>
          <p:nvSpPr>
            <p:cNvPr id="659" name="矩形"/>
            <p:cNvSpPr>
              <a:spLocks/>
            </p:cNvSpPr>
            <p:nvPr/>
          </p:nvSpPr>
          <p:spPr>
            <a:xfrm>
              <a:off x="7924800" y="3505200"/>
              <a:ext cx="6096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800" b="1" i="0" u="none" strike="noStrike" kern="1200" cap="none" spc="0" baseline="0">
                <a:solidFill>
                  <a:schemeClr val="bg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60" name="矩形"/>
            <p:cNvSpPr>
              <a:spLocks/>
            </p:cNvSpPr>
            <p:nvPr/>
          </p:nvSpPr>
          <p:spPr>
            <a:xfrm>
              <a:off x="1524000" y="4419600"/>
              <a:ext cx="6096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1" i="0" u="none" strike="noStrike" kern="1200" cap="none" spc="0" baseline="0">
                <a:solidFill>
                  <a:schemeClr val="bg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61" name="矩形"/>
            <p:cNvSpPr>
              <a:spLocks/>
            </p:cNvSpPr>
            <p:nvPr/>
          </p:nvSpPr>
          <p:spPr>
            <a:xfrm>
              <a:off x="1447800" y="2819400"/>
              <a:ext cx="6095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1" i="0" u="none" strike="noStrike" kern="1200" cap="none" spc="0" baseline="0">
                <a:solidFill>
                  <a:schemeClr val="bg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62" name="矩形"/>
            <p:cNvSpPr>
              <a:spLocks/>
            </p:cNvSpPr>
            <p:nvPr/>
          </p:nvSpPr>
          <p:spPr>
            <a:xfrm>
              <a:off x="1447800" y="1219200"/>
              <a:ext cx="6095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1" i="0" u="none" strike="noStrike" kern="1200" cap="none" spc="0" baseline="0">
                <a:solidFill>
                  <a:schemeClr val="bg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63" name="直线"/>
            <p:cNvSpPr>
              <a:spLocks/>
            </p:cNvSpPr>
            <p:nvPr/>
          </p:nvSpPr>
          <p:spPr>
            <a:xfrm>
              <a:off x="5105400" y="5410201"/>
              <a:ext cx="10668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664" name="直线"/>
            <p:cNvSpPr>
              <a:spLocks/>
            </p:cNvSpPr>
            <p:nvPr/>
          </p:nvSpPr>
          <p:spPr>
            <a:xfrm>
              <a:off x="6172200" y="3505200"/>
              <a:ext cx="4572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665" name="矩形"/>
            <p:cNvSpPr>
              <a:spLocks/>
            </p:cNvSpPr>
            <p:nvPr/>
          </p:nvSpPr>
          <p:spPr>
            <a:xfrm>
              <a:off x="2438400" y="1143000"/>
              <a:ext cx="609599" cy="838200"/>
            </a:xfrm>
            <a:prstGeom prst="rect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miter/>
            </a:ln>
          </p:spPr>
        </p:sp>
        <p:sp>
          <p:nvSpPr>
            <p:cNvPr id="666" name="矩形"/>
            <p:cNvSpPr>
              <a:spLocks/>
            </p:cNvSpPr>
            <p:nvPr/>
          </p:nvSpPr>
          <p:spPr>
            <a:xfrm>
              <a:off x="2514600" y="11430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67" name="椭圆"/>
            <p:cNvSpPr>
              <a:spLocks/>
            </p:cNvSpPr>
            <p:nvPr/>
          </p:nvSpPr>
          <p:spPr>
            <a:xfrm>
              <a:off x="3048000" y="1447800"/>
              <a:ext cx="152400" cy="152400"/>
            </a:xfrm>
            <a:prstGeom prst="ellips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668" name="直线"/>
            <p:cNvSpPr>
              <a:spLocks/>
            </p:cNvSpPr>
            <p:nvPr/>
          </p:nvSpPr>
          <p:spPr>
            <a:xfrm>
              <a:off x="1905000" y="1524000"/>
              <a:ext cx="5334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669" name="矩形"/>
            <p:cNvSpPr>
              <a:spLocks/>
            </p:cNvSpPr>
            <p:nvPr/>
          </p:nvSpPr>
          <p:spPr>
            <a:xfrm>
              <a:off x="4495800" y="5029200"/>
              <a:ext cx="609599" cy="838200"/>
            </a:xfrm>
            <a:prstGeom prst="rect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miter/>
            </a:ln>
          </p:spPr>
        </p:sp>
        <p:sp>
          <p:nvSpPr>
            <p:cNvPr id="670" name="矩形"/>
            <p:cNvSpPr>
              <a:spLocks/>
            </p:cNvSpPr>
            <p:nvPr/>
          </p:nvSpPr>
          <p:spPr>
            <a:xfrm>
              <a:off x="4572000" y="50292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71" name="矩形"/>
            <p:cNvSpPr>
              <a:spLocks/>
            </p:cNvSpPr>
            <p:nvPr/>
          </p:nvSpPr>
          <p:spPr>
            <a:xfrm>
              <a:off x="4495800" y="1447800"/>
              <a:ext cx="609599" cy="838200"/>
            </a:xfrm>
            <a:prstGeom prst="rect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miter/>
            </a:ln>
          </p:spPr>
        </p:sp>
        <p:sp>
          <p:nvSpPr>
            <p:cNvPr id="672" name="矩形"/>
            <p:cNvSpPr>
              <a:spLocks/>
            </p:cNvSpPr>
            <p:nvPr/>
          </p:nvSpPr>
          <p:spPr>
            <a:xfrm>
              <a:off x="4572000" y="1447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73" name="矩形"/>
            <p:cNvSpPr>
              <a:spLocks/>
            </p:cNvSpPr>
            <p:nvPr/>
          </p:nvSpPr>
          <p:spPr>
            <a:xfrm>
              <a:off x="4495800" y="3886200"/>
              <a:ext cx="609599" cy="838200"/>
            </a:xfrm>
            <a:prstGeom prst="rect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miter/>
            </a:ln>
          </p:spPr>
        </p:sp>
        <p:sp>
          <p:nvSpPr>
            <p:cNvPr id="674" name="矩形"/>
            <p:cNvSpPr>
              <a:spLocks/>
            </p:cNvSpPr>
            <p:nvPr/>
          </p:nvSpPr>
          <p:spPr>
            <a:xfrm>
              <a:off x="4572000" y="38862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75" name="矩形"/>
            <p:cNvSpPr>
              <a:spLocks/>
            </p:cNvSpPr>
            <p:nvPr/>
          </p:nvSpPr>
          <p:spPr>
            <a:xfrm>
              <a:off x="4495800" y="2667000"/>
              <a:ext cx="609599" cy="838200"/>
            </a:xfrm>
            <a:prstGeom prst="rect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miter/>
            </a:ln>
          </p:spPr>
        </p:sp>
        <p:sp>
          <p:nvSpPr>
            <p:cNvPr id="676" name="矩形"/>
            <p:cNvSpPr>
              <a:spLocks/>
            </p:cNvSpPr>
            <p:nvPr/>
          </p:nvSpPr>
          <p:spPr>
            <a:xfrm>
              <a:off x="4572000" y="26670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77" name="矩形"/>
            <p:cNvSpPr>
              <a:spLocks/>
            </p:cNvSpPr>
            <p:nvPr/>
          </p:nvSpPr>
          <p:spPr>
            <a:xfrm>
              <a:off x="2514600" y="2819400"/>
              <a:ext cx="609599" cy="838200"/>
            </a:xfrm>
            <a:prstGeom prst="rect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miter/>
            </a:ln>
          </p:spPr>
        </p:sp>
        <p:sp>
          <p:nvSpPr>
            <p:cNvPr id="678" name="矩形"/>
            <p:cNvSpPr>
              <a:spLocks/>
            </p:cNvSpPr>
            <p:nvPr/>
          </p:nvSpPr>
          <p:spPr>
            <a:xfrm>
              <a:off x="2590800" y="28194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79" name="椭圆"/>
            <p:cNvSpPr>
              <a:spLocks/>
            </p:cNvSpPr>
            <p:nvPr/>
          </p:nvSpPr>
          <p:spPr>
            <a:xfrm>
              <a:off x="3124199" y="3124200"/>
              <a:ext cx="152400" cy="152400"/>
            </a:xfrm>
            <a:prstGeom prst="ellips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680" name="直线"/>
            <p:cNvSpPr>
              <a:spLocks/>
            </p:cNvSpPr>
            <p:nvPr/>
          </p:nvSpPr>
          <p:spPr>
            <a:xfrm>
              <a:off x="1981200" y="3200400"/>
              <a:ext cx="5334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681" name="矩形"/>
            <p:cNvSpPr>
              <a:spLocks/>
            </p:cNvSpPr>
            <p:nvPr/>
          </p:nvSpPr>
          <p:spPr>
            <a:xfrm>
              <a:off x="2514600" y="4419600"/>
              <a:ext cx="609599" cy="838200"/>
            </a:xfrm>
            <a:prstGeom prst="rect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miter/>
            </a:ln>
          </p:spPr>
        </p:sp>
        <p:sp>
          <p:nvSpPr>
            <p:cNvPr id="682" name="矩形"/>
            <p:cNvSpPr>
              <a:spLocks/>
            </p:cNvSpPr>
            <p:nvPr/>
          </p:nvSpPr>
          <p:spPr>
            <a:xfrm>
              <a:off x="2590800" y="44196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83" name="椭圆"/>
            <p:cNvSpPr>
              <a:spLocks/>
            </p:cNvSpPr>
            <p:nvPr/>
          </p:nvSpPr>
          <p:spPr>
            <a:xfrm>
              <a:off x="3124199" y="4724400"/>
              <a:ext cx="152400" cy="152400"/>
            </a:xfrm>
            <a:prstGeom prst="ellips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684" name="直线"/>
            <p:cNvSpPr>
              <a:spLocks/>
            </p:cNvSpPr>
            <p:nvPr/>
          </p:nvSpPr>
          <p:spPr>
            <a:xfrm>
              <a:off x="1981200" y="4800600"/>
              <a:ext cx="5334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685" name="直线"/>
            <p:cNvSpPr>
              <a:spLocks/>
            </p:cNvSpPr>
            <p:nvPr/>
          </p:nvSpPr>
          <p:spPr>
            <a:xfrm>
              <a:off x="3276600" y="4800600"/>
              <a:ext cx="609600" cy="0"/>
            </a:xfrm>
            <a:prstGeom prst="line">
              <a:avLst/>
            </a:prstGeom>
            <a:noFill/>
            <a:ln w="28575" cap="sq" cmpd="sng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id="686" name="直线"/>
            <p:cNvSpPr>
              <a:spLocks/>
            </p:cNvSpPr>
            <p:nvPr/>
          </p:nvSpPr>
          <p:spPr>
            <a:xfrm flipV="1">
              <a:off x="3886200" y="2133600"/>
              <a:ext cx="0" cy="2667000"/>
            </a:xfrm>
            <a:prstGeom prst="line">
              <a:avLst/>
            </a:prstGeom>
            <a:noFill/>
            <a:ln w="28575" cap="sq" cmpd="sng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id="687" name="直线"/>
            <p:cNvSpPr>
              <a:spLocks/>
            </p:cNvSpPr>
            <p:nvPr/>
          </p:nvSpPr>
          <p:spPr>
            <a:xfrm>
              <a:off x="3886200" y="3276600"/>
              <a:ext cx="609599" cy="0"/>
            </a:xfrm>
            <a:prstGeom prst="line">
              <a:avLst/>
            </a:prstGeom>
            <a:noFill/>
            <a:ln w="28575" cap="sq" cmpd="sng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id="688" name="直线"/>
            <p:cNvSpPr>
              <a:spLocks/>
            </p:cNvSpPr>
            <p:nvPr/>
          </p:nvSpPr>
          <p:spPr>
            <a:xfrm>
              <a:off x="3886200" y="2133600"/>
              <a:ext cx="609599" cy="0"/>
            </a:xfrm>
            <a:prstGeom prst="line">
              <a:avLst/>
            </a:prstGeom>
            <a:noFill/>
            <a:ln w="28575" cap="sq" cmpd="sng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id="689" name="直线"/>
            <p:cNvSpPr>
              <a:spLocks/>
            </p:cNvSpPr>
            <p:nvPr/>
          </p:nvSpPr>
          <p:spPr>
            <a:xfrm>
              <a:off x="3200400" y="1524000"/>
              <a:ext cx="533400" cy="0"/>
            </a:xfrm>
            <a:prstGeom prst="line">
              <a:avLst/>
            </a:prstGeom>
            <a:noFill/>
            <a:ln w="28575" cap="sq" cmpd="sng">
              <a:solidFill>
                <a:srgbClr val="003366"/>
              </a:solidFill>
              <a:prstDash val="solid"/>
              <a:round/>
            </a:ln>
          </p:spPr>
        </p:sp>
        <p:sp>
          <p:nvSpPr>
            <p:cNvPr id="690" name="直线"/>
            <p:cNvSpPr>
              <a:spLocks/>
            </p:cNvSpPr>
            <p:nvPr/>
          </p:nvSpPr>
          <p:spPr>
            <a:xfrm>
              <a:off x="3733800" y="1524000"/>
              <a:ext cx="0" cy="2514600"/>
            </a:xfrm>
            <a:prstGeom prst="line">
              <a:avLst/>
            </a:prstGeom>
            <a:noFill/>
            <a:ln w="28575" cap="sq" cmpd="sng">
              <a:solidFill>
                <a:srgbClr val="003366"/>
              </a:solidFill>
              <a:prstDash val="solid"/>
              <a:round/>
            </a:ln>
          </p:spPr>
        </p:sp>
        <p:sp>
          <p:nvSpPr>
            <p:cNvPr id="691" name="直线"/>
            <p:cNvSpPr>
              <a:spLocks/>
            </p:cNvSpPr>
            <p:nvPr/>
          </p:nvSpPr>
          <p:spPr>
            <a:xfrm>
              <a:off x="3733800" y="2819400"/>
              <a:ext cx="761999" cy="0"/>
            </a:xfrm>
            <a:prstGeom prst="line">
              <a:avLst/>
            </a:prstGeom>
            <a:noFill/>
            <a:ln w="28575" cap="sq" cmpd="sng">
              <a:solidFill>
                <a:srgbClr val="003366"/>
              </a:solidFill>
              <a:prstDash val="solid"/>
              <a:round/>
            </a:ln>
          </p:spPr>
        </p:sp>
        <p:sp>
          <p:nvSpPr>
            <p:cNvPr id="692" name="直线"/>
            <p:cNvSpPr>
              <a:spLocks/>
            </p:cNvSpPr>
            <p:nvPr/>
          </p:nvSpPr>
          <p:spPr>
            <a:xfrm>
              <a:off x="3733800" y="4038600"/>
              <a:ext cx="761999" cy="0"/>
            </a:xfrm>
            <a:prstGeom prst="line">
              <a:avLst/>
            </a:prstGeom>
            <a:noFill/>
            <a:ln w="28575" cap="sq" cmpd="sng">
              <a:solidFill>
                <a:srgbClr val="003366"/>
              </a:solidFill>
              <a:prstDash val="solid"/>
              <a:round/>
            </a:ln>
          </p:spPr>
        </p:sp>
        <p:sp>
          <p:nvSpPr>
            <p:cNvPr id="693" name="直线"/>
            <p:cNvSpPr>
              <a:spLocks/>
            </p:cNvSpPr>
            <p:nvPr/>
          </p:nvSpPr>
          <p:spPr>
            <a:xfrm>
              <a:off x="3276600" y="3200400"/>
              <a:ext cx="228600" cy="0"/>
            </a:xfrm>
            <a:prstGeom prst="line">
              <a:avLst/>
            </a:prstGeom>
            <a:noFill/>
            <a:ln w="28575" cap="sq" cmpd="sng">
              <a:solidFill>
                <a:srgbClr val="33CC33"/>
              </a:solidFill>
              <a:prstDash val="solid"/>
              <a:round/>
            </a:ln>
          </p:spPr>
        </p:sp>
        <p:sp>
          <p:nvSpPr>
            <p:cNvPr id="694" name="直线"/>
            <p:cNvSpPr>
              <a:spLocks/>
            </p:cNvSpPr>
            <p:nvPr/>
          </p:nvSpPr>
          <p:spPr>
            <a:xfrm flipH="1" flipV="1">
              <a:off x="3505200" y="1600200"/>
              <a:ext cx="0" cy="2895600"/>
            </a:xfrm>
            <a:prstGeom prst="line">
              <a:avLst/>
            </a:prstGeom>
            <a:noFill/>
            <a:ln w="28575" cap="sq" cmpd="sng">
              <a:solidFill>
                <a:srgbClr val="33CC33"/>
              </a:solidFill>
              <a:prstDash val="solid"/>
              <a:round/>
            </a:ln>
          </p:spPr>
        </p:sp>
        <p:sp>
          <p:nvSpPr>
            <p:cNvPr id="695" name="直线"/>
            <p:cNvSpPr>
              <a:spLocks/>
            </p:cNvSpPr>
            <p:nvPr/>
          </p:nvSpPr>
          <p:spPr>
            <a:xfrm>
              <a:off x="3505200" y="1600200"/>
              <a:ext cx="990599" cy="0"/>
            </a:xfrm>
            <a:prstGeom prst="line">
              <a:avLst/>
            </a:prstGeom>
            <a:noFill/>
            <a:ln w="28575" cap="sq" cmpd="sng">
              <a:solidFill>
                <a:srgbClr val="33CC33"/>
              </a:solidFill>
              <a:prstDash val="solid"/>
              <a:round/>
            </a:ln>
          </p:spPr>
        </p:sp>
        <p:sp>
          <p:nvSpPr>
            <p:cNvPr id="696" name="直线"/>
            <p:cNvSpPr>
              <a:spLocks/>
            </p:cNvSpPr>
            <p:nvPr/>
          </p:nvSpPr>
          <p:spPr>
            <a:xfrm>
              <a:off x="3505200" y="4495800"/>
              <a:ext cx="990599" cy="0"/>
            </a:xfrm>
            <a:prstGeom prst="line">
              <a:avLst/>
            </a:prstGeom>
            <a:noFill/>
            <a:ln w="28575" cap="sq" cmpd="sng">
              <a:solidFill>
                <a:srgbClr val="33CC33"/>
              </a:solidFill>
              <a:prstDash val="solid"/>
              <a:round/>
            </a:ln>
          </p:spPr>
        </p:sp>
        <p:sp>
          <p:nvSpPr>
            <p:cNvPr id="697" name="直线"/>
            <p:cNvSpPr>
              <a:spLocks/>
            </p:cNvSpPr>
            <p:nvPr/>
          </p:nvSpPr>
          <p:spPr>
            <a:xfrm>
              <a:off x="3962400" y="1828800"/>
              <a:ext cx="533400" cy="0"/>
            </a:xfrm>
            <a:prstGeom prst="line">
              <a:avLst/>
            </a:prstGeom>
            <a:noFill/>
            <a:ln w="28575" cap="sq" cmpd="sng">
              <a:solidFill>
                <a:srgbClr val="993300"/>
              </a:solidFill>
              <a:prstDash val="solid"/>
              <a:round/>
            </a:ln>
          </p:spPr>
        </p:sp>
        <p:sp>
          <p:nvSpPr>
            <p:cNvPr id="698" name="直线"/>
            <p:cNvSpPr>
              <a:spLocks/>
            </p:cNvSpPr>
            <p:nvPr/>
          </p:nvSpPr>
          <p:spPr>
            <a:xfrm flipV="1">
              <a:off x="2057400" y="990600"/>
              <a:ext cx="0" cy="533400"/>
            </a:xfrm>
            <a:prstGeom prst="line">
              <a:avLst/>
            </a:prstGeom>
            <a:noFill/>
            <a:ln w="28575" cap="sq" cmpd="sng">
              <a:solidFill>
                <a:srgbClr val="993300"/>
              </a:solidFill>
              <a:prstDash val="solid"/>
              <a:round/>
            </a:ln>
          </p:spPr>
        </p:sp>
        <p:sp>
          <p:nvSpPr>
            <p:cNvPr id="699" name="直线"/>
            <p:cNvSpPr>
              <a:spLocks/>
            </p:cNvSpPr>
            <p:nvPr/>
          </p:nvSpPr>
          <p:spPr>
            <a:xfrm>
              <a:off x="2057400" y="990600"/>
              <a:ext cx="1905000" cy="0"/>
            </a:xfrm>
            <a:prstGeom prst="line">
              <a:avLst/>
            </a:prstGeom>
            <a:noFill/>
            <a:ln w="28575" cap="sq" cmpd="sng">
              <a:solidFill>
                <a:srgbClr val="993300"/>
              </a:solidFill>
              <a:prstDash val="solid"/>
              <a:round/>
            </a:ln>
          </p:spPr>
        </p:sp>
        <p:sp>
          <p:nvSpPr>
            <p:cNvPr id="700" name="直线"/>
            <p:cNvSpPr>
              <a:spLocks/>
            </p:cNvSpPr>
            <p:nvPr/>
          </p:nvSpPr>
          <p:spPr>
            <a:xfrm>
              <a:off x="3962400" y="990600"/>
              <a:ext cx="0" cy="838200"/>
            </a:xfrm>
            <a:prstGeom prst="line">
              <a:avLst/>
            </a:prstGeom>
            <a:noFill/>
            <a:ln w="28575" cap="sq" cmpd="sng">
              <a:solidFill>
                <a:srgbClr val="993300"/>
              </a:solidFill>
              <a:prstDash val="solid"/>
              <a:round/>
            </a:ln>
          </p:spPr>
        </p:sp>
        <p:sp>
          <p:nvSpPr>
            <p:cNvPr id="701" name="直线"/>
            <p:cNvSpPr>
              <a:spLocks/>
            </p:cNvSpPr>
            <p:nvPr/>
          </p:nvSpPr>
          <p:spPr>
            <a:xfrm>
              <a:off x="4267200" y="1828800"/>
              <a:ext cx="0" cy="3352800"/>
            </a:xfrm>
            <a:prstGeom prst="line">
              <a:avLst/>
            </a:prstGeom>
            <a:noFill/>
            <a:ln w="28575" cap="sq" cmpd="sng">
              <a:solidFill>
                <a:srgbClr val="993300"/>
              </a:solidFill>
              <a:prstDash val="solid"/>
              <a:round/>
            </a:ln>
          </p:spPr>
        </p:sp>
        <p:sp>
          <p:nvSpPr>
            <p:cNvPr id="702" name="直线"/>
            <p:cNvSpPr>
              <a:spLocks/>
            </p:cNvSpPr>
            <p:nvPr/>
          </p:nvSpPr>
          <p:spPr>
            <a:xfrm>
              <a:off x="4267200" y="5181600"/>
              <a:ext cx="228599" cy="0"/>
            </a:xfrm>
            <a:prstGeom prst="line">
              <a:avLst/>
            </a:prstGeom>
            <a:noFill/>
            <a:ln w="28575" cap="sq" cmpd="sng">
              <a:solidFill>
                <a:srgbClr val="993300"/>
              </a:solidFill>
              <a:prstDash val="solid"/>
              <a:round/>
            </a:ln>
          </p:spPr>
        </p:sp>
        <p:sp>
          <p:nvSpPr>
            <p:cNvPr id="703" name="直线"/>
            <p:cNvSpPr>
              <a:spLocks/>
            </p:cNvSpPr>
            <p:nvPr/>
          </p:nvSpPr>
          <p:spPr>
            <a:xfrm>
              <a:off x="4114800" y="5410201"/>
              <a:ext cx="381000" cy="0"/>
            </a:xfrm>
            <a:prstGeom prst="line">
              <a:avLst/>
            </a:prstGeom>
            <a:noFill/>
            <a:ln w="28575" cap="sq" cmpd="sng">
              <a:solidFill>
                <a:srgbClr val="990099"/>
              </a:solidFill>
              <a:prstDash val="solid"/>
              <a:round/>
            </a:ln>
          </p:spPr>
        </p:sp>
        <p:sp>
          <p:nvSpPr>
            <p:cNvPr id="704" name="直线"/>
            <p:cNvSpPr>
              <a:spLocks/>
            </p:cNvSpPr>
            <p:nvPr/>
          </p:nvSpPr>
          <p:spPr>
            <a:xfrm>
              <a:off x="3962400" y="3048000"/>
              <a:ext cx="533400" cy="0"/>
            </a:xfrm>
            <a:prstGeom prst="line">
              <a:avLst/>
            </a:prstGeom>
            <a:noFill/>
            <a:ln w="28575" cap="sq" cmpd="sng">
              <a:solidFill>
                <a:srgbClr val="990099"/>
              </a:solidFill>
              <a:prstDash val="solid"/>
              <a:round/>
            </a:ln>
          </p:spPr>
        </p:sp>
        <p:sp>
          <p:nvSpPr>
            <p:cNvPr id="705" name="直线"/>
            <p:cNvSpPr>
              <a:spLocks/>
            </p:cNvSpPr>
            <p:nvPr/>
          </p:nvSpPr>
          <p:spPr>
            <a:xfrm flipV="1">
              <a:off x="2209800" y="2590800"/>
              <a:ext cx="0" cy="609600"/>
            </a:xfrm>
            <a:prstGeom prst="line">
              <a:avLst/>
            </a:prstGeom>
            <a:noFill/>
            <a:ln w="28575" cap="sq" cmpd="sng">
              <a:solidFill>
                <a:srgbClr val="990099"/>
              </a:solidFill>
              <a:prstDash val="solid"/>
              <a:round/>
            </a:ln>
          </p:spPr>
        </p:sp>
        <p:sp>
          <p:nvSpPr>
            <p:cNvPr id="706" name="直线"/>
            <p:cNvSpPr>
              <a:spLocks/>
            </p:cNvSpPr>
            <p:nvPr/>
          </p:nvSpPr>
          <p:spPr>
            <a:xfrm>
              <a:off x="2209800" y="2590800"/>
              <a:ext cx="1371600" cy="0"/>
            </a:xfrm>
            <a:prstGeom prst="line">
              <a:avLst/>
            </a:prstGeom>
            <a:noFill/>
            <a:ln w="28575" cap="sq" cmpd="sng">
              <a:solidFill>
                <a:srgbClr val="990099"/>
              </a:solidFill>
              <a:prstDash val="solid"/>
              <a:round/>
            </a:ln>
          </p:spPr>
        </p:sp>
        <p:sp>
          <p:nvSpPr>
            <p:cNvPr id="707" name="直线"/>
            <p:cNvSpPr>
              <a:spLocks/>
            </p:cNvSpPr>
            <p:nvPr/>
          </p:nvSpPr>
          <p:spPr>
            <a:xfrm>
              <a:off x="3581400" y="2590800"/>
              <a:ext cx="0" cy="457200"/>
            </a:xfrm>
            <a:prstGeom prst="line">
              <a:avLst/>
            </a:prstGeom>
            <a:noFill/>
            <a:ln w="28575" cap="sq" cmpd="sng">
              <a:solidFill>
                <a:srgbClr val="990099"/>
              </a:solidFill>
              <a:prstDash val="solid"/>
              <a:round/>
            </a:ln>
          </p:spPr>
        </p:sp>
        <p:sp>
          <p:nvSpPr>
            <p:cNvPr id="708" name="直线"/>
            <p:cNvSpPr>
              <a:spLocks/>
            </p:cNvSpPr>
            <p:nvPr/>
          </p:nvSpPr>
          <p:spPr>
            <a:xfrm>
              <a:off x="3581400" y="3048000"/>
              <a:ext cx="381000" cy="0"/>
            </a:xfrm>
            <a:prstGeom prst="line">
              <a:avLst/>
            </a:prstGeom>
            <a:noFill/>
            <a:ln w="28575" cap="sq" cmpd="sng">
              <a:solidFill>
                <a:srgbClr val="990099"/>
              </a:solidFill>
              <a:prstDash val="solid"/>
              <a:round/>
            </a:ln>
          </p:spPr>
        </p:sp>
        <p:sp>
          <p:nvSpPr>
            <p:cNvPr id="709" name="直线"/>
            <p:cNvSpPr>
              <a:spLocks/>
            </p:cNvSpPr>
            <p:nvPr/>
          </p:nvSpPr>
          <p:spPr>
            <a:xfrm>
              <a:off x="4114800" y="3048000"/>
              <a:ext cx="0" cy="2362200"/>
            </a:xfrm>
            <a:prstGeom prst="line">
              <a:avLst/>
            </a:prstGeom>
            <a:noFill/>
            <a:ln w="28575" cap="sq" cmpd="sng">
              <a:solidFill>
                <a:srgbClr val="990099"/>
              </a:solidFill>
              <a:prstDash val="solid"/>
              <a:round/>
            </a:ln>
          </p:spPr>
        </p:sp>
        <p:sp>
          <p:nvSpPr>
            <p:cNvPr id="710" name="直线"/>
            <p:cNvSpPr>
              <a:spLocks/>
            </p:cNvSpPr>
            <p:nvPr/>
          </p:nvSpPr>
          <p:spPr>
            <a:xfrm>
              <a:off x="3962400" y="4267200"/>
              <a:ext cx="533400" cy="0"/>
            </a:xfrm>
            <a:prstGeom prst="line">
              <a:avLst/>
            </a:prstGeom>
            <a:noFill/>
            <a:ln w="28575" cap="sq" cmpd="sng">
              <a:solidFill>
                <a:srgbClr val="000099"/>
              </a:solidFill>
              <a:prstDash val="solid"/>
              <a:round/>
            </a:ln>
          </p:spPr>
        </p:sp>
        <p:sp>
          <p:nvSpPr>
            <p:cNvPr id="711" name="直线"/>
            <p:cNvSpPr>
              <a:spLocks/>
            </p:cNvSpPr>
            <p:nvPr/>
          </p:nvSpPr>
          <p:spPr>
            <a:xfrm flipV="1">
              <a:off x="2209800" y="4267200"/>
              <a:ext cx="0" cy="533399"/>
            </a:xfrm>
            <a:prstGeom prst="line">
              <a:avLst/>
            </a:prstGeom>
            <a:noFill/>
            <a:ln w="28575" cap="sq" cmpd="sng">
              <a:solidFill>
                <a:srgbClr val="000099"/>
              </a:solidFill>
              <a:prstDash val="solid"/>
              <a:round/>
            </a:ln>
          </p:spPr>
        </p:sp>
        <p:sp>
          <p:nvSpPr>
            <p:cNvPr id="712" name="直线"/>
            <p:cNvSpPr>
              <a:spLocks/>
            </p:cNvSpPr>
            <p:nvPr/>
          </p:nvSpPr>
          <p:spPr>
            <a:xfrm>
              <a:off x="2209800" y="4267200"/>
              <a:ext cx="1752600" cy="0"/>
            </a:xfrm>
            <a:prstGeom prst="line">
              <a:avLst/>
            </a:prstGeom>
            <a:noFill/>
            <a:ln w="28575" cap="sq" cmpd="sng">
              <a:solidFill>
                <a:srgbClr val="000099"/>
              </a:solidFill>
              <a:prstDash val="solid"/>
              <a:round/>
            </a:ln>
          </p:spPr>
        </p:sp>
        <p:sp>
          <p:nvSpPr>
            <p:cNvPr id="713" name="直线"/>
            <p:cNvSpPr>
              <a:spLocks/>
            </p:cNvSpPr>
            <p:nvPr/>
          </p:nvSpPr>
          <p:spPr>
            <a:xfrm>
              <a:off x="3962400" y="4267200"/>
              <a:ext cx="0" cy="1447800"/>
            </a:xfrm>
            <a:prstGeom prst="line">
              <a:avLst/>
            </a:prstGeom>
            <a:noFill/>
            <a:ln w="28575" cap="sq" cmpd="sng">
              <a:solidFill>
                <a:srgbClr val="000099"/>
              </a:solidFill>
              <a:prstDash val="solid"/>
              <a:round/>
            </a:ln>
          </p:spPr>
        </p:sp>
        <p:sp>
          <p:nvSpPr>
            <p:cNvPr id="714" name="直线"/>
            <p:cNvSpPr>
              <a:spLocks/>
            </p:cNvSpPr>
            <p:nvPr/>
          </p:nvSpPr>
          <p:spPr>
            <a:xfrm>
              <a:off x="3962400" y="5715000"/>
              <a:ext cx="533400" cy="0"/>
            </a:xfrm>
            <a:prstGeom prst="line">
              <a:avLst/>
            </a:prstGeom>
            <a:noFill/>
            <a:ln w="28575" cap="sq" cmpd="sng">
              <a:solidFill>
                <a:srgbClr val="000099"/>
              </a:solidFill>
              <a:prstDash val="solid"/>
              <a:round/>
            </a:ln>
          </p:spPr>
        </p:sp>
        <p:sp>
          <p:nvSpPr>
            <p:cNvPr id="715" name="矩形"/>
            <p:cNvSpPr>
              <a:spLocks/>
            </p:cNvSpPr>
            <p:nvPr/>
          </p:nvSpPr>
          <p:spPr>
            <a:xfrm>
              <a:off x="6629400" y="3200400"/>
              <a:ext cx="762000" cy="1143000"/>
            </a:xfrm>
            <a:prstGeom prst="rect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miter/>
            </a:ln>
          </p:spPr>
        </p:sp>
        <p:sp>
          <p:nvSpPr>
            <p:cNvPr id="716" name="矩形"/>
            <p:cNvSpPr>
              <a:spLocks/>
            </p:cNvSpPr>
            <p:nvPr/>
          </p:nvSpPr>
          <p:spPr>
            <a:xfrm>
              <a:off x="6705600" y="3200400"/>
              <a:ext cx="6858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333300"/>
                  </a:solidFill>
                  <a:latin typeface="Times New Roman" charset="0"/>
                  <a:ea typeface="宋体" charset="0"/>
                  <a:cs typeface="宋体" charset="0"/>
                </a:rPr>
                <a:t>&gt;1</a:t>
              </a:r>
              <a:endParaRPr lang="zh-CN" altLang="en-US" sz="24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717" name="直线"/>
            <p:cNvSpPr>
              <a:spLocks/>
            </p:cNvSpPr>
            <p:nvPr/>
          </p:nvSpPr>
          <p:spPr>
            <a:xfrm flipV="1">
              <a:off x="5791200" y="3962400"/>
              <a:ext cx="0" cy="30480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18" name="直线"/>
            <p:cNvSpPr>
              <a:spLocks/>
            </p:cNvSpPr>
            <p:nvPr/>
          </p:nvSpPr>
          <p:spPr>
            <a:xfrm>
              <a:off x="5105400" y="1828800"/>
              <a:ext cx="10668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19" name="直线"/>
            <p:cNvSpPr>
              <a:spLocks/>
            </p:cNvSpPr>
            <p:nvPr/>
          </p:nvSpPr>
          <p:spPr>
            <a:xfrm>
              <a:off x="6172200" y="1828800"/>
              <a:ext cx="0" cy="167640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20" name="直线"/>
            <p:cNvSpPr>
              <a:spLocks/>
            </p:cNvSpPr>
            <p:nvPr/>
          </p:nvSpPr>
          <p:spPr>
            <a:xfrm>
              <a:off x="5105400" y="3048000"/>
              <a:ext cx="6858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21" name="直线"/>
            <p:cNvSpPr>
              <a:spLocks/>
            </p:cNvSpPr>
            <p:nvPr/>
          </p:nvSpPr>
          <p:spPr>
            <a:xfrm>
              <a:off x="5791200" y="3048000"/>
              <a:ext cx="0" cy="68580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22" name="直线"/>
            <p:cNvSpPr>
              <a:spLocks/>
            </p:cNvSpPr>
            <p:nvPr/>
          </p:nvSpPr>
          <p:spPr>
            <a:xfrm>
              <a:off x="5791200" y="3733800"/>
              <a:ext cx="8382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23" name="直线"/>
            <p:cNvSpPr>
              <a:spLocks/>
            </p:cNvSpPr>
            <p:nvPr/>
          </p:nvSpPr>
          <p:spPr>
            <a:xfrm>
              <a:off x="5105400" y="4267200"/>
              <a:ext cx="6858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24" name="直线"/>
            <p:cNvSpPr>
              <a:spLocks/>
            </p:cNvSpPr>
            <p:nvPr/>
          </p:nvSpPr>
          <p:spPr>
            <a:xfrm>
              <a:off x="5791200" y="3962400"/>
              <a:ext cx="8382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25" name="直线"/>
            <p:cNvSpPr>
              <a:spLocks/>
            </p:cNvSpPr>
            <p:nvPr/>
          </p:nvSpPr>
          <p:spPr>
            <a:xfrm flipV="1">
              <a:off x="6172200" y="4191000"/>
              <a:ext cx="0" cy="121920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26" name="直线"/>
            <p:cNvSpPr>
              <a:spLocks/>
            </p:cNvSpPr>
            <p:nvPr/>
          </p:nvSpPr>
          <p:spPr>
            <a:xfrm>
              <a:off x="6172200" y="4191000"/>
              <a:ext cx="4572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sp>
          <p:nvSpPr>
            <p:cNvPr id="727" name="直线"/>
            <p:cNvSpPr>
              <a:spLocks/>
            </p:cNvSpPr>
            <p:nvPr/>
          </p:nvSpPr>
          <p:spPr>
            <a:xfrm>
              <a:off x="7391400" y="3810000"/>
              <a:ext cx="609600" cy="0"/>
            </a:xfrm>
            <a:prstGeom prst="line">
              <a:avLst/>
            </a:prstGeom>
            <a:noFill/>
            <a:ln w="28575" cap="sq" cmpd="sng">
              <a:solidFill>
                <a:srgbClr val="333300"/>
              </a:solidFill>
              <a:prstDash val="solid"/>
              <a:round/>
            </a:ln>
          </p:spPr>
        </p:sp>
        <p:grpSp>
          <p:nvGrpSpPr>
            <p:cNvPr id="730" name="组合"/>
            <p:cNvGrpSpPr>
              <a:grpSpLocks/>
            </p:cNvGrpSpPr>
            <p:nvPr/>
          </p:nvGrpSpPr>
          <p:grpSpPr>
            <a:xfrm>
              <a:off x="3276600" y="4876800"/>
              <a:ext cx="609600" cy="519112"/>
              <a:chOff x="3276600" y="4876800"/>
              <a:chExt cx="609600" cy="519112"/>
            </a:xfrm>
          </p:grpSpPr>
          <p:sp>
            <p:nvSpPr>
              <p:cNvPr id="728" name="矩形"/>
              <p:cNvSpPr>
                <a:spLocks/>
              </p:cNvSpPr>
              <p:nvPr/>
            </p:nvSpPr>
            <p:spPr>
              <a:xfrm>
                <a:off x="3276600" y="4876800"/>
                <a:ext cx="6096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宋体" charset="0"/>
                  </a:rPr>
                  <a:t>C</a:t>
                </a:r>
                <a:endParaRPr lang="zh-CN" altLang="en-US" sz="3200" b="1" i="0" u="none" strike="noStrike" kern="1200" cap="none" spc="0" baseline="0">
                  <a:solidFill>
                    <a:schemeClr val="bg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29" name="直线"/>
              <p:cNvSpPr>
                <a:spLocks/>
              </p:cNvSpPr>
              <p:nvPr/>
            </p:nvSpPr>
            <p:spPr>
              <a:xfrm>
                <a:off x="3352800" y="4953000"/>
                <a:ext cx="2286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grpSp>
          <p:nvGrpSpPr>
            <p:cNvPr id="733" name="组合"/>
            <p:cNvGrpSpPr>
              <a:grpSpLocks/>
            </p:cNvGrpSpPr>
            <p:nvPr/>
          </p:nvGrpSpPr>
          <p:grpSpPr>
            <a:xfrm>
              <a:off x="3124199" y="3276600"/>
              <a:ext cx="609600" cy="519112"/>
              <a:chOff x="3124199" y="3276600"/>
              <a:chExt cx="609600" cy="519112"/>
            </a:xfrm>
          </p:grpSpPr>
          <p:sp>
            <p:nvSpPr>
              <p:cNvPr id="731" name="矩形"/>
              <p:cNvSpPr>
                <a:spLocks/>
              </p:cNvSpPr>
              <p:nvPr/>
            </p:nvSpPr>
            <p:spPr>
              <a:xfrm>
                <a:off x="3124199" y="3276600"/>
                <a:ext cx="6096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3200" b="1" i="0" u="none" strike="noStrike" kern="1200" cap="none" spc="0" baseline="0">
                  <a:solidFill>
                    <a:schemeClr val="bg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32" name="直线"/>
              <p:cNvSpPr>
                <a:spLocks/>
              </p:cNvSpPr>
              <p:nvPr/>
            </p:nvSpPr>
            <p:spPr>
              <a:xfrm>
                <a:off x="3200400" y="3352800"/>
                <a:ext cx="2286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grpSp>
          <p:nvGrpSpPr>
            <p:cNvPr id="736" name="组合"/>
            <p:cNvGrpSpPr>
              <a:grpSpLocks/>
            </p:cNvGrpSpPr>
            <p:nvPr/>
          </p:nvGrpSpPr>
          <p:grpSpPr>
            <a:xfrm>
              <a:off x="3124199" y="1600200"/>
              <a:ext cx="609600" cy="519112"/>
              <a:chOff x="3124199" y="1600200"/>
              <a:chExt cx="609600" cy="519112"/>
            </a:xfrm>
          </p:grpSpPr>
          <p:sp>
            <p:nvSpPr>
              <p:cNvPr id="734" name="矩形"/>
              <p:cNvSpPr>
                <a:spLocks/>
              </p:cNvSpPr>
              <p:nvPr/>
            </p:nvSpPr>
            <p:spPr>
              <a:xfrm>
                <a:off x="3124199" y="1600200"/>
                <a:ext cx="6096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3200" b="1" i="0" u="none" strike="noStrike" kern="1200" cap="none" spc="0" baseline="0">
                  <a:solidFill>
                    <a:schemeClr val="bg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35" name="直线"/>
              <p:cNvSpPr>
                <a:spLocks/>
              </p:cNvSpPr>
              <p:nvPr/>
            </p:nvSpPr>
            <p:spPr>
              <a:xfrm>
                <a:off x="3200400" y="1676400"/>
                <a:ext cx="2286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737" name="直线"/>
            <p:cNvSpPr>
              <a:spLocks/>
            </p:cNvSpPr>
            <p:nvPr/>
          </p:nvSpPr>
          <p:spPr>
            <a:xfrm flipH="1">
              <a:off x="6858000" y="3505200"/>
              <a:ext cx="152400" cy="76200"/>
            </a:xfrm>
            <a:prstGeom prst="lin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131919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/>
      <p:bldP spid="7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矩形"/>
          <p:cNvSpPr>
            <a:spLocks/>
          </p:cNvSpPr>
          <p:nvPr/>
        </p:nvSpPr>
        <p:spPr>
          <a:xfrm>
            <a:off x="519113" y="404813"/>
            <a:ext cx="1613887" cy="520065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4.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卡诺图</a:t>
            </a:r>
          </a:p>
        </p:txBody>
      </p:sp>
      <p:sp>
        <p:nvSpPr>
          <p:cNvPr id="740" name="矩形"/>
          <p:cNvSpPr>
            <a:spLocks/>
          </p:cNvSpPr>
          <p:nvPr/>
        </p:nvSpPr>
        <p:spPr>
          <a:xfrm>
            <a:off x="3970338" y="5164138"/>
            <a:ext cx="2289174" cy="476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400" b="0" i="0" u="none" strike="noStrike" kern="1200" cap="none" spc="0" baseline="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24</a:t>
            </a:fld>
            <a:endParaRPr lang="zh-CN" altLang="en-US" sz="1400" b="0" i="0" u="none" strike="noStrike" kern="1200" cap="none" spc="0" baseline="0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741" name="矩形"/>
          <p:cNvSpPr>
            <a:spLocks/>
          </p:cNvSpPr>
          <p:nvPr/>
        </p:nvSpPr>
        <p:spPr>
          <a:xfrm>
            <a:off x="759778" y="926783"/>
            <a:ext cx="7200900" cy="35204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华文新魏" charset="-122"/>
                <a:cs typeface="华文新魏" charset="-122"/>
              </a:rPr>
              <a:t>　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卡诺图：是由表示变量的所有可能取值组合的小方格所构成的图形。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华文新魏" charset="-122"/>
            </a:endParaRPr>
          </a:p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     逻辑函数卡诺图的填写方法：在那些使函数值为1的变量取值组合所对应的小方格内填入1，其余的方格内填入0，便得到该函数的卡诺图。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  <a:sym typeface="宋体" charset="0"/>
              </a:rPr>
              <a:t> 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000"/>
                  </a:srgbClr>
                </a:outerShdw>
              </a:effectLst>
              <a:latin typeface="宋体" charset="0"/>
              <a:ea typeface="宋体" charset="0"/>
              <a:cs typeface="华文新魏" charset="-122"/>
            </a:endParaRPr>
          </a:p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华文新魏" charset="-122"/>
            </a:endParaRPr>
          </a:p>
        </p:txBody>
      </p:sp>
      <p:graphicFrame>
        <p:nvGraphicFramePr>
          <p:cNvPr id="742" name="对象"/>
          <p:cNvGraphicFramePr>
            <a:graphicFrameLocks noChangeAspect="1"/>
          </p:cNvGraphicFramePr>
          <p:nvPr/>
        </p:nvGraphicFramePr>
        <p:xfrm>
          <a:off x="1908175" y="4868863"/>
          <a:ext cx="5418138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742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rcRect l="8475" r="3391" b="25000"/>
                      <a:stretch>
                        <a:fillRect/>
                      </a:stretch>
                    </p:blipFill>
                    <p:spPr>
                      <a:xfrm>
                        <a:off x="1908175" y="4868863"/>
                        <a:ext cx="5418138" cy="17716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3" name="直线"/>
          <p:cNvSpPr>
            <a:spLocks/>
          </p:cNvSpPr>
          <p:nvPr/>
        </p:nvSpPr>
        <p:spPr>
          <a:xfrm>
            <a:off x="1679893" y="1387793"/>
            <a:ext cx="1143000" cy="0"/>
          </a:xfrm>
          <a:prstGeom prst="line">
            <a:avLst/>
          </a:prstGeom>
          <a:noFill/>
          <a:ln w="38100" cap="flat" cmpd="sng">
            <a:solidFill>
              <a:srgbClr val="CC3300"/>
            </a:solidFill>
            <a:prstDash val="solid"/>
            <a:round/>
          </a:ln>
        </p:spPr>
      </p:sp>
      <p:sp>
        <p:nvSpPr>
          <p:cNvPr id="744" name="直线"/>
          <p:cNvSpPr>
            <a:spLocks/>
          </p:cNvSpPr>
          <p:nvPr/>
        </p:nvSpPr>
        <p:spPr>
          <a:xfrm>
            <a:off x="1679893" y="2425383"/>
            <a:ext cx="4392612" cy="0"/>
          </a:xfrm>
          <a:prstGeom prst="line">
            <a:avLst/>
          </a:prstGeom>
          <a:noFill/>
          <a:ln w="38100" cap="flat" cmpd="sng">
            <a:solidFill>
              <a:srgbClr val="CC3300"/>
            </a:solidFill>
            <a:prstDash val="solid"/>
            <a:round/>
          </a:ln>
        </p:spPr>
      </p:sp>
      <p:sp>
        <p:nvSpPr>
          <p:cNvPr id="745" name="矩形"/>
          <p:cNvSpPr>
            <a:spLocks/>
          </p:cNvSpPr>
          <p:nvPr/>
        </p:nvSpPr>
        <p:spPr>
          <a:xfrm>
            <a:off x="827087" y="3923983"/>
            <a:ext cx="7200900" cy="94487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   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华文新魏" charset="-122"/>
                <a:cs typeface="华文新魏" charset="-122"/>
              </a:rPr>
              <a:t>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卡诺图是真值表的另外一种画法，既保留了真值特性，又便于逻辑运算。</a:t>
            </a:r>
            <a:endParaRPr lang="zh-CN" altLang="en-US" sz="2800" b="0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9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" grpId="0"/>
      <p:bldP spid="743" grpId="0" animBg="1"/>
      <p:bldP spid="7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矩形"/>
          <p:cNvSpPr>
            <a:spLocks/>
          </p:cNvSpPr>
          <p:nvPr/>
        </p:nvSpPr>
        <p:spPr>
          <a:xfrm>
            <a:off x="6607175" y="6092824"/>
            <a:ext cx="2289174" cy="47624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400" b="0" i="0" u="none" strike="noStrike" kern="1200" cap="none" spc="0" baseline="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25</a:t>
            </a:fld>
            <a:endParaRPr lang="zh-CN" altLang="en-US" sz="1400" b="0" i="0" u="none" strike="noStrike" kern="1200" cap="none" spc="0" baseline="0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747" name="矩形"/>
          <p:cNvSpPr>
            <a:spLocks/>
          </p:cNvSpPr>
          <p:nvPr/>
        </p:nvSpPr>
        <p:spPr>
          <a:xfrm>
            <a:off x="179387" y="981074"/>
            <a:ext cx="4267200" cy="453390"/>
          </a:xfrm>
          <a:prstGeom prst="rect">
            <a:avLst/>
          </a:prstGeom>
          <a:solidFill>
            <a:srgbClr val="FFFF66"/>
          </a:solidFill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charset="0"/>
                <a:ea typeface="宋体" charset="0"/>
                <a:cs typeface="宋体" charset="0"/>
              </a:rPr>
              <a:t>1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charset="0"/>
                <a:ea typeface="宋体" charset="0"/>
                <a:cs typeface="宋体" charset="0"/>
              </a:rPr>
              <a:t>、由真值表到逻辑图的转换</a:t>
            </a:r>
          </a:p>
        </p:txBody>
      </p:sp>
      <p:sp>
        <p:nvSpPr>
          <p:cNvPr id="748" name="矩形"/>
          <p:cNvSpPr>
            <a:spLocks/>
          </p:cNvSpPr>
          <p:nvPr/>
        </p:nvSpPr>
        <p:spPr>
          <a:xfrm>
            <a:off x="209550" y="1514475"/>
            <a:ext cx="1524000" cy="588962"/>
          </a:xfrm>
          <a:prstGeom prst="rect">
            <a:avLst/>
          </a:prstGeom>
          <a:noFill/>
          <a:ln w="9525" cap="flat" cmpd="sng">
            <a:solidFill>
              <a:srgbClr val="CC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真值表</a:t>
            </a:r>
            <a:endParaRPr lang="zh-CN" altLang="en-US" sz="4000" b="0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隶书" charset="-122"/>
            </a:endParaRPr>
          </a:p>
        </p:txBody>
      </p:sp>
      <p:sp>
        <p:nvSpPr>
          <p:cNvPr id="749" name="矩形"/>
          <p:cNvSpPr>
            <a:spLocks/>
          </p:cNvSpPr>
          <p:nvPr/>
        </p:nvSpPr>
        <p:spPr>
          <a:xfrm>
            <a:off x="133350" y="2962275"/>
            <a:ext cx="1676400" cy="1558289"/>
          </a:xfrm>
          <a:prstGeom prst="rect">
            <a:avLst/>
          </a:prstGeom>
          <a:noFill/>
          <a:ln w="9525" cap="flat" cmpd="sng">
            <a:solidFill>
              <a:srgbClr val="CC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逻辑表达式或卡诺图</a:t>
            </a:r>
            <a:endParaRPr lang="zh-CN" altLang="en-US" sz="60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隶书" charset="-122"/>
            </a:endParaRPr>
          </a:p>
        </p:txBody>
      </p:sp>
      <p:sp>
        <p:nvSpPr>
          <p:cNvPr id="750" name="下箭头"/>
          <p:cNvSpPr>
            <a:spLocks/>
          </p:cNvSpPr>
          <p:nvPr/>
        </p:nvSpPr>
        <p:spPr>
          <a:xfrm>
            <a:off x="819150" y="2124075"/>
            <a:ext cx="228600" cy="838199"/>
          </a:xfrm>
          <a:prstGeom prst="downArrow">
            <a:avLst>
              <a:gd name="adj1" fmla="val 50000"/>
              <a:gd name="adj2" fmla="val 91666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graphicFrame>
        <p:nvGraphicFramePr>
          <p:cNvPr id="751" name="对象"/>
          <p:cNvGraphicFramePr>
            <a:graphicFrameLocks noChangeAspect="1"/>
          </p:cNvGraphicFramePr>
          <p:nvPr/>
        </p:nvGraphicFramePr>
        <p:xfrm>
          <a:off x="1885950" y="1589088"/>
          <a:ext cx="2605088" cy="3757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751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rcRect l="5797" b="8572"/>
                      <a:stretch>
                        <a:fillRect/>
                      </a:stretch>
                    </p:blipFill>
                    <p:spPr>
                      <a:xfrm>
                        <a:off x="1885950" y="1589088"/>
                        <a:ext cx="2605088" cy="375761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2" name="对象"/>
          <p:cNvGraphicFramePr>
            <a:graphicFrameLocks noChangeAspect="1"/>
          </p:cNvGraphicFramePr>
          <p:nvPr/>
        </p:nvGraphicFramePr>
        <p:xfrm>
          <a:off x="5099050" y="1514475"/>
          <a:ext cx="3937000" cy="1295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752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5099050" y="1514475"/>
                        <a:ext cx="3937000" cy="12953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3" name="下箭头"/>
          <p:cNvSpPr>
            <a:spLocks/>
          </p:cNvSpPr>
          <p:nvPr/>
        </p:nvSpPr>
        <p:spPr>
          <a:xfrm rot="-5400000">
            <a:off x="4629150" y="1933575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754" name="椭圆"/>
          <p:cNvSpPr>
            <a:spLocks/>
          </p:cNvSpPr>
          <p:nvPr/>
        </p:nvSpPr>
        <p:spPr>
          <a:xfrm>
            <a:off x="4441825" y="2282825"/>
            <a:ext cx="549275" cy="527049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1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755" name="椭圆"/>
          <p:cNvSpPr>
            <a:spLocks/>
          </p:cNvSpPr>
          <p:nvPr/>
        </p:nvSpPr>
        <p:spPr>
          <a:xfrm>
            <a:off x="1123950" y="2200275"/>
            <a:ext cx="549274" cy="527050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1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aphicFrame>
        <p:nvGraphicFramePr>
          <p:cNvPr id="756" name="对象"/>
          <p:cNvGraphicFramePr>
            <a:graphicFrameLocks noChangeAspect="1"/>
          </p:cNvGraphicFramePr>
          <p:nvPr/>
        </p:nvGraphicFramePr>
        <p:xfrm>
          <a:off x="5238749" y="3495675"/>
          <a:ext cx="3657600" cy="167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package" r:id="rId8" imgW="0" imgH="0" progId="package">
                  <p:embed/>
                </p:oleObj>
              </mc:Choice>
              <mc:Fallback>
                <p:oleObj name="package" r:id="rId8" imgW="0" imgH="0" progId="package">
                  <p:embed/>
                  <p:pic>
                    <p:nvPicPr>
                      <p:cNvPr id="75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rcRect l="5883" b="24141"/>
                      <a:stretch>
                        <a:fillRect/>
                      </a:stretch>
                    </p:blipFill>
                    <p:spPr>
                      <a:xfrm>
                        <a:off x="5238749" y="3495675"/>
                        <a:ext cx="3657600" cy="16763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" name="下箭头"/>
          <p:cNvSpPr>
            <a:spLocks/>
          </p:cNvSpPr>
          <p:nvPr/>
        </p:nvSpPr>
        <p:spPr>
          <a:xfrm>
            <a:off x="971550" y="4562475"/>
            <a:ext cx="304800" cy="1143000"/>
          </a:xfrm>
          <a:prstGeom prst="downArrow">
            <a:avLst>
              <a:gd name="adj1" fmla="val 50000"/>
              <a:gd name="adj2" fmla="val 93750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758" name="矩形"/>
          <p:cNvSpPr>
            <a:spLocks/>
          </p:cNvSpPr>
          <p:nvPr/>
        </p:nvSpPr>
        <p:spPr>
          <a:xfrm>
            <a:off x="209550" y="5705475"/>
            <a:ext cx="1905000" cy="1072514"/>
          </a:xfrm>
          <a:prstGeom prst="rect">
            <a:avLst/>
          </a:prstGeom>
          <a:noFill/>
          <a:ln w="9525" cap="flat" cmpd="sng">
            <a:solidFill>
              <a:srgbClr val="CC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最简与或表达式</a:t>
            </a:r>
            <a:endParaRPr lang="zh-CN" altLang="en-US" sz="60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隶书" charset="-122"/>
            </a:endParaRPr>
          </a:p>
        </p:txBody>
      </p:sp>
      <p:sp>
        <p:nvSpPr>
          <p:cNvPr id="759" name="矩形"/>
          <p:cNvSpPr>
            <a:spLocks/>
          </p:cNvSpPr>
          <p:nvPr/>
        </p:nvSpPr>
        <p:spPr>
          <a:xfrm>
            <a:off x="607898" y="4714875"/>
            <a:ext cx="347776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eaVert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400" b="0" i="0" u="none" strike="noStrike" kern="1200" cap="none" spc="0" baseline="0">
                <a:solidFill>
                  <a:srgbClr val="CC0066"/>
                </a:solidFill>
                <a:latin typeface="Times New Roman" charset="0"/>
                <a:ea typeface="宋体" charset="0"/>
                <a:cs typeface="宋体" charset="0"/>
              </a:rPr>
              <a:t>化简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760" name="椭圆"/>
          <p:cNvSpPr>
            <a:spLocks/>
          </p:cNvSpPr>
          <p:nvPr/>
        </p:nvSpPr>
        <p:spPr>
          <a:xfrm>
            <a:off x="1260475" y="4867275"/>
            <a:ext cx="549274" cy="527050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2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761" name="椭圆"/>
          <p:cNvSpPr>
            <a:spLocks/>
          </p:cNvSpPr>
          <p:nvPr/>
        </p:nvSpPr>
        <p:spPr>
          <a:xfrm>
            <a:off x="6661150" y="2886075"/>
            <a:ext cx="657224" cy="527049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</a:t>
            </a:r>
            <a:r>
              <a:rPr lang="zh-CN" altLang="en-US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或 </a:t>
            </a:r>
          </a:p>
        </p:txBody>
      </p:sp>
      <p:graphicFrame>
        <p:nvGraphicFramePr>
          <p:cNvPr id="762" name="对象"/>
          <p:cNvGraphicFramePr>
            <a:graphicFrameLocks noChangeAspect="1"/>
          </p:cNvGraphicFramePr>
          <p:nvPr/>
        </p:nvGraphicFramePr>
        <p:xfrm>
          <a:off x="5651500" y="6189663"/>
          <a:ext cx="3244849" cy="506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package" r:id="rId10" imgW="0" imgH="0" progId="package">
                  <p:embed/>
                </p:oleObj>
              </mc:Choice>
              <mc:Fallback>
                <p:oleObj name="package" r:id="rId10" imgW="0" imgH="0" progId="package">
                  <p:embed/>
                  <p:pic>
                    <p:nvPicPr>
                      <p:cNvPr id="762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5651500" y="6189663"/>
                        <a:ext cx="3244849" cy="50641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3" name="下箭头"/>
          <p:cNvSpPr>
            <a:spLocks/>
          </p:cNvSpPr>
          <p:nvPr/>
        </p:nvSpPr>
        <p:spPr>
          <a:xfrm>
            <a:off x="7067550" y="5248274"/>
            <a:ext cx="304800" cy="895349"/>
          </a:xfrm>
          <a:prstGeom prst="downArrow">
            <a:avLst>
              <a:gd name="adj1" fmla="val 50000"/>
              <a:gd name="adj2" fmla="val 73437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764" name="椭圆"/>
          <p:cNvSpPr>
            <a:spLocks/>
          </p:cNvSpPr>
          <p:nvPr/>
        </p:nvSpPr>
        <p:spPr>
          <a:xfrm>
            <a:off x="7448550" y="5407024"/>
            <a:ext cx="549274" cy="527049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2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765" name="矩形"/>
          <p:cNvSpPr>
            <a:spLocks/>
          </p:cNvSpPr>
          <p:nvPr/>
        </p:nvSpPr>
        <p:spPr>
          <a:xfrm>
            <a:off x="342900" y="2994025"/>
            <a:ext cx="192404" cy="3581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Arial" charset="0"/>
                <a:ea typeface="宋体" charset="0"/>
                <a:cs typeface="Calibri" charset="0"/>
              </a:rPr>
              <a:t>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Arial" charset="0"/>
              <a:ea typeface="宋体" charset="0"/>
              <a:cs typeface="Calibri" charset="0"/>
            </a:endParaRPr>
          </a:p>
        </p:txBody>
      </p:sp>
      <p:sp>
        <p:nvSpPr>
          <p:cNvPr id="766" name="矩形"/>
          <p:cNvSpPr>
            <a:spLocks/>
          </p:cNvSpPr>
          <p:nvPr/>
        </p:nvSpPr>
        <p:spPr>
          <a:xfrm>
            <a:off x="368300" y="219074"/>
            <a:ext cx="6642100" cy="6588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20.2.6</a:t>
            </a:r>
            <a:r>
              <a: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逻辑函数表示方法之间的转换</a:t>
            </a:r>
          </a:p>
        </p:txBody>
      </p:sp>
      <p:grpSp>
        <p:nvGrpSpPr>
          <p:cNvPr id="796" name="组合"/>
          <p:cNvGrpSpPr>
            <a:grpSpLocks/>
          </p:cNvGrpSpPr>
          <p:nvPr/>
        </p:nvGrpSpPr>
        <p:grpSpPr>
          <a:xfrm>
            <a:off x="511175" y="692150"/>
            <a:ext cx="6478588" cy="185737"/>
            <a:chOff x="511175" y="692150"/>
            <a:chExt cx="6478588" cy="185737"/>
          </a:xfrm>
        </p:grpSpPr>
        <p:pic>
          <p:nvPicPr>
            <p:cNvPr id="767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81923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68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8356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69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3648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0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0945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1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36236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2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7099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3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3533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4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8825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5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6122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6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21413" y="702468"/>
              <a:ext cx="245292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7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52276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8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8710" y="702468"/>
              <a:ext cx="245292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79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4511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80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9687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81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4002" y="702468"/>
              <a:ext cx="245292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82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4864" y="702468"/>
              <a:ext cx="245292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83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1298" y="702468"/>
              <a:ext cx="245292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84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6591" y="702468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791" name="组合"/>
            <p:cNvGrpSpPr>
              <a:grpSpLocks/>
            </p:cNvGrpSpPr>
            <p:nvPr/>
          </p:nvGrpSpPr>
          <p:grpSpPr>
            <a:xfrm>
              <a:off x="511175" y="692150"/>
              <a:ext cx="1399604" cy="175419"/>
              <a:chOff x="511175" y="692150"/>
              <a:chExt cx="1399604" cy="175419"/>
            </a:xfrm>
          </p:grpSpPr>
          <p:pic>
            <p:nvPicPr>
              <p:cNvPr id="785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7609" y="692150"/>
                <a:ext cx="245290" cy="17541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786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2900" y="692150"/>
                <a:ext cx="245290" cy="17541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787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3763" y="692150"/>
                <a:ext cx="245290" cy="17541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788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0197" y="692150"/>
                <a:ext cx="245290" cy="17541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789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5488" y="692150"/>
                <a:ext cx="245290" cy="17541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790" name="图片" descr="Green and Black Diamond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11175" y="692150"/>
                <a:ext cx="245291" cy="17541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792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1882" y="692150"/>
              <a:ext cx="245292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93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2745" y="692150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94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9179" y="692150"/>
              <a:ext cx="245291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795" name="图片" descr="Green and Black Diamond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4470" y="692150"/>
              <a:ext cx="245292" cy="17541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203327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0" animBg="1"/>
      <p:bldP spid="748" grpId="0" animBg="1"/>
      <p:bldP spid="749" grpId="0" animBg="1"/>
      <p:bldP spid="750" grpId="0" animBg="1"/>
      <p:bldP spid="753" grpId="0" animBg="1"/>
      <p:bldP spid="754" grpId="0" animBg="1"/>
      <p:bldP spid="755" grpId="0" animBg="1"/>
      <p:bldP spid="757" grpId="0" animBg="1"/>
      <p:bldP spid="758" grpId="0" animBg="1"/>
      <p:bldP spid="760" grpId="0" animBg="1"/>
      <p:bldP spid="761" grpId="0" animBg="1"/>
      <p:bldP spid="763" grpId="0" animBg="1"/>
      <p:bldP spid="7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组合"/>
          <p:cNvGrpSpPr>
            <a:grpSpLocks/>
          </p:cNvGrpSpPr>
          <p:nvPr/>
        </p:nvGrpSpPr>
        <p:grpSpPr>
          <a:xfrm>
            <a:off x="5810250" y="4692650"/>
            <a:ext cx="2590800" cy="1600200"/>
            <a:chOff x="5810250" y="4692650"/>
            <a:chExt cx="2590800" cy="1600200"/>
          </a:xfrm>
        </p:grpSpPr>
        <p:grpSp>
          <p:nvGrpSpPr>
            <p:cNvPr id="803" name="组合"/>
            <p:cNvGrpSpPr>
              <a:grpSpLocks/>
            </p:cNvGrpSpPr>
            <p:nvPr/>
          </p:nvGrpSpPr>
          <p:grpSpPr>
            <a:xfrm>
              <a:off x="5810250" y="4692650"/>
              <a:ext cx="2590800" cy="1600200"/>
              <a:chOff x="5810250" y="4692650"/>
              <a:chExt cx="2590800" cy="1600200"/>
            </a:xfrm>
          </p:grpSpPr>
          <p:sp>
            <p:nvSpPr>
              <p:cNvPr id="797" name="矩形"/>
              <p:cNvSpPr>
                <a:spLocks/>
              </p:cNvSpPr>
              <p:nvPr/>
            </p:nvSpPr>
            <p:spPr>
              <a:xfrm>
                <a:off x="7029450" y="4997449"/>
                <a:ext cx="533399" cy="9906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98" name="直线"/>
              <p:cNvSpPr>
                <a:spLocks/>
              </p:cNvSpPr>
              <p:nvPr/>
            </p:nvSpPr>
            <p:spPr>
              <a:xfrm>
                <a:off x="5810250" y="5454650"/>
                <a:ext cx="1219200" cy="1587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99" name="曲线"/>
              <p:cNvSpPr>
                <a:spLocks/>
              </p:cNvSpPr>
              <p:nvPr/>
            </p:nvSpPr>
            <p:spPr>
              <a:xfrm>
                <a:off x="5810250" y="4692650"/>
                <a:ext cx="1219200" cy="457199"/>
              </a:xfrm>
              <a:custGeom>
                <a:avLst/>
                <a:gdLst>
                  <a:gd name="T1" fmla="*/ 0 w 21600"/>
                  <a:gd name="T2" fmla="*/ 0 h 21600"/>
                  <a:gd name="T3" fmla="*/ 21600 w 21600"/>
                  <a:gd name="T4" fmla="*/ 21600 h 21600"/>
                </a:gdLst>
                <a:ahLst/>
                <a:cxnLst/>
                <a:rect l="T1" t="T2" r="T3" b="T4"/>
                <a:pathLst>
                  <a:path w="21600" h="21600">
                    <a:moveTo>
                      <a:pt x="0" y="0"/>
                    </a:moveTo>
                    <a:lnTo>
                      <a:pt x="10800" y="0"/>
                    </a:lnTo>
                    <a:lnTo>
                      <a:pt x="1080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00" name="曲线"/>
              <p:cNvSpPr>
                <a:spLocks/>
              </p:cNvSpPr>
              <p:nvPr/>
            </p:nvSpPr>
            <p:spPr>
              <a:xfrm>
                <a:off x="5810250" y="5759450"/>
                <a:ext cx="1219200" cy="533400"/>
              </a:xfrm>
              <a:custGeom>
                <a:avLst/>
                <a:gdLst>
                  <a:gd name="T1" fmla="*/ 0 w 21600"/>
                  <a:gd name="T2" fmla="*/ 0 h 21600"/>
                  <a:gd name="T3" fmla="*/ 21600 w 21600"/>
                  <a:gd name="T4" fmla="*/ 21600 h 21600"/>
                </a:gdLst>
                <a:ahLst/>
                <a:cxnLst/>
                <a:rect l="T1" t="T2" r="T3" b="T4"/>
                <a:pathLst>
                  <a:path w="21600" h="21600">
                    <a:moveTo>
                      <a:pt x="0" y="21600"/>
                    </a:moveTo>
                    <a:lnTo>
                      <a:pt x="10800" y="21600"/>
                    </a:lnTo>
                    <a:lnTo>
                      <a:pt x="1080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01" name="直线"/>
              <p:cNvSpPr>
                <a:spLocks/>
              </p:cNvSpPr>
              <p:nvPr/>
            </p:nvSpPr>
            <p:spPr>
              <a:xfrm>
                <a:off x="7562849" y="5454650"/>
                <a:ext cx="838200" cy="1587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02" name="矩形"/>
              <p:cNvSpPr>
                <a:spLocks/>
              </p:cNvSpPr>
              <p:nvPr/>
            </p:nvSpPr>
            <p:spPr>
              <a:xfrm>
                <a:off x="7105650" y="5149850"/>
                <a:ext cx="5334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 &amp;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804" name="椭圆"/>
            <p:cNvSpPr>
              <a:spLocks/>
            </p:cNvSpPr>
            <p:nvPr/>
          </p:nvSpPr>
          <p:spPr>
            <a:xfrm>
              <a:off x="7562849" y="5378451"/>
              <a:ext cx="152400" cy="1524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806" name="矩形"/>
          <p:cNvSpPr>
            <a:spLocks/>
          </p:cNvSpPr>
          <p:nvPr/>
        </p:nvSpPr>
        <p:spPr>
          <a:xfrm>
            <a:off x="552450" y="3182305"/>
            <a:ext cx="1905000" cy="588962"/>
          </a:xfrm>
          <a:prstGeom prst="rect">
            <a:avLst/>
          </a:prstGeom>
          <a:noFill/>
          <a:ln w="9525" cap="flat" cmpd="sng">
            <a:solidFill>
              <a:srgbClr val="CC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画逻辑图</a:t>
            </a:r>
            <a:endParaRPr lang="zh-CN" altLang="en-US" sz="54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隶书" charset="-122"/>
            </a:endParaRPr>
          </a:p>
        </p:txBody>
      </p:sp>
      <p:sp>
        <p:nvSpPr>
          <p:cNvPr id="807" name="下箭头"/>
          <p:cNvSpPr>
            <a:spLocks/>
          </p:cNvSpPr>
          <p:nvPr/>
        </p:nvSpPr>
        <p:spPr>
          <a:xfrm>
            <a:off x="1314450" y="2101850"/>
            <a:ext cx="228600" cy="990600"/>
          </a:xfrm>
          <a:prstGeom prst="downArrow">
            <a:avLst>
              <a:gd name="adj1" fmla="val 50000"/>
              <a:gd name="adj2" fmla="val 108313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808" name="椭圆"/>
          <p:cNvSpPr>
            <a:spLocks/>
          </p:cNvSpPr>
          <p:nvPr/>
        </p:nvSpPr>
        <p:spPr>
          <a:xfrm>
            <a:off x="1695450" y="2330450"/>
            <a:ext cx="549274" cy="527050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3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814" name="组合"/>
          <p:cNvGrpSpPr>
            <a:grpSpLocks/>
          </p:cNvGrpSpPr>
          <p:nvPr/>
        </p:nvGrpSpPr>
        <p:grpSpPr>
          <a:xfrm>
            <a:off x="4514850" y="1644650"/>
            <a:ext cx="1524000" cy="685800"/>
            <a:chOff x="4514850" y="1644650"/>
            <a:chExt cx="1524000" cy="685800"/>
          </a:xfrm>
        </p:grpSpPr>
        <p:sp>
          <p:nvSpPr>
            <p:cNvPr id="809" name="矩形"/>
            <p:cNvSpPr>
              <a:spLocks/>
            </p:cNvSpPr>
            <p:nvPr/>
          </p:nvSpPr>
          <p:spPr>
            <a:xfrm>
              <a:off x="5200650" y="1644650"/>
              <a:ext cx="457200" cy="6858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10" name="直线"/>
            <p:cNvSpPr>
              <a:spLocks/>
            </p:cNvSpPr>
            <p:nvPr/>
          </p:nvSpPr>
          <p:spPr>
            <a:xfrm>
              <a:off x="4514850" y="1835150"/>
              <a:ext cx="685799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11" name="直线"/>
            <p:cNvSpPr>
              <a:spLocks/>
            </p:cNvSpPr>
            <p:nvPr/>
          </p:nvSpPr>
          <p:spPr>
            <a:xfrm>
              <a:off x="4514850" y="2178050"/>
              <a:ext cx="685799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12" name="直线"/>
            <p:cNvSpPr>
              <a:spLocks/>
            </p:cNvSpPr>
            <p:nvPr/>
          </p:nvSpPr>
          <p:spPr>
            <a:xfrm>
              <a:off x="5657850" y="1949450"/>
              <a:ext cx="381000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13" name="矩形"/>
            <p:cNvSpPr>
              <a:spLocks/>
            </p:cNvSpPr>
            <p:nvPr/>
          </p:nvSpPr>
          <p:spPr>
            <a:xfrm>
              <a:off x="5353050" y="1644650"/>
              <a:ext cx="228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820" name="组合"/>
          <p:cNvGrpSpPr>
            <a:grpSpLocks/>
          </p:cNvGrpSpPr>
          <p:nvPr/>
        </p:nvGrpSpPr>
        <p:grpSpPr>
          <a:xfrm>
            <a:off x="4514850" y="2482850"/>
            <a:ext cx="1524000" cy="685800"/>
            <a:chOff x="4514850" y="2482850"/>
            <a:chExt cx="1524000" cy="685800"/>
          </a:xfrm>
        </p:grpSpPr>
        <p:sp>
          <p:nvSpPr>
            <p:cNvPr id="815" name="矩形"/>
            <p:cNvSpPr>
              <a:spLocks/>
            </p:cNvSpPr>
            <p:nvPr/>
          </p:nvSpPr>
          <p:spPr>
            <a:xfrm>
              <a:off x="5200650" y="2482850"/>
              <a:ext cx="457200" cy="6858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16" name="直线"/>
            <p:cNvSpPr>
              <a:spLocks/>
            </p:cNvSpPr>
            <p:nvPr/>
          </p:nvSpPr>
          <p:spPr>
            <a:xfrm>
              <a:off x="4514850" y="2635249"/>
              <a:ext cx="685799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17" name="直线"/>
            <p:cNvSpPr>
              <a:spLocks/>
            </p:cNvSpPr>
            <p:nvPr/>
          </p:nvSpPr>
          <p:spPr>
            <a:xfrm>
              <a:off x="4514850" y="2978150"/>
              <a:ext cx="685799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18" name="直线"/>
            <p:cNvSpPr>
              <a:spLocks/>
            </p:cNvSpPr>
            <p:nvPr/>
          </p:nvSpPr>
          <p:spPr>
            <a:xfrm>
              <a:off x="5657850" y="2787649"/>
              <a:ext cx="381000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19" name="矩形"/>
            <p:cNvSpPr>
              <a:spLocks/>
            </p:cNvSpPr>
            <p:nvPr/>
          </p:nvSpPr>
          <p:spPr>
            <a:xfrm>
              <a:off x="5353050" y="2482850"/>
              <a:ext cx="228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827" name="组合"/>
          <p:cNvGrpSpPr>
            <a:grpSpLocks/>
          </p:cNvGrpSpPr>
          <p:nvPr/>
        </p:nvGrpSpPr>
        <p:grpSpPr>
          <a:xfrm>
            <a:off x="5657849" y="1187450"/>
            <a:ext cx="2590800" cy="1600200"/>
            <a:chOff x="5657849" y="1187450"/>
            <a:chExt cx="2590800" cy="1600200"/>
          </a:xfrm>
        </p:grpSpPr>
        <p:sp>
          <p:nvSpPr>
            <p:cNvPr id="821" name="矩形"/>
            <p:cNvSpPr>
              <a:spLocks/>
            </p:cNvSpPr>
            <p:nvPr/>
          </p:nvSpPr>
          <p:spPr>
            <a:xfrm>
              <a:off x="6877050" y="1492250"/>
              <a:ext cx="533399" cy="990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22" name="直线"/>
            <p:cNvSpPr>
              <a:spLocks/>
            </p:cNvSpPr>
            <p:nvPr/>
          </p:nvSpPr>
          <p:spPr>
            <a:xfrm>
              <a:off x="5657849" y="1949450"/>
              <a:ext cx="1219200" cy="1587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23" name="曲线"/>
            <p:cNvSpPr>
              <a:spLocks/>
            </p:cNvSpPr>
            <p:nvPr/>
          </p:nvSpPr>
          <p:spPr>
            <a:xfrm>
              <a:off x="5657849" y="1187450"/>
              <a:ext cx="1219200" cy="4572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24" name="曲线"/>
            <p:cNvSpPr>
              <a:spLocks/>
            </p:cNvSpPr>
            <p:nvPr/>
          </p:nvSpPr>
          <p:spPr>
            <a:xfrm>
              <a:off x="5657849" y="2254250"/>
              <a:ext cx="1219200" cy="5334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21600"/>
                  </a:moveTo>
                  <a:lnTo>
                    <a:pt x="10800" y="21600"/>
                  </a:lnTo>
                  <a:lnTo>
                    <a:pt x="10800" y="0"/>
                  </a:lnTo>
                  <a:lnTo>
                    <a:pt x="2160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25" name="直线"/>
            <p:cNvSpPr>
              <a:spLocks/>
            </p:cNvSpPr>
            <p:nvPr/>
          </p:nvSpPr>
          <p:spPr>
            <a:xfrm>
              <a:off x="7410449" y="1949450"/>
              <a:ext cx="838200" cy="1587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26" name="矩形"/>
            <p:cNvSpPr>
              <a:spLocks/>
            </p:cNvSpPr>
            <p:nvPr/>
          </p:nvSpPr>
          <p:spPr>
            <a:xfrm>
              <a:off x="6953250" y="1644650"/>
              <a:ext cx="5334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≥1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831" name="组合"/>
          <p:cNvGrpSpPr>
            <a:grpSpLocks/>
          </p:cNvGrpSpPr>
          <p:nvPr/>
        </p:nvGrpSpPr>
        <p:grpSpPr>
          <a:xfrm>
            <a:off x="5810250" y="806450"/>
            <a:ext cx="685800" cy="453390"/>
            <a:chOff x="5810250" y="806450"/>
            <a:chExt cx="685800" cy="453390"/>
          </a:xfrm>
        </p:grpSpPr>
        <p:sp>
          <p:nvSpPr>
            <p:cNvPr id="828" name="矩形"/>
            <p:cNvSpPr>
              <a:spLocks/>
            </p:cNvSpPr>
            <p:nvPr/>
          </p:nvSpPr>
          <p:spPr>
            <a:xfrm>
              <a:off x="5810250" y="806450"/>
              <a:ext cx="6858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ABC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829" name="直线"/>
            <p:cNvSpPr>
              <a:spLocks/>
            </p:cNvSpPr>
            <p:nvPr/>
          </p:nvSpPr>
          <p:spPr>
            <a:xfrm>
              <a:off x="5810250" y="881062"/>
              <a:ext cx="228600" cy="15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30" name="直线"/>
            <p:cNvSpPr>
              <a:spLocks/>
            </p:cNvSpPr>
            <p:nvPr/>
          </p:nvSpPr>
          <p:spPr>
            <a:xfrm>
              <a:off x="6248400" y="882650"/>
              <a:ext cx="228600" cy="15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834" name="组合"/>
          <p:cNvGrpSpPr>
            <a:grpSpLocks/>
          </p:cNvGrpSpPr>
          <p:nvPr/>
        </p:nvGrpSpPr>
        <p:grpSpPr>
          <a:xfrm>
            <a:off x="4114800" y="577850"/>
            <a:ext cx="323850" cy="453390"/>
            <a:chOff x="4114800" y="577850"/>
            <a:chExt cx="323850" cy="453390"/>
          </a:xfrm>
        </p:grpSpPr>
        <p:sp>
          <p:nvSpPr>
            <p:cNvPr id="832" name="矩形"/>
            <p:cNvSpPr>
              <a:spLocks/>
            </p:cNvSpPr>
            <p:nvPr/>
          </p:nvSpPr>
          <p:spPr>
            <a:xfrm>
              <a:off x="4133850" y="577850"/>
              <a:ext cx="3048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833" name="直线"/>
            <p:cNvSpPr>
              <a:spLocks/>
            </p:cNvSpPr>
            <p:nvPr/>
          </p:nvSpPr>
          <p:spPr>
            <a:xfrm>
              <a:off x="4114800" y="634999"/>
              <a:ext cx="228600" cy="15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835" name="矩形"/>
          <p:cNvSpPr>
            <a:spLocks/>
          </p:cNvSpPr>
          <p:nvPr/>
        </p:nvSpPr>
        <p:spPr>
          <a:xfrm>
            <a:off x="476250" y="1048705"/>
            <a:ext cx="1905000" cy="1072514"/>
          </a:xfrm>
          <a:prstGeom prst="rect">
            <a:avLst/>
          </a:prstGeom>
          <a:noFill/>
          <a:ln w="9525" cap="flat" cmpd="sng">
            <a:solidFill>
              <a:srgbClr val="CC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最简与或表达式</a:t>
            </a:r>
            <a:endParaRPr lang="zh-CN" altLang="en-US" sz="60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隶书" charset="-122"/>
            </a:endParaRPr>
          </a:p>
        </p:txBody>
      </p:sp>
      <p:graphicFrame>
        <p:nvGraphicFramePr>
          <p:cNvPr id="836" name="对象"/>
          <p:cNvGraphicFramePr>
            <a:graphicFrameLocks noChangeAspect="1"/>
          </p:cNvGraphicFramePr>
          <p:nvPr/>
        </p:nvGraphicFramePr>
        <p:xfrm>
          <a:off x="4438650" y="44450"/>
          <a:ext cx="32448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83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4438650" y="44450"/>
                        <a:ext cx="3244850" cy="5064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43" name="组合"/>
          <p:cNvGrpSpPr>
            <a:grpSpLocks/>
          </p:cNvGrpSpPr>
          <p:nvPr/>
        </p:nvGrpSpPr>
        <p:grpSpPr>
          <a:xfrm>
            <a:off x="4514850" y="730249"/>
            <a:ext cx="1523999" cy="838200"/>
            <a:chOff x="4514850" y="730249"/>
            <a:chExt cx="1523999" cy="838200"/>
          </a:xfrm>
        </p:grpSpPr>
        <p:sp>
          <p:nvSpPr>
            <p:cNvPr id="837" name="直线"/>
            <p:cNvSpPr>
              <a:spLocks/>
            </p:cNvSpPr>
            <p:nvPr/>
          </p:nvSpPr>
          <p:spPr>
            <a:xfrm>
              <a:off x="4514850" y="882649"/>
              <a:ext cx="685799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38" name="直线"/>
            <p:cNvSpPr>
              <a:spLocks/>
            </p:cNvSpPr>
            <p:nvPr/>
          </p:nvSpPr>
          <p:spPr>
            <a:xfrm>
              <a:off x="4514850" y="1149349"/>
              <a:ext cx="685799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39" name="直线"/>
            <p:cNvSpPr>
              <a:spLocks/>
            </p:cNvSpPr>
            <p:nvPr/>
          </p:nvSpPr>
          <p:spPr>
            <a:xfrm>
              <a:off x="4514850" y="1416050"/>
              <a:ext cx="685799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40" name="直线"/>
            <p:cNvSpPr>
              <a:spLocks/>
            </p:cNvSpPr>
            <p:nvPr/>
          </p:nvSpPr>
          <p:spPr>
            <a:xfrm>
              <a:off x="5657849" y="1187450"/>
              <a:ext cx="381000" cy="0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41" name="矩形"/>
            <p:cNvSpPr>
              <a:spLocks/>
            </p:cNvSpPr>
            <p:nvPr/>
          </p:nvSpPr>
          <p:spPr>
            <a:xfrm>
              <a:off x="5353050" y="806449"/>
              <a:ext cx="228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842" name="矩形"/>
            <p:cNvSpPr>
              <a:spLocks/>
            </p:cNvSpPr>
            <p:nvPr/>
          </p:nvSpPr>
          <p:spPr>
            <a:xfrm>
              <a:off x="5200650" y="730249"/>
              <a:ext cx="457200" cy="8382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846" name="组合"/>
          <p:cNvGrpSpPr>
            <a:grpSpLocks/>
          </p:cNvGrpSpPr>
          <p:nvPr/>
        </p:nvGrpSpPr>
        <p:grpSpPr>
          <a:xfrm>
            <a:off x="4057650" y="1263650"/>
            <a:ext cx="323850" cy="453390"/>
            <a:chOff x="4057650" y="1263650"/>
            <a:chExt cx="323850" cy="453390"/>
          </a:xfrm>
        </p:grpSpPr>
        <p:sp>
          <p:nvSpPr>
            <p:cNvPr id="844" name="矩形"/>
            <p:cNvSpPr>
              <a:spLocks/>
            </p:cNvSpPr>
            <p:nvPr/>
          </p:nvSpPr>
          <p:spPr>
            <a:xfrm>
              <a:off x="4076700" y="1263650"/>
              <a:ext cx="3048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845" name="直线"/>
            <p:cNvSpPr>
              <a:spLocks/>
            </p:cNvSpPr>
            <p:nvPr/>
          </p:nvSpPr>
          <p:spPr>
            <a:xfrm>
              <a:off x="4057650" y="1320800"/>
              <a:ext cx="228600" cy="15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849" name="组合"/>
          <p:cNvGrpSpPr>
            <a:grpSpLocks/>
          </p:cNvGrpSpPr>
          <p:nvPr/>
        </p:nvGrpSpPr>
        <p:grpSpPr>
          <a:xfrm>
            <a:off x="4133850" y="1949450"/>
            <a:ext cx="323850" cy="453390"/>
            <a:chOff x="4133850" y="1949450"/>
            <a:chExt cx="323850" cy="453390"/>
          </a:xfrm>
        </p:grpSpPr>
        <p:sp>
          <p:nvSpPr>
            <p:cNvPr id="847" name="矩形"/>
            <p:cNvSpPr>
              <a:spLocks/>
            </p:cNvSpPr>
            <p:nvPr/>
          </p:nvSpPr>
          <p:spPr>
            <a:xfrm>
              <a:off x="4152900" y="1949450"/>
              <a:ext cx="3048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848" name="直线"/>
            <p:cNvSpPr>
              <a:spLocks/>
            </p:cNvSpPr>
            <p:nvPr/>
          </p:nvSpPr>
          <p:spPr>
            <a:xfrm>
              <a:off x="4133850" y="2006600"/>
              <a:ext cx="228600" cy="15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850" name="矩形"/>
          <p:cNvSpPr>
            <a:spLocks/>
          </p:cNvSpPr>
          <p:nvPr/>
        </p:nvSpPr>
        <p:spPr>
          <a:xfrm>
            <a:off x="4133850" y="920750"/>
            <a:ext cx="2286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B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851" name="矩形"/>
          <p:cNvSpPr>
            <a:spLocks/>
          </p:cNvSpPr>
          <p:nvPr/>
        </p:nvSpPr>
        <p:spPr>
          <a:xfrm>
            <a:off x="4133850" y="1568450"/>
            <a:ext cx="2286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A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852" name="矩形"/>
          <p:cNvSpPr>
            <a:spLocks/>
          </p:cNvSpPr>
          <p:nvPr/>
        </p:nvSpPr>
        <p:spPr>
          <a:xfrm>
            <a:off x="4133850" y="2406650"/>
            <a:ext cx="2286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A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853" name="矩形"/>
          <p:cNvSpPr>
            <a:spLocks/>
          </p:cNvSpPr>
          <p:nvPr/>
        </p:nvSpPr>
        <p:spPr>
          <a:xfrm>
            <a:off x="4133850" y="2711449"/>
            <a:ext cx="2286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C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856" name="组合"/>
          <p:cNvGrpSpPr>
            <a:grpSpLocks/>
          </p:cNvGrpSpPr>
          <p:nvPr/>
        </p:nvGrpSpPr>
        <p:grpSpPr>
          <a:xfrm>
            <a:off x="5753100" y="1549400"/>
            <a:ext cx="457200" cy="453390"/>
            <a:chOff x="5753100" y="1549400"/>
            <a:chExt cx="457200" cy="453390"/>
          </a:xfrm>
        </p:grpSpPr>
        <p:sp>
          <p:nvSpPr>
            <p:cNvPr id="854" name="矩形"/>
            <p:cNvSpPr>
              <a:spLocks/>
            </p:cNvSpPr>
            <p:nvPr/>
          </p:nvSpPr>
          <p:spPr>
            <a:xfrm>
              <a:off x="5753100" y="1549400"/>
              <a:ext cx="4572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AB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855" name="直线"/>
            <p:cNvSpPr>
              <a:spLocks/>
            </p:cNvSpPr>
            <p:nvPr/>
          </p:nvSpPr>
          <p:spPr>
            <a:xfrm>
              <a:off x="5943600" y="1625600"/>
              <a:ext cx="228600" cy="15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857" name="矩形"/>
          <p:cNvSpPr>
            <a:spLocks/>
          </p:cNvSpPr>
          <p:nvPr/>
        </p:nvSpPr>
        <p:spPr>
          <a:xfrm>
            <a:off x="5734050" y="2406650"/>
            <a:ext cx="4572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AC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858" name="矩形"/>
          <p:cNvSpPr>
            <a:spLocks/>
          </p:cNvSpPr>
          <p:nvPr/>
        </p:nvSpPr>
        <p:spPr>
          <a:xfrm>
            <a:off x="7943850" y="1568450"/>
            <a:ext cx="4572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Y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861" name="组合"/>
          <p:cNvGrpSpPr>
            <a:grpSpLocks/>
          </p:cNvGrpSpPr>
          <p:nvPr/>
        </p:nvGrpSpPr>
        <p:grpSpPr>
          <a:xfrm>
            <a:off x="4267200" y="4083050"/>
            <a:ext cx="323850" cy="453390"/>
            <a:chOff x="4267200" y="4083050"/>
            <a:chExt cx="323850" cy="453390"/>
          </a:xfrm>
        </p:grpSpPr>
        <p:sp>
          <p:nvSpPr>
            <p:cNvPr id="859" name="矩形"/>
            <p:cNvSpPr>
              <a:spLocks/>
            </p:cNvSpPr>
            <p:nvPr/>
          </p:nvSpPr>
          <p:spPr>
            <a:xfrm>
              <a:off x="4286250" y="4083050"/>
              <a:ext cx="3048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860" name="直线"/>
            <p:cNvSpPr>
              <a:spLocks/>
            </p:cNvSpPr>
            <p:nvPr/>
          </p:nvSpPr>
          <p:spPr>
            <a:xfrm>
              <a:off x="4267200" y="4140199"/>
              <a:ext cx="228600" cy="15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864" name="组合"/>
          <p:cNvGrpSpPr>
            <a:grpSpLocks/>
          </p:cNvGrpSpPr>
          <p:nvPr/>
        </p:nvGrpSpPr>
        <p:grpSpPr>
          <a:xfrm>
            <a:off x="4210050" y="4768850"/>
            <a:ext cx="323850" cy="453390"/>
            <a:chOff x="4210050" y="4768850"/>
            <a:chExt cx="323850" cy="453390"/>
          </a:xfrm>
        </p:grpSpPr>
        <p:sp>
          <p:nvSpPr>
            <p:cNvPr id="862" name="矩形"/>
            <p:cNvSpPr>
              <a:spLocks/>
            </p:cNvSpPr>
            <p:nvPr/>
          </p:nvSpPr>
          <p:spPr>
            <a:xfrm>
              <a:off x="4229100" y="4768850"/>
              <a:ext cx="3048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863" name="直线"/>
            <p:cNvSpPr>
              <a:spLocks/>
            </p:cNvSpPr>
            <p:nvPr/>
          </p:nvSpPr>
          <p:spPr>
            <a:xfrm>
              <a:off x="4210050" y="4826000"/>
              <a:ext cx="228600" cy="15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867" name="组合"/>
          <p:cNvGrpSpPr>
            <a:grpSpLocks/>
          </p:cNvGrpSpPr>
          <p:nvPr/>
        </p:nvGrpSpPr>
        <p:grpSpPr>
          <a:xfrm>
            <a:off x="4286250" y="5454650"/>
            <a:ext cx="323850" cy="453389"/>
            <a:chOff x="4286250" y="5454650"/>
            <a:chExt cx="323850" cy="453389"/>
          </a:xfrm>
        </p:grpSpPr>
        <p:sp>
          <p:nvSpPr>
            <p:cNvPr id="865" name="矩形"/>
            <p:cNvSpPr>
              <a:spLocks/>
            </p:cNvSpPr>
            <p:nvPr/>
          </p:nvSpPr>
          <p:spPr>
            <a:xfrm>
              <a:off x="4305300" y="5454650"/>
              <a:ext cx="304800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866" name="直线"/>
            <p:cNvSpPr>
              <a:spLocks/>
            </p:cNvSpPr>
            <p:nvPr/>
          </p:nvSpPr>
          <p:spPr>
            <a:xfrm>
              <a:off x="4286250" y="5511800"/>
              <a:ext cx="228600" cy="15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868" name="矩形"/>
          <p:cNvSpPr>
            <a:spLocks/>
          </p:cNvSpPr>
          <p:nvPr/>
        </p:nvSpPr>
        <p:spPr>
          <a:xfrm>
            <a:off x="4286250" y="4425950"/>
            <a:ext cx="2286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B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869" name="矩形"/>
          <p:cNvSpPr>
            <a:spLocks/>
          </p:cNvSpPr>
          <p:nvPr/>
        </p:nvSpPr>
        <p:spPr>
          <a:xfrm>
            <a:off x="4286250" y="5073649"/>
            <a:ext cx="228600" cy="4533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A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870" name="矩形"/>
          <p:cNvSpPr>
            <a:spLocks/>
          </p:cNvSpPr>
          <p:nvPr/>
        </p:nvSpPr>
        <p:spPr>
          <a:xfrm>
            <a:off x="4286250" y="5911850"/>
            <a:ext cx="228600" cy="4533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A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871" name="矩形"/>
          <p:cNvSpPr>
            <a:spLocks/>
          </p:cNvSpPr>
          <p:nvPr/>
        </p:nvSpPr>
        <p:spPr>
          <a:xfrm>
            <a:off x="4286250" y="6216650"/>
            <a:ext cx="228600" cy="4533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C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872" name="矩形"/>
          <p:cNvSpPr>
            <a:spLocks/>
          </p:cNvSpPr>
          <p:nvPr/>
        </p:nvSpPr>
        <p:spPr>
          <a:xfrm>
            <a:off x="8096249" y="5073649"/>
            <a:ext cx="457200" cy="4533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Y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881" name="组合"/>
          <p:cNvGrpSpPr>
            <a:grpSpLocks/>
          </p:cNvGrpSpPr>
          <p:nvPr/>
        </p:nvGrpSpPr>
        <p:grpSpPr>
          <a:xfrm>
            <a:off x="4667250" y="4235450"/>
            <a:ext cx="1523999" cy="838200"/>
            <a:chOff x="4667250" y="4235450"/>
            <a:chExt cx="1523999" cy="838200"/>
          </a:xfrm>
        </p:grpSpPr>
        <p:grpSp>
          <p:nvGrpSpPr>
            <p:cNvPr id="879" name="组合"/>
            <p:cNvGrpSpPr>
              <a:grpSpLocks/>
            </p:cNvGrpSpPr>
            <p:nvPr/>
          </p:nvGrpSpPr>
          <p:grpSpPr>
            <a:xfrm>
              <a:off x="4667250" y="4235450"/>
              <a:ext cx="1523999" cy="838200"/>
              <a:chOff x="4667250" y="4235450"/>
              <a:chExt cx="1523999" cy="838200"/>
            </a:xfrm>
          </p:grpSpPr>
          <p:sp>
            <p:nvSpPr>
              <p:cNvPr id="873" name="直线"/>
              <p:cNvSpPr>
                <a:spLocks/>
              </p:cNvSpPr>
              <p:nvPr/>
            </p:nvSpPr>
            <p:spPr>
              <a:xfrm>
                <a:off x="4667250" y="4387850"/>
                <a:ext cx="685799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74" name="直线"/>
              <p:cNvSpPr>
                <a:spLocks/>
              </p:cNvSpPr>
              <p:nvPr/>
            </p:nvSpPr>
            <p:spPr>
              <a:xfrm>
                <a:off x="4667250" y="4654550"/>
                <a:ext cx="685799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75" name="直线"/>
              <p:cNvSpPr>
                <a:spLocks/>
              </p:cNvSpPr>
              <p:nvPr/>
            </p:nvSpPr>
            <p:spPr>
              <a:xfrm>
                <a:off x="4667250" y="4921250"/>
                <a:ext cx="685799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76" name="直线"/>
              <p:cNvSpPr>
                <a:spLocks/>
              </p:cNvSpPr>
              <p:nvPr/>
            </p:nvSpPr>
            <p:spPr>
              <a:xfrm>
                <a:off x="5810250" y="4692650"/>
                <a:ext cx="3810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77" name="矩形"/>
              <p:cNvSpPr>
                <a:spLocks/>
              </p:cNvSpPr>
              <p:nvPr/>
            </p:nvSpPr>
            <p:spPr>
              <a:xfrm>
                <a:off x="5505450" y="4311650"/>
                <a:ext cx="228599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78" name="矩形"/>
              <p:cNvSpPr>
                <a:spLocks/>
              </p:cNvSpPr>
              <p:nvPr/>
            </p:nvSpPr>
            <p:spPr>
              <a:xfrm>
                <a:off x="5353050" y="4235450"/>
                <a:ext cx="457200" cy="8382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id="880" name="椭圆"/>
            <p:cNvSpPr>
              <a:spLocks/>
            </p:cNvSpPr>
            <p:nvPr/>
          </p:nvSpPr>
          <p:spPr>
            <a:xfrm>
              <a:off x="5810250" y="4616450"/>
              <a:ext cx="152400" cy="1524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889" name="组合"/>
          <p:cNvGrpSpPr>
            <a:grpSpLocks/>
          </p:cNvGrpSpPr>
          <p:nvPr/>
        </p:nvGrpSpPr>
        <p:grpSpPr>
          <a:xfrm>
            <a:off x="4667250" y="5149850"/>
            <a:ext cx="1523999" cy="685800"/>
            <a:chOff x="4667250" y="5149850"/>
            <a:chExt cx="1523999" cy="685800"/>
          </a:xfrm>
        </p:grpSpPr>
        <p:grpSp>
          <p:nvGrpSpPr>
            <p:cNvPr id="887" name="组合"/>
            <p:cNvGrpSpPr>
              <a:grpSpLocks/>
            </p:cNvGrpSpPr>
            <p:nvPr/>
          </p:nvGrpSpPr>
          <p:grpSpPr>
            <a:xfrm>
              <a:off x="4667250" y="5149850"/>
              <a:ext cx="1523999" cy="685800"/>
              <a:chOff x="4667250" y="5149850"/>
              <a:chExt cx="1523999" cy="685800"/>
            </a:xfrm>
          </p:grpSpPr>
          <p:sp>
            <p:nvSpPr>
              <p:cNvPr id="882" name="矩形"/>
              <p:cNvSpPr>
                <a:spLocks/>
              </p:cNvSpPr>
              <p:nvPr/>
            </p:nvSpPr>
            <p:spPr>
              <a:xfrm>
                <a:off x="5353050" y="5149850"/>
                <a:ext cx="457200" cy="6858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83" name="直线"/>
              <p:cNvSpPr>
                <a:spLocks/>
              </p:cNvSpPr>
              <p:nvPr/>
            </p:nvSpPr>
            <p:spPr>
              <a:xfrm>
                <a:off x="4667250" y="5340349"/>
                <a:ext cx="685799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84" name="直线"/>
              <p:cNvSpPr>
                <a:spLocks/>
              </p:cNvSpPr>
              <p:nvPr/>
            </p:nvSpPr>
            <p:spPr>
              <a:xfrm>
                <a:off x="4667250" y="5683249"/>
                <a:ext cx="685799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85" name="直线"/>
              <p:cNvSpPr>
                <a:spLocks/>
              </p:cNvSpPr>
              <p:nvPr/>
            </p:nvSpPr>
            <p:spPr>
              <a:xfrm>
                <a:off x="5810250" y="5454650"/>
                <a:ext cx="3810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86" name="矩形"/>
              <p:cNvSpPr>
                <a:spLocks/>
              </p:cNvSpPr>
              <p:nvPr/>
            </p:nvSpPr>
            <p:spPr>
              <a:xfrm>
                <a:off x="5505450" y="5149850"/>
                <a:ext cx="2286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888" name="椭圆"/>
            <p:cNvSpPr>
              <a:spLocks/>
            </p:cNvSpPr>
            <p:nvPr/>
          </p:nvSpPr>
          <p:spPr>
            <a:xfrm>
              <a:off x="5829300" y="5378450"/>
              <a:ext cx="152400" cy="1524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897" name="组合"/>
          <p:cNvGrpSpPr>
            <a:grpSpLocks/>
          </p:cNvGrpSpPr>
          <p:nvPr/>
        </p:nvGrpSpPr>
        <p:grpSpPr>
          <a:xfrm>
            <a:off x="4667250" y="5988050"/>
            <a:ext cx="1523999" cy="685800"/>
            <a:chOff x="4667250" y="5988050"/>
            <a:chExt cx="1523999" cy="685800"/>
          </a:xfrm>
        </p:grpSpPr>
        <p:grpSp>
          <p:nvGrpSpPr>
            <p:cNvPr id="895" name="组合"/>
            <p:cNvGrpSpPr>
              <a:grpSpLocks/>
            </p:cNvGrpSpPr>
            <p:nvPr/>
          </p:nvGrpSpPr>
          <p:grpSpPr>
            <a:xfrm>
              <a:off x="4667250" y="5988050"/>
              <a:ext cx="1523999" cy="685800"/>
              <a:chOff x="4667250" y="5988050"/>
              <a:chExt cx="1523999" cy="685800"/>
            </a:xfrm>
          </p:grpSpPr>
          <p:sp>
            <p:nvSpPr>
              <p:cNvPr id="890" name="矩形"/>
              <p:cNvSpPr>
                <a:spLocks/>
              </p:cNvSpPr>
              <p:nvPr/>
            </p:nvSpPr>
            <p:spPr>
              <a:xfrm>
                <a:off x="5353050" y="5988050"/>
                <a:ext cx="457200" cy="6858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91" name="直线"/>
              <p:cNvSpPr>
                <a:spLocks/>
              </p:cNvSpPr>
              <p:nvPr/>
            </p:nvSpPr>
            <p:spPr>
              <a:xfrm>
                <a:off x="4667250" y="6140450"/>
                <a:ext cx="685799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92" name="直线"/>
              <p:cNvSpPr>
                <a:spLocks/>
              </p:cNvSpPr>
              <p:nvPr/>
            </p:nvSpPr>
            <p:spPr>
              <a:xfrm>
                <a:off x="4667250" y="6483350"/>
                <a:ext cx="685799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93" name="直线"/>
              <p:cNvSpPr>
                <a:spLocks/>
              </p:cNvSpPr>
              <p:nvPr/>
            </p:nvSpPr>
            <p:spPr>
              <a:xfrm>
                <a:off x="5810250" y="6292850"/>
                <a:ext cx="3810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94" name="矩形"/>
              <p:cNvSpPr>
                <a:spLocks/>
              </p:cNvSpPr>
              <p:nvPr/>
            </p:nvSpPr>
            <p:spPr>
              <a:xfrm>
                <a:off x="5505450" y="5988050"/>
                <a:ext cx="2286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896" name="椭圆"/>
            <p:cNvSpPr>
              <a:spLocks/>
            </p:cNvSpPr>
            <p:nvPr/>
          </p:nvSpPr>
          <p:spPr>
            <a:xfrm>
              <a:off x="5829300" y="6216650"/>
              <a:ext cx="152400" cy="1524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903" name="组合"/>
          <p:cNvGrpSpPr>
            <a:grpSpLocks/>
          </p:cNvGrpSpPr>
          <p:nvPr/>
        </p:nvGrpSpPr>
        <p:grpSpPr>
          <a:xfrm>
            <a:off x="5962650" y="4235450"/>
            <a:ext cx="685800" cy="453390"/>
            <a:chOff x="5962650" y="4235450"/>
            <a:chExt cx="685800" cy="453390"/>
          </a:xfrm>
        </p:grpSpPr>
        <p:grpSp>
          <p:nvGrpSpPr>
            <p:cNvPr id="901" name="组合"/>
            <p:cNvGrpSpPr>
              <a:grpSpLocks/>
            </p:cNvGrpSpPr>
            <p:nvPr/>
          </p:nvGrpSpPr>
          <p:grpSpPr>
            <a:xfrm>
              <a:off x="5962650" y="4235450"/>
              <a:ext cx="685800" cy="453390"/>
              <a:chOff x="5962650" y="4235450"/>
              <a:chExt cx="685800" cy="453390"/>
            </a:xfrm>
          </p:grpSpPr>
          <p:sp>
            <p:nvSpPr>
              <p:cNvPr id="898" name="矩形"/>
              <p:cNvSpPr>
                <a:spLocks/>
              </p:cNvSpPr>
              <p:nvPr/>
            </p:nvSpPr>
            <p:spPr>
              <a:xfrm>
                <a:off x="5962650" y="4235450"/>
                <a:ext cx="6858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ABC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99" name="直线"/>
              <p:cNvSpPr>
                <a:spLocks/>
              </p:cNvSpPr>
              <p:nvPr/>
            </p:nvSpPr>
            <p:spPr>
              <a:xfrm>
                <a:off x="5962650" y="4310062"/>
                <a:ext cx="228600" cy="1587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00" name="直线"/>
              <p:cNvSpPr>
                <a:spLocks/>
              </p:cNvSpPr>
              <p:nvPr/>
            </p:nvSpPr>
            <p:spPr>
              <a:xfrm>
                <a:off x="6400800" y="4311650"/>
                <a:ext cx="228599" cy="1587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902" name="直线"/>
            <p:cNvSpPr>
              <a:spLocks/>
            </p:cNvSpPr>
            <p:nvPr/>
          </p:nvSpPr>
          <p:spPr>
            <a:xfrm>
              <a:off x="5962650" y="4235450"/>
              <a:ext cx="685800" cy="1587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908" name="组合"/>
          <p:cNvGrpSpPr>
            <a:grpSpLocks/>
          </p:cNvGrpSpPr>
          <p:nvPr/>
        </p:nvGrpSpPr>
        <p:grpSpPr>
          <a:xfrm>
            <a:off x="5962650" y="4997450"/>
            <a:ext cx="457200" cy="453389"/>
            <a:chOff x="5962650" y="4997450"/>
            <a:chExt cx="457200" cy="453389"/>
          </a:xfrm>
        </p:grpSpPr>
        <p:grpSp>
          <p:nvGrpSpPr>
            <p:cNvPr id="906" name="组合"/>
            <p:cNvGrpSpPr>
              <a:grpSpLocks/>
            </p:cNvGrpSpPr>
            <p:nvPr/>
          </p:nvGrpSpPr>
          <p:grpSpPr>
            <a:xfrm>
              <a:off x="5962650" y="4997450"/>
              <a:ext cx="457200" cy="453389"/>
              <a:chOff x="5962650" y="4997450"/>
              <a:chExt cx="457200" cy="453389"/>
            </a:xfrm>
          </p:grpSpPr>
          <p:sp>
            <p:nvSpPr>
              <p:cNvPr id="904" name="矩形"/>
              <p:cNvSpPr>
                <a:spLocks/>
              </p:cNvSpPr>
              <p:nvPr/>
            </p:nvSpPr>
            <p:spPr>
              <a:xfrm>
                <a:off x="5962650" y="4997450"/>
                <a:ext cx="4572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AB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905" name="直线"/>
              <p:cNvSpPr>
                <a:spLocks/>
              </p:cNvSpPr>
              <p:nvPr/>
            </p:nvSpPr>
            <p:spPr>
              <a:xfrm>
                <a:off x="6153150" y="5073650"/>
                <a:ext cx="228600" cy="1587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907" name="直线"/>
            <p:cNvSpPr>
              <a:spLocks/>
            </p:cNvSpPr>
            <p:nvPr/>
          </p:nvSpPr>
          <p:spPr>
            <a:xfrm>
              <a:off x="5962650" y="4997450"/>
              <a:ext cx="381000" cy="1587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911" name="组合"/>
          <p:cNvGrpSpPr>
            <a:grpSpLocks/>
          </p:cNvGrpSpPr>
          <p:nvPr/>
        </p:nvGrpSpPr>
        <p:grpSpPr>
          <a:xfrm>
            <a:off x="5962650" y="5854700"/>
            <a:ext cx="457200" cy="453389"/>
            <a:chOff x="5962650" y="5854700"/>
            <a:chExt cx="457200" cy="453389"/>
          </a:xfrm>
        </p:grpSpPr>
        <p:sp>
          <p:nvSpPr>
            <p:cNvPr id="909" name="矩形"/>
            <p:cNvSpPr>
              <a:spLocks/>
            </p:cNvSpPr>
            <p:nvPr/>
          </p:nvSpPr>
          <p:spPr>
            <a:xfrm>
              <a:off x="5962650" y="5854700"/>
              <a:ext cx="457200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AC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910" name="直线"/>
            <p:cNvSpPr>
              <a:spLocks/>
            </p:cNvSpPr>
            <p:nvPr/>
          </p:nvSpPr>
          <p:spPr>
            <a:xfrm>
              <a:off x="5962650" y="5911850"/>
              <a:ext cx="381000" cy="1587"/>
            </a:xfrm>
            <a:prstGeom prst="lin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912" name="矩形"/>
          <p:cNvSpPr>
            <a:spLocks/>
          </p:cNvSpPr>
          <p:nvPr/>
        </p:nvSpPr>
        <p:spPr>
          <a:xfrm>
            <a:off x="323849" y="4149092"/>
            <a:ext cx="2743200" cy="2529839"/>
          </a:xfrm>
          <a:prstGeom prst="rect">
            <a:avLst/>
          </a:prstGeom>
          <a:noFill/>
          <a:ln w="9525" cap="flat" cmpd="sng">
            <a:solidFill>
              <a:srgbClr val="CC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若用与非门实现，将最简与或表达式变换乘最简与非</a:t>
            </a:r>
            <a:r>
              <a:rPr lang="en-US" altLang="zh-CN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-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与非表达式</a:t>
            </a:r>
            <a:endParaRPr lang="zh-CN" altLang="en-US" sz="60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隶书" charset="-122"/>
            </a:endParaRPr>
          </a:p>
        </p:txBody>
      </p:sp>
      <p:graphicFrame>
        <p:nvGraphicFramePr>
          <p:cNvPr id="913" name="对象"/>
          <p:cNvGraphicFramePr>
            <a:graphicFrameLocks noChangeAspect="1"/>
          </p:cNvGraphicFramePr>
          <p:nvPr/>
        </p:nvGraphicFramePr>
        <p:xfrm>
          <a:off x="4743450" y="3321050"/>
          <a:ext cx="2944813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91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4743450" y="3321050"/>
                        <a:ext cx="2944813" cy="6651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4" name="下箭头"/>
          <p:cNvSpPr>
            <a:spLocks/>
          </p:cNvSpPr>
          <p:nvPr/>
        </p:nvSpPr>
        <p:spPr>
          <a:xfrm>
            <a:off x="6937375" y="577850"/>
            <a:ext cx="244474" cy="457200"/>
          </a:xfrm>
          <a:prstGeom prst="downArrow">
            <a:avLst>
              <a:gd name="adj1" fmla="val 50000"/>
              <a:gd name="adj2" fmla="val 46753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915" name="椭圆"/>
          <p:cNvSpPr>
            <a:spLocks/>
          </p:cNvSpPr>
          <p:nvPr/>
        </p:nvSpPr>
        <p:spPr>
          <a:xfrm>
            <a:off x="7242174" y="577850"/>
            <a:ext cx="549274" cy="527050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3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7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" grpId="0" animBg="1"/>
      <p:bldP spid="806" grpId="0" animBg="1"/>
      <p:bldP spid="807" grpId="0" animBg="1"/>
      <p:bldP spid="808" grpId="0" animBg="1"/>
      <p:bldP spid="814" grpId="0" animBg="1"/>
      <p:bldP spid="820" grpId="0" animBg="1"/>
      <p:bldP spid="827" grpId="0" animBg="1"/>
      <p:bldP spid="831" grpId="0" animBg="1"/>
      <p:bldP spid="834" grpId="0" animBg="1"/>
      <p:bldP spid="835" grpId="0" animBg="1"/>
      <p:bldP spid="843" grpId="0" animBg="1"/>
      <p:bldP spid="846" grpId="0" animBg="1"/>
      <p:bldP spid="849" grpId="0" animBg="1"/>
      <p:bldP spid="850" grpId="0"/>
      <p:bldP spid="851" grpId="0"/>
      <p:bldP spid="852" grpId="0"/>
      <p:bldP spid="853" grpId="0"/>
      <p:bldP spid="856" grpId="0" animBg="1"/>
      <p:bldP spid="857" grpId="0"/>
      <p:bldP spid="858" grpId="0"/>
      <p:bldP spid="861" grpId="0" animBg="1"/>
      <p:bldP spid="864" grpId="0" animBg="1"/>
      <p:bldP spid="867" grpId="0" animBg="1"/>
      <p:bldP spid="868" grpId="0"/>
      <p:bldP spid="869" grpId="0"/>
      <p:bldP spid="870" grpId="0"/>
      <p:bldP spid="871" grpId="0"/>
      <p:bldP spid="872" grpId="0"/>
      <p:bldP spid="881" grpId="0" animBg="1"/>
      <p:bldP spid="889" grpId="0" animBg="1"/>
      <p:bldP spid="897" grpId="0" animBg="1"/>
      <p:bldP spid="903" grpId="0" animBg="1"/>
      <p:bldP spid="908" grpId="0" animBg="1"/>
      <p:bldP spid="911" grpId="0" animBg="1"/>
      <p:bldP spid="912" grpId="0" animBg="1"/>
      <p:bldP spid="914" grpId="0" animBg="1"/>
      <p:bldP spid="9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矩形"/>
          <p:cNvSpPr>
            <a:spLocks/>
          </p:cNvSpPr>
          <p:nvPr/>
        </p:nvSpPr>
        <p:spPr>
          <a:xfrm>
            <a:off x="304800" y="152400"/>
            <a:ext cx="4267200" cy="453390"/>
          </a:xfrm>
          <a:prstGeom prst="rect">
            <a:avLst/>
          </a:prstGeom>
          <a:solidFill>
            <a:srgbClr val="FFFF66"/>
          </a:solidFill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2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、由逻辑图到真值表的转换</a:t>
            </a:r>
          </a:p>
        </p:txBody>
      </p:sp>
      <p:sp>
        <p:nvSpPr>
          <p:cNvPr id="917" name="矩形"/>
          <p:cNvSpPr>
            <a:spLocks/>
          </p:cNvSpPr>
          <p:nvPr/>
        </p:nvSpPr>
        <p:spPr>
          <a:xfrm>
            <a:off x="6429375" y="6022975"/>
            <a:ext cx="2289174" cy="476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400" b="0" i="0" u="none" strike="noStrike" kern="1200" cap="none" spc="0" baseline="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27</a:t>
            </a:fld>
            <a:endParaRPr lang="zh-CN" altLang="en-US" sz="1400" b="0" i="0" u="none" strike="noStrike" kern="1200" cap="none" spc="0" baseline="0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918" name="矩形"/>
          <p:cNvSpPr>
            <a:spLocks/>
          </p:cNvSpPr>
          <p:nvPr/>
        </p:nvSpPr>
        <p:spPr>
          <a:xfrm>
            <a:off x="107950" y="768350"/>
            <a:ext cx="1524000" cy="588962"/>
          </a:xfrm>
          <a:prstGeom prst="rect">
            <a:avLst/>
          </a:prstGeom>
          <a:noFill/>
          <a:ln w="9525" cap="flat" cmpd="sng">
            <a:solidFill>
              <a:srgbClr val="CC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逻辑图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919" name="矩形"/>
          <p:cNvSpPr>
            <a:spLocks/>
          </p:cNvSpPr>
          <p:nvPr/>
        </p:nvSpPr>
        <p:spPr>
          <a:xfrm>
            <a:off x="107950" y="3806825"/>
            <a:ext cx="1676400" cy="1072515"/>
          </a:xfrm>
          <a:prstGeom prst="rect">
            <a:avLst/>
          </a:prstGeom>
          <a:noFill/>
          <a:ln w="9525" cap="flat" cmpd="sng">
            <a:solidFill>
              <a:srgbClr val="CC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逻辑表达式</a:t>
            </a:r>
            <a:endParaRPr lang="zh-CN" altLang="en-US" sz="60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920" name="下箭头"/>
          <p:cNvSpPr>
            <a:spLocks/>
          </p:cNvSpPr>
          <p:nvPr/>
        </p:nvSpPr>
        <p:spPr>
          <a:xfrm>
            <a:off x="641350" y="1377950"/>
            <a:ext cx="228600" cy="2438400"/>
          </a:xfrm>
          <a:prstGeom prst="downArrow">
            <a:avLst>
              <a:gd name="adj1" fmla="val 50000"/>
              <a:gd name="adj2" fmla="val 266666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921" name="下箭头"/>
          <p:cNvSpPr>
            <a:spLocks/>
          </p:cNvSpPr>
          <p:nvPr/>
        </p:nvSpPr>
        <p:spPr>
          <a:xfrm>
            <a:off x="5518150" y="32639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922" name="椭圆"/>
          <p:cNvSpPr>
            <a:spLocks/>
          </p:cNvSpPr>
          <p:nvPr/>
        </p:nvSpPr>
        <p:spPr>
          <a:xfrm>
            <a:off x="5822950" y="3206750"/>
            <a:ext cx="549274" cy="527049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1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923" name="椭圆"/>
          <p:cNvSpPr>
            <a:spLocks/>
          </p:cNvSpPr>
          <p:nvPr/>
        </p:nvSpPr>
        <p:spPr>
          <a:xfrm>
            <a:off x="107950" y="2063750"/>
            <a:ext cx="549275" cy="527050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1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924" name="下箭头"/>
          <p:cNvSpPr>
            <a:spLocks/>
          </p:cNvSpPr>
          <p:nvPr/>
        </p:nvSpPr>
        <p:spPr>
          <a:xfrm>
            <a:off x="793750" y="4883150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925" name="矩形"/>
          <p:cNvSpPr>
            <a:spLocks/>
          </p:cNvSpPr>
          <p:nvPr/>
        </p:nvSpPr>
        <p:spPr>
          <a:xfrm>
            <a:off x="107950" y="5559425"/>
            <a:ext cx="1905000" cy="1072514"/>
          </a:xfrm>
          <a:prstGeom prst="rect">
            <a:avLst/>
          </a:prstGeom>
          <a:noFill/>
          <a:ln w="9525" cap="flat" cmpd="sng">
            <a:solidFill>
              <a:srgbClr val="CC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最简与或表达式</a:t>
            </a:r>
            <a:endParaRPr lang="zh-CN" altLang="en-US" sz="60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926" name="矩形"/>
          <p:cNvSpPr>
            <a:spLocks/>
          </p:cNvSpPr>
          <p:nvPr/>
        </p:nvSpPr>
        <p:spPr>
          <a:xfrm>
            <a:off x="430098" y="4883150"/>
            <a:ext cx="347776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eaVert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400" b="0" i="0" u="none" strike="noStrike" kern="1200" cap="none" spc="0" baseline="0">
                <a:solidFill>
                  <a:srgbClr val="CC0066"/>
                </a:solidFill>
                <a:latin typeface="Times New Roman" charset="0"/>
                <a:ea typeface="宋体" charset="0"/>
                <a:cs typeface="Times New Roman" charset="0"/>
              </a:rPr>
              <a:t>化简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927" name="椭圆"/>
          <p:cNvSpPr>
            <a:spLocks/>
          </p:cNvSpPr>
          <p:nvPr/>
        </p:nvSpPr>
        <p:spPr>
          <a:xfrm>
            <a:off x="1098550" y="4965700"/>
            <a:ext cx="549275" cy="527049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2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968" name="组合"/>
          <p:cNvGrpSpPr>
            <a:grpSpLocks/>
          </p:cNvGrpSpPr>
          <p:nvPr/>
        </p:nvGrpSpPr>
        <p:grpSpPr>
          <a:xfrm>
            <a:off x="3613149" y="692150"/>
            <a:ext cx="4343400" cy="2590800"/>
            <a:chOff x="3613149" y="692150"/>
            <a:chExt cx="4343400" cy="2590800"/>
          </a:xfrm>
        </p:grpSpPr>
        <p:grpSp>
          <p:nvGrpSpPr>
            <p:cNvPr id="934" name="组合"/>
            <p:cNvGrpSpPr>
              <a:grpSpLocks/>
            </p:cNvGrpSpPr>
            <p:nvPr/>
          </p:nvGrpSpPr>
          <p:grpSpPr>
            <a:xfrm>
              <a:off x="5213350" y="1301750"/>
              <a:ext cx="2590800" cy="1600200"/>
              <a:chOff x="5213350" y="1301750"/>
              <a:chExt cx="2590800" cy="1600200"/>
            </a:xfrm>
          </p:grpSpPr>
          <p:sp>
            <p:nvSpPr>
              <p:cNvPr id="928" name="矩形"/>
              <p:cNvSpPr>
                <a:spLocks/>
              </p:cNvSpPr>
              <p:nvPr/>
            </p:nvSpPr>
            <p:spPr>
              <a:xfrm>
                <a:off x="6432550" y="1606550"/>
                <a:ext cx="533399" cy="9906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29" name="直线"/>
              <p:cNvSpPr>
                <a:spLocks/>
              </p:cNvSpPr>
              <p:nvPr/>
            </p:nvSpPr>
            <p:spPr>
              <a:xfrm>
                <a:off x="5213350" y="2063750"/>
                <a:ext cx="1219200" cy="1587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30" name="曲线"/>
              <p:cNvSpPr>
                <a:spLocks/>
              </p:cNvSpPr>
              <p:nvPr/>
            </p:nvSpPr>
            <p:spPr>
              <a:xfrm>
                <a:off x="5213350" y="1301750"/>
                <a:ext cx="1219200" cy="457200"/>
              </a:xfrm>
              <a:custGeom>
                <a:avLst/>
                <a:gdLst>
                  <a:gd name="T1" fmla="*/ 0 w 21600"/>
                  <a:gd name="T2" fmla="*/ 0 h 21600"/>
                  <a:gd name="T3" fmla="*/ 21600 w 21600"/>
                  <a:gd name="T4" fmla="*/ 21600 h 21600"/>
                </a:gdLst>
                <a:ahLst/>
                <a:cxnLst/>
                <a:rect l="T1" t="T2" r="T3" b="T4"/>
                <a:pathLst>
                  <a:path w="21600" h="21600">
                    <a:moveTo>
                      <a:pt x="0" y="0"/>
                    </a:moveTo>
                    <a:lnTo>
                      <a:pt x="10800" y="0"/>
                    </a:lnTo>
                    <a:lnTo>
                      <a:pt x="10800" y="21599"/>
                    </a:lnTo>
                    <a:lnTo>
                      <a:pt x="21600" y="21599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31" name="曲线"/>
              <p:cNvSpPr>
                <a:spLocks/>
              </p:cNvSpPr>
              <p:nvPr/>
            </p:nvSpPr>
            <p:spPr>
              <a:xfrm>
                <a:off x="5213350" y="2368550"/>
                <a:ext cx="1219200" cy="533400"/>
              </a:xfrm>
              <a:custGeom>
                <a:avLst/>
                <a:gdLst>
                  <a:gd name="T1" fmla="*/ 0 w 21600"/>
                  <a:gd name="T2" fmla="*/ 0 h 21600"/>
                  <a:gd name="T3" fmla="*/ 21600 w 21600"/>
                  <a:gd name="T4" fmla="*/ 21600 h 21600"/>
                </a:gdLst>
                <a:ahLst/>
                <a:cxnLst/>
                <a:rect l="T1" t="T2" r="T3" b="T4"/>
                <a:pathLst>
                  <a:path w="21600" h="21600">
                    <a:moveTo>
                      <a:pt x="0" y="21600"/>
                    </a:moveTo>
                    <a:lnTo>
                      <a:pt x="10800" y="21600"/>
                    </a:lnTo>
                    <a:lnTo>
                      <a:pt x="1080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32" name="直线"/>
              <p:cNvSpPr>
                <a:spLocks/>
              </p:cNvSpPr>
              <p:nvPr/>
            </p:nvSpPr>
            <p:spPr>
              <a:xfrm>
                <a:off x="6965950" y="2063750"/>
                <a:ext cx="838200" cy="1587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33" name="矩形"/>
              <p:cNvSpPr>
                <a:spLocks/>
              </p:cNvSpPr>
              <p:nvPr/>
            </p:nvSpPr>
            <p:spPr>
              <a:xfrm>
                <a:off x="6508750" y="1758950"/>
                <a:ext cx="5334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 &amp;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937" name="组合"/>
            <p:cNvGrpSpPr>
              <a:grpSpLocks/>
            </p:cNvGrpSpPr>
            <p:nvPr/>
          </p:nvGrpSpPr>
          <p:grpSpPr>
            <a:xfrm>
              <a:off x="3670300" y="692150"/>
              <a:ext cx="323850" cy="453390"/>
              <a:chOff x="3670300" y="692150"/>
              <a:chExt cx="323850" cy="453390"/>
            </a:xfrm>
          </p:grpSpPr>
          <p:sp>
            <p:nvSpPr>
              <p:cNvPr id="935" name="矩形"/>
              <p:cNvSpPr>
                <a:spLocks/>
              </p:cNvSpPr>
              <p:nvPr/>
            </p:nvSpPr>
            <p:spPr>
              <a:xfrm>
                <a:off x="3689350" y="692150"/>
                <a:ext cx="3048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936" name="直线"/>
              <p:cNvSpPr>
                <a:spLocks/>
              </p:cNvSpPr>
              <p:nvPr/>
            </p:nvSpPr>
            <p:spPr>
              <a:xfrm>
                <a:off x="3670300" y="749300"/>
                <a:ext cx="228600" cy="1587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grpSp>
          <p:nvGrpSpPr>
            <p:cNvPr id="944" name="组合"/>
            <p:cNvGrpSpPr>
              <a:grpSpLocks/>
            </p:cNvGrpSpPr>
            <p:nvPr/>
          </p:nvGrpSpPr>
          <p:grpSpPr>
            <a:xfrm>
              <a:off x="4070350" y="844550"/>
              <a:ext cx="1524000" cy="838200"/>
              <a:chOff x="4070350" y="844550"/>
              <a:chExt cx="1524000" cy="838200"/>
            </a:xfrm>
          </p:grpSpPr>
          <p:sp>
            <p:nvSpPr>
              <p:cNvPr id="938" name="直线"/>
              <p:cNvSpPr>
                <a:spLocks/>
              </p:cNvSpPr>
              <p:nvPr/>
            </p:nvSpPr>
            <p:spPr>
              <a:xfrm>
                <a:off x="4070350" y="996950"/>
                <a:ext cx="6858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39" name="直线"/>
              <p:cNvSpPr>
                <a:spLocks/>
              </p:cNvSpPr>
              <p:nvPr/>
            </p:nvSpPr>
            <p:spPr>
              <a:xfrm>
                <a:off x="4070350" y="1263650"/>
                <a:ext cx="6858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40" name="直线"/>
              <p:cNvSpPr>
                <a:spLocks/>
              </p:cNvSpPr>
              <p:nvPr/>
            </p:nvSpPr>
            <p:spPr>
              <a:xfrm>
                <a:off x="4070350" y="1530350"/>
                <a:ext cx="6858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41" name="直线"/>
              <p:cNvSpPr>
                <a:spLocks/>
              </p:cNvSpPr>
              <p:nvPr/>
            </p:nvSpPr>
            <p:spPr>
              <a:xfrm>
                <a:off x="5213350" y="1301750"/>
                <a:ext cx="3810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42" name="矩形"/>
              <p:cNvSpPr>
                <a:spLocks/>
              </p:cNvSpPr>
              <p:nvPr/>
            </p:nvSpPr>
            <p:spPr>
              <a:xfrm>
                <a:off x="4756150" y="92075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≥1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943" name="矩形"/>
              <p:cNvSpPr>
                <a:spLocks/>
              </p:cNvSpPr>
              <p:nvPr/>
            </p:nvSpPr>
            <p:spPr>
              <a:xfrm>
                <a:off x="4756150" y="844550"/>
                <a:ext cx="457200" cy="8382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</a:ln>
            </p:spPr>
          </p:sp>
        </p:grpSp>
        <p:grpSp>
          <p:nvGrpSpPr>
            <p:cNvPr id="947" name="组合"/>
            <p:cNvGrpSpPr>
              <a:grpSpLocks/>
            </p:cNvGrpSpPr>
            <p:nvPr/>
          </p:nvGrpSpPr>
          <p:grpSpPr>
            <a:xfrm>
              <a:off x="3613149" y="1377950"/>
              <a:ext cx="323850" cy="453390"/>
              <a:chOff x="3613149" y="1377950"/>
              <a:chExt cx="323850" cy="453390"/>
            </a:xfrm>
          </p:grpSpPr>
          <p:sp>
            <p:nvSpPr>
              <p:cNvPr id="945" name="矩形"/>
              <p:cNvSpPr>
                <a:spLocks/>
              </p:cNvSpPr>
              <p:nvPr/>
            </p:nvSpPr>
            <p:spPr>
              <a:xfrm>
                <a:off x="3632200" y="1377950"/>
                <a:ext cx="304799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C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946" name="直线"/>
              <p:cNvSpPr>
                <a:spLocks/>
              </p:cNvSpPr>
              <p:nvPr/>
            </p:nvSpPr>
            <p:spPr>
              <a:xfrm>
                <a:off x="3613149" y="1435099"/>
                <a:ext cx="228600" cy="1587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grpSp>
          <p:nvGrpSpPr>
            <p:cNvPr id="950" name="组合"/>
            <p:cNvGrpSpPr>
              <a:grpSpLocks/>
            </p:cNvGrpSpPr>
            <p:nvPr/>
          </p:nvGrpSpPr>
          <p:grpSpPr>
            <a:xfrm>
              <a:off x="3689350" y="2063750"/>
              <a:ext cx="323850" cy="453390"/>
              <a:chOff x="3689350" y="2063750"/>
              <a:chExt cx="323850" cy="453390"/>
            </a:xfrm>
          </p:grpSpPr>
          <p:sp>
            <p:nvSpPr>
              <p:cNvPr id="948" name="矩形"/>
              <p:cNvSpPr>
                <a:spLocks/>
              </p:cNvSpPr>
              <p:nvPr/>
            </p:nvSpPr>
            <p:spPr>
              <a:xfrm>
                <a:off x="3708400" y="2063750"/>
                <a:ext cx="3048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949" name="直线"/>
              <p:cNvSpPr>
                <a:spLocks/>
              </p:cNvSpPr>
              <p:nvPr/>
            </p:nvSpPr>
            <p:spPr>
              <a:xfrm>
                <a:off x="3689350" y="2120900"/>
                <a:ext cx="228600" cy="1587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951" name="矩形"/>
            <p:cNvSpPr>
              <a:spLocks/>
            </p:cNvSpPr>
            <p:nvPr/>
          </p:nvSpPr>
          <p:spPr>
            <a:xfrm>
              <a:off x="3689350" y="1035050"/>
              <a:ext cx="2285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952" name="矩形"/>
            <p:cNvSpPr>
              <a:spLocks/>
            </p:cNvSpPr>
            <p:nvPr/>
          </p:nvSpPr>
          <p:spPr>
            <a:xfrm>
              <a:off x="3689350" y="1682750"/>
              <a:ext cx="2285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953" name="矩形"/>
            <p:cNvSpPr>
              <a:spLocks/>
            </p:cNvSpPr>
            <p:nvPr/>
          </p:nvSpPr>
          <p:spPr>
            <a:xfrm>
              <a:off x="3689350" y="2520950"/>
              <a:ext cx="2285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954" name="矩形"/>
            <p:cNvSpPr>
              <a:spLocks/>
            </p:cNvSpPr>
            <p:nvPr/>
          </p:nvSpPr>
          <p:spPr>
            <a:xfrm>
              <a:off x="3689350" y="2825750"/>
              <a:ext cx="2285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955" name="矩形"/>
            <p:cNvSpPr>
              <a:spLocks/>
            </p:cNvSpPr>
            <p:nvPr/>
          </p:nvSpPr>
          <p:spPr>
            <a:xfrm>
              <a:off x="7499351" y="1682750"/>
              <a:ext cx="4571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0" tIns="45720" rIns="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4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pSp>
          <p:nvGrpSpPr>
            <p:cNvPr id="961" name="组合"/>
            <p:cNvGrpSpPr>
              <a:grpSpLocks/>
            </p:cNvGrpSpPr>
            <p:nvPr/>
          </p:nvGrpSpPr>
          <p:grpSpPr>
            <a:xfrm>
              <a:off x="4070350" y="1758950"/>
              <a:ext cx="1524000" cy="685800"/>
              <a:chOff x="4070350" y="1758950"/>
              <a:chExt cx="1524000" cy="685800"/>
            </a:xfrm>
          </p:grpSpPr>
          <p:sp>
            <p:nvSpPr>
              <p:cNvPr id="956" name="矩形"/>
              <p:cNvSpPr>
                <a:spLocks/>
              </p:cNvSpPr>
              <p:nvPr/>
            </p:nvSpPr>
            <p:spPr>
              <a:xfrm>
                <a:off x="4756150" y="1758950"/>
                <a:ext cx="457200" cy="6858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57" name="直线"/>
              <p:cNvSpPr>
                <a:spLocks/>
              </p:cNvSpPr>
              <p:nvPr/>
            </p:nvSpPr>
            <p:spPr>
              <a:xfrm>
                <a:off x="4070350" y="1949450"/>
                <a:ext cx="6858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58" name="直线"/>
              <p:cNvSpPr>
                <a:spLocks/>
              </p:cNvSpPr>
              <p:nvPr/>
            </p:nvSpPr>
            <p:spPr>
              <a:xfrm>
                <a:off x="4070350" y="2292350"/>
                <a:ext cx="6858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59" name="直线"/>
              <p:cNvSpPr>
                <a:spLocks/>
              </p:cNvSpPr>
              <p:nvPr/>
            </p:nvSpPr>
            <p:spPr>
              <a:xfrm>
                <a:off x="5213350" y="2063750"/>
                <a:ext cx="3810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60" name="矩形"/>
              <p:cNvSpPr>
                <a:spLocks/>
              </p:cNvSpPr>
              <p:nvPr/>
            </p:nvSpPr>
            <p:spPr>
              <a:xfrm>
                <a:off x="4756150" y="183515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≥1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967" name="组合"/>
            <p:cNvGrpSpPr>
              <a:grpSpLocks/>
            </p:cNvGrpSpPr>
            <p:nvPr/>
          </p:nvGrpSpPr>
          <p:grpSpPr>
            <a:xfrm>
              <a:off x="4070350" y="2597150"/>
              <a:ext cx="1524000" cy="685800"/>
              <a:chOff x="4070350" y="2597150"/>
              <a:chExt cx="1524000" cy="685800"/>
            </a:xfrm>
          </p:grpSpPr>
          <p:sp>
            <p:nvSpPr>
              <p:cNvPr id="962" name="矩形"/>
              <p:cNvSpPr>
                <a:spLocks/>
              </p:cNvSpPr>
              <p:nvPr/>
            </p:nvSpPr>
            <p:spPr>
              <a:xfrm>
                <a:off x="4756150" y="2597150"/>
                <a:ext cx="457200" cy="6858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63" name="直线"/>
              <p:cNvSpPr>
                <a:spLocks/>
              </p:cNvSpPr>
              <p:nvPr/>
            </p:nvSpPr>
            <p:spPr>
              <a:xfrm>
                <a:off x="4070350" y="2749550"/>
                <a:ext cx="6858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64" name="直线"/>
              <p:cNvSpPr>
                <a:spLocks/>
              </p:cNvSpPr>
              <p:nvPr/>
            </p:nvSpPr>
            <p:spPr>
              <a:xfrm>
                <a:off x="4070350" y="3092450"/>
                <a:ext cx="6858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65" name="直线"/>
              <p:cNvSpPr>
                <a:spLocks/>
              </p:cNvSpPr>
              <p:nvPr/>
            </p:nvSpPr>
            <p:spPr>
              <a:xfrm>
                <a:off x="5213350" y="2901950"/>
                <a:ext cx="381000" cy="0"/>
              </a:xfrm>
              <a:prstGeom prst="lin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66" name="矩形"/>
              <p:cNvSpPr>
                <a:spLocks/>
              </p:cNvSpPr>
              <p:nvPr/>
            </p:nvSpPr>
            <p:spPr>
              <a:xfrm>
                <a:off x="4756150" y="259715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0" tIns="45720" rIns="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0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≥1</a:t>
                </a:r>
                <a:endParaRPr lang="zh-CN" altLang="en-US" sz="2400" b="0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</p:grpSp>
      <p:graphicFrame>
        <p:nvGraphicFramePr>
          <p:cNvPr id="969" name="对象"/>
          <p:cNvGraphicFramePr>
            <a:graphicFrameLocks noChangeAspect="1"/>
          </p:cNvGraphicFramePr>
          <p:nvPr/>
        </p:nvGraphicFramePr>
        <p:xfrm>
          <a:off x="2851150" y="3663950"/>
          <a:ext cx="1828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969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2851150" y="3663950"/>
                        <a:ext cx="1828800" cy="533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0" name="对象"/>
          <p:cNvGraphicFramePr>
            <a:graphicFrameLocks noChangeAspect="1"/>
          </p:cNvGraphicFramePr>
          <p:nvPr/>
        </p:nvGraphicFramePr>
        <p:xfrm>
          <a:off x="3338513" y="4273550"/>
          <a:ext cx="13414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97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3338513" y="4273550"/>
                        <a:ext cx="1341437" cy="533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1" name="对象"/>
          <p:cNvGraphicFramePr>
            <a:graphicFrameLocks noChangeAspect="1"/>
          </p:cNvGraphicFramePr>
          <p:nvPr/>
        </p:nvGraphicFramePr>
        <p:xfrm>
          <a:off x="3384550" y="4883150"/>
          <a:ext cx="1317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package" r:id="rId8" imgW="0" imgH="0" progId="package">
                  <p:embed/>
                </p:oleObj>
              </mc:Choice>
              <mc:Fallback>
                <p:oleObj name="package" r:id="rId8" imgW="0" imgH="0" progId="package">
                  <p:embed/>
                  <p:pic>
                    <p:nvPicPr>
                      <p:cNvPr id="971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tretch>
                        <a:fillRect/>
                      </a:stretch>
                    </p:blipFill>
                    <p:spPr>
                      <a:xfrm>
                        <a:off x="3384550" y="4883150"/>
                        <a:ext cx="1317625" cy="533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" name="对象"/>
          <p:cNvGraphicFramePr>
            <a:graphicFrameLocks noChangeAspect="1"/>
          </p:cNvGraphicFramePr>
          <p:nvPr/>
        </p:nvGraphicFramePr>
        <p:xfrm>
          <a:off x="5365750" y="768350"/>
          <a:ext cx="268288" cy="501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package" r:id="rId10" imgW="0" imgH="0" progId="package">
                  <p:embed/>
                </p:oleObj>
              </mc:Choice>
              <mc:Fallback>
                <p:oleObj name="package" r:id="rId10" imgW="0" imgH="0" progId="package">
                  <p:embed/>
                  <p:pic>
                    <p:nvPicPr>
                      <p:cNvPr id="972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5365750" y="768350"/>
                        <a:ext cx="268288" cy="50164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" name="对象"/>
          <p:cNvGraphicFramePr>
            <a:graphicFrameLocks noChangeAspect="1"/>
          </p:cNvGraphicFramePr>
          <p:nvPr/>
        </p:nvGraphicFramePr>
        <p:xfrm>
          <a:off x="5365750" y="1546224"/>
          <a:ext cx="314324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package" r:id="rId12" imgW="0" imgH="0" progId="package">
                  <p:embed/>
                </p:oleObj>
              </mc:Choice>
              <mc:Fallback>
                <p:oleObj name="package" r:id="rId12" imgW="0" imgH="0" progId="package">
                  <p:embed/>
                  <p:pic>
                    <p:nvPicPr>
                      <p:cNvPr id="97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3" cstate="print"/>
                      <a:stretch>
                        <a:fillRect/>
                      </a:stretch>
                    </p:blipFill>
                    <p:spPr>
                      <a:xfrm>
                        <a:off x="5365750" y="1546224"/>
                        <a:ext cx="314324" cy="5000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4" name="对象"/>
          <p:cNvGraphicFramePr>
            <a:graphicFrameLocks noChangeAspect="1"/>
          </p:cNvGraphicFramePr>
          <p:nvPr/>
        </p:nvGraphicFramePr>
        <p:xfrm>
          <a:off x="5365750" y="2330450"/>
          <a:ext cx="288925" cy="53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package" r:id="rId14" imgW="0" imgH="0" progId="package">
                  <p:embed/>
                </p:oleObj>
              </mc:Choice>
              <mc:Fallback>
                <p:oleObj name="package" r:id="rId14" imgW="0" imgH="0" progId="package">
                  <p:embed/>
                  <p:pic>
                    <p:nvPicPr>
                      <p:cNvPr id="974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5" cstate="print"/>
                      <a:stretch>
                        <a:fillRect/>
                      </a:stretch>
                    </p:blipFill>
                    <p:spPr>
                      <a:xfrm>
                        <a:off x="5365750" y="2330450"/>
                        <a:ext cx="288925" cy="5333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5" name="对象"/>
          <p:cNvGraphicFramePr>
            <a:graphicFrameLocks noChangeAspect="1"/>
          </p:cNvGraphicFramePr>
          <p:nvPr/>
        </p:nvGraphicFramePr>
        <p:xfrm>
          <a:off x="7499350" y="1662113"/>
          <a:ext cx="2682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package" r:id="rId16" imgW="0" imgH="0" progId="package">
                  <p:embed/>
                </p:oleObj>
              </mc:Choice>
              <mc:Fallback>
                <p:oleObj name="package" r:id="rId16" imgW="0" imgH="0" progId="package">
                  <p:embed/>
                  <p:pic>
                    <p:nvPicPr>
                      <p:cNvPr id="975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7" cstate="print"/>
                      <a:stretch>
                        <a:fillRect/>
                      </a:stretch>
                    </p:blipFill>
                    <p:spPr>
                      <a:xfrm>
                        <a:off x="7499350" y="1662113"/>
                        <a:ext cx="268288" cy="3825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6" name="对象"/>
          <p:cNvGraphicFramePr>
            <a:graphicFrameLocks noChangeAspect="1"/>
          </p:cNvGraphicFramePr>
          <p:nvPr/>
        </p:nvGraphicFramePr>
        <p:xfrm>
          <a:off x="5213350" y="3892549"/>
          <a:ext cx="3560763" cy="106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package" r:id="rId18" imgW="0" imgH="0" progId="package">
                  <p:embed/>
                </p:oleObj>
              </mc:Choice>
              <mc:Fallback>
                <p:oleObj name="package" r:id="rId18" imgW="0" imgH="0" progId="package">
                  <p:embed/>
                  <p:pic>
                    <p:nvPicPr>
                      <p:cNvPr id="97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9" cstate="print"/>
                      <a:stretch>
                        <a:fillRect/>
                      </a:stretch>
                    </p:blipFill>
                    <p:spPr>
                      <a:xfrm>
                        <a:off x="5213350" y="3892549"/>
                        <a:ext cx="3560763" cy="10667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7" name="右大括号"/>
          <p:cNvSpPr>
            <a:spLocks/>
          </p:cNvSpPr>
          <p:nvPr/>
        </p:nvSpPr>
        <p:spPr>
          <a:xfrm>
            <a:off x="4756150" y="3740150"/>
            <a:ext cx="381000" cy="1523999"/>
          </a:xfrm>
          <a:prstGeom prst="rightBrace">
            <a:avLst>
              <a:gd name="adj1" fmla="val 33314"/>
              <a:gd name="adj2" fmla="val 50000"/>
            </a:avLst>
          </a:prstGeom>
          <a:noFill/>
          <a:ln w="38100" cap="flat" cmpd="sng">
            <a:solidFill>
              <a:srgbClr val="CC3300"/>
            </a:solidFill>
            <a:prstDash val="solid"/>
            <a:round/>
          </a:ln>
        </p:spPr>
      </p:sp>
      <p:sp>
        <p:nvSpPr>
          <p:cNvPr id="978" name="下箭头"/>
          <p:cNvSpPr>
            <a:spLocks/>
          </p:cNvSpPr>
          <p:nvPr/>
        </p:nvSpPr>
        <p:spPr>
          <a:xfrm>
            <a:off x="5518150" y="511175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979" name="椭圆"/>
          <p:cNvSpPr>
            <a:spLocks/>
          </p:cNvSpPr>
          <p:nvPr/>
        </p:nvSpPr>
        <p:spPr>
          <a:xfrm>
            <a:off x="5807075" y="5035550"/>
            <a:ext cx="549274" cy="527049"/>
          </a:xfrm>
          <a:prstGeom prst="ellipse">
            <a:avLst/>
          </a:prstGeom>
          <a:noFill/>
          <a:ln w="9525" cap="flat" cmpd="sng">
            <a:solidFill>
              <a:srgbClr val="CC33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2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aphicFrame>
        <p:nvGraphicFramePr>
          <p:cNvPr id="980" name="对象"/>
          <p:cNvGraphicFramePr>
            <a:graphicFrameLocks noChangeAspect="1"/>
          </p:cNvGraphicFramePr>
          <p:nvPr/>
        </p:nvGraphicFramePr>
        <p:xfrm>
          <a:off x="2389188" y="5645150"/>
          <a:ext cx="663416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package" r:id="rId20" imgW="0" imgH="0" progId="package">
                  <p:embed/>
                </p:oleObj>
              </mc:Choice>
              <mc:Fallback>
                <p:oleObj name="package" r:id="rId20" imgW="0" imgH="0" progId="package">
                  <p:embed/>
                  <p:pic>
                    <p:nvPicPr>
                      <p:cNvPr id="98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21" cstate="print"/>
                      <a:stretch>
                        <a:fillRect/>
                      </a:stretch>
                    </p:blipFill>
                    <p:spPr>
                      <a:xfrm>
                        <a:off x="2389188" y="5645150"/>
                        <a:ext cx="6634162" cy="1066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1" name="矩形"/>
          <p:cNvSpPr>
            <a:spLocks/>
          </p:cNvSpPr>
          <p:nvPr/>
        </p:nvSpPr>
        <p:spPr>
          <a:xfrm>
            <a:off x="1012596" y="1606550"/>
            <a:ext cx="695553" cy="2057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eaVert" wrap="square" lIns="0" tIns="45720" rIns="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400" b="0" i="0" u="none" strike="noStrike" kern="1200" cap="none" spc="0" baseline="0">
                <a:solidFill>
                  <a:srgbClr val="CC0066"/>
                </a:solidFill>
                <a:latin typeface="Times New Roman" charset="0"/>
                <a:ea typeface="宋体" charset="0"/>
                <a:cs typeface="宋体" charset="0"/>
              </a:rPr>
              <a:t>从输入到输出逐级写出</a:t>
            </a:r>
          </a:p>
        </p:txBody>
      </p:sp>
    </p:spTree>
    <p:extLst>
      <p:ext uri="{BB962C8B-B14F-4D97-AF65-F5344CB8AC3E}">
        <p14:creationId xmlns:p14="http://schemas.microsoft.com/office/powerpoint/2010/main" val="60909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1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withGroup">
                            <p:stCondLst>
                              <p:cond delay="501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" grpId="0" animBg="1"/>
      <p:bldP spid="918" grpId="0" animBg="1"/>
      <p:bldP spid="919" grpId="0" animBg="1"/>
      <p:bldP spid="920" grpId="0" animBg="1"/>
      <p:bldP spid="921" grpId="0" animBg="1"/>
      <p:bldP spid="922" grpId="0" animBg="1"/>
      <p:bldP spid="923" grpId="0" animBg="1"/>
      <p:bldP spid="924" grpId="0" animBg="1"/>
      <p:bldP spid="925" grpId="0" animBg="1"/>
      <p:bldP spid="927" grpId="0" animBg="1"/>
      <p:bldP spid="968" grpId="0" animBg="1"/>
      <p:bldP spid="977" grpId="0" animBg="1"/>
      <p:bldP spid="978" grpId="0" animBg="1"/>
      <p:bldP spid="979" grpId="0" animBg="1"/>
      <p:bldP spid="9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2" name="对象"/>
          <p:cNvGraphicFramePr>
            <a:graphicFrameLocks noChangeAspect="1"/>
          </p:cNvGraphicFramePr>
          <p:nvPr/>
        </p:nvGraphicFramePr>
        <p:xfrm>
          <a:off x="3930650" y="2149475"/>
          <a:ext cx="3519487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982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rcRect l="4819" t="8060" b="7305"/>
                      <a:stretch>
                        <a:fillRect/>
                      </a:stretch>
                    </p:blipFill>
                    <p:spPr>
                      <a:xfrm>
                        <a:off x="3930650" y="2149475"/>
                        <a:ext cx="3519487" cy="4038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" name="矩形"/>
          <p:cNvSpPr>
            <a:spLocks/>
          </p:cNvSpPr>
          <p:nvPr/>
        </p:nvSpPr>
        <p:spPr>
          <a:xfrm>
            <a:off x="1187450" y="930274"/>
            <a:ext cx="1905000" cy="107251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最简与或表达式</a:t>
            </a:r>
            <a:endParaRPr lang="zh-CN" altLang="en-US" sz="60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隶书" charset="-122"/>
            </a:endParaRPr>
          </a:p>
        </p:txBody>
      </p:sp>
      <p:sp>
        <p:nvSpPr>
          <p:cNvPr id="984" name="下箭头"/>
          <p:cNvSpPr>
            <a:spLocks/>
          </p:cNvSpPr>
          <p:nvPr/>
        </p:nvSpPr>
        <p:spPr>
          <a:xfrm>
            <a:off x="2101850" y="2149475"/>
            <a:ext cx="228600" cy="2743200"/>
          </a:xfrm>
          <a:prstGeom prst="downArrow">
            <a:avLst>
              <a:gd name="adj1" fmla="val 50000"/>
              <a:gd name="adj2" fmla="val 300000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FFFFFF"/>
            </a:solidFill>
            <a:prstDash val="solid"/>
            <a:miter/>
          </a:ln>
        </p:spPr>
      </p:sp>
      <p:sp>
        <p:nvSpPr>
          <p:cNvPr id="985" name="椭圆"/>
          <p:cNvSpPr>
            <a:spLocks/>
          </p:cNvSpPr>
          <p:nvPr/>
        </p:nvSpPr>
        <p:spPr>
          <a:xfrm>
            <a:off x="2406650" y="3444875"/>
            <a:ext cx="549275" cy="527049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3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986" name="矩形"/>
          <p:cNvSpPr>
            <a:spLocks/>
          </p:cNvSpPr>
          <p:nvPr/>
        </p:nvSpPr>
        <p:spPr>
          <a:xfrm>
            <a:off x="1492250" y="4892675"/>
            <a:ext cx="1524000" cy="58896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隶书" charset="-122"/>
              </a:rPr>
              <a:t>真值表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幼圆" charset="-122"/>
            </a:endParaRPr>
          </a:p>
        </p:txBody>
      </p:sp>
      <p:graphicFrame>
        <p:nvGraphicFramePr>
          <p:cNvPr id="987" name="对象"/>
          <p:cNvGraphicFramePr>
            <a:graphicFrameLocks noChangeAspect="1"/>
          </p:cNvGraphicFramePr>
          <p:nvPr/>
        </p:nvGraphicFramePr>
        <p:xfrm>
          <a:off x="4083050" y="549275"/>
          <a:ext cx="2971799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98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4083050" y="549275"/>
                        <a:ext cx="2971799" cy="5302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8" name="下箭头"/>
          <p:cNvSpPr>
            <a:spLocks/>
          </p:cNvSpPr>
          <p:nvPr/>
        </p:nvSpPr>
        <p:spPr>
          <a:xfrm>
            <a:off x="5530850" y="1387475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CC3300">
              <a:alpha val="50000"/>
            </a:srgbClr>
          </a:solidFill>
          <a:ln w="9525" cap="flat" cmpd="sng">
            <a:solidFill>
              <a:srgbClr val="FFFFFF"/>
            </a:solidFill>
            <a:prstDash val="solid"/>
            <a:miter/>
          </a:ln>
        </p:spPr>
      </p:sp>
      <p:sp>
        <p:nvSpPr>
          <p:cNvPr id="989" name="椭圆"/>
          <p:cNvSpPr>
            <a:spLocks/>
          </p:cNvSpPr>
          <p:nvPr/>
        </p:nvSpPr>
        <p:spPr>
          <a:xfrm>
            <a:off x="5988050" y="1387475"/>
            <a:ext cx="549274" cy="52705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</a:ln>
        </p:spPr>
        <p:txBody>
          <a:bodyPr vert="horz" wrap="none" lIns="0" tIns="0" rIns="0" bIns="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 3  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0" animBg="1"/>
      <p:bldP spid="984" grpId="0" animBg="1"/>
      <p:bldP spid="985" grpId="0" animBg="1"/>
      <p:bldP spid="986" grpId="0" animBg="1"/>
      <p:bldP spid="988" grpId="0" animBg="1"/>
      <p:bldP spid="98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文本框"/>
          <p:cNvSpPr>
            <a:spLocks noGrp="1"/>
          </p:cNvSpPr>
          <p:nvPr>
            <p:ph type="title"/>
          </p:nvPr>
        </p:nvSpPr>
        <p:spPr>
          <a:xfrm>
            <a:off x="762000" y="609600"/>
            <a:ext cx="4419600" cy="6588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20.2.7  </a:t>
            </a:r>
            <a:r>
              <a: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逻辑函数的化简</a:t>
            </a:r>
          </a:p>
        </p:txBody>
      </p:sp>
      <p:grpSp>
        <p:nvGrpSpPr>
          <p:cNvPr id="993" name="组合"/>
          <p:cNvGrpSpPr>
            <a:grpSpLocks/>
          </p:cNvGrpSpPr>
          <p:nvPr/>
        </p:nvGrpSpPr>
        <p:grpSpPr>
          <a:xfrm>
            <a:off x="838200" y="1444625"/>
            <a:ext cx="7620000" cy="2448877"/>
            <a:chOff x="838200" y="1444625"/>
            <a:chExt cx="7620000" cy="2448877"/>
          </a:xfrm>
        </p:grpSpPr>
        <p:sp>
          <p:nvSpPr>
            <p:cNvPr id="991" name="矩形"/>
            <p:cNvSpPr>
              <a:spLocks/>
            </p:cNvSpPr>
            <p:nvPr/>
          </p:nvSpPr>
          <p:spPr>
            <a:xfrm>
              <a:off x="838200" y="1444625"/>
              <a:ext cx="7620000" cy="2448877"/>
            </a:xfrm>
            <a:prstGeom prst="rect">
              <a:avLst/>
            </a:prstGeom>
            <a:noFill/>
            <a:ln w="28575" cap="flat" cmpd="sng">
              <a:noFill/>
              <a:prstDash val="sysDot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       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由逻辑状态表直接写出的逻辑式及由此画出的逻辑图，一般比较复杂；若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经过简化，则可使用较少的逻辑门实现同样的逻辑功能。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从而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可节省器件，降低成本，提高电路工作的可靠性。</a:t>
              </a:r>
              <a:endPara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992" name="五角星"/>
            <p:cNvSpPr>
              <a:spLocks/>
            </p:cNvSpPr>
            <p:nvPr/>
          </p:nvSpPr>
          <p:spPr>
            <a:xfrm>
              <a:off x="1066800" y="1520825"/>
              <a:ext cx="457199" cy="381000"/>
            </a:xfrm>
            <a:prstGeom prst="star5">
              <a:avLst/>
            </a:prstGeom>
            <a:solidFill>
              <a:srgbClr val="FF3300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</p:sp>
      </p:grpSp>
      <p:pic>
        <p:nvPicPr>
          <p:cNvPr id="994" name="图片" descr="AG00315_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412" y="5105400"/>
            <a:ext cx="1042987" cy="11779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grpSp>
        <p:nvGrpSpPr>
          <p:cNvPr id="997" name="组合"/>
          <p:cNvGrpSpPr>
            <a:grpSpLocks/>
          </p:cNvGrpSpPr>
          <p:nvPr/>
        </p:nvGrpSpPr>
        <p:grpSpPr>
          <a:xfrm>
            <a:off x="685800" y="3810000"/>
            <a:ext cx="7848600" cy="1031875"/>
            <a:chOff x="685800" y="3810000"/>
            <a:chExt cx="7848600" cy="1031875"/>
          </a:xfrm>
        </p:grpSpPr>
        <p:sp>
          <p:nvSpPr>
            <p:cNvPr id="995" name="矩形"/>
            <p:cNvSpPr>
              <a:spLocks/>
            </p:cNvSpPr>
            <p:nvPr/>
          </p:nvSpPr>
          <p:spPr>
            <a:xfrm>
              <a:off x="685800" y="3810000"/>
              <a:ext cx="7848600" cy="103187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        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利用逻辑代数变换，可用不同的门电路实现相同的逻辑功能。</a:t>
              </a:r>
            </a:p>
          </p:txBody>
        </p:sp>
        <p:sp>
          <p:nvSpPr>
            <p:cNvPr id="996" name="五角星"/>
            <p:cNvSpPr>
              <a:spLocks/>
            </p:cNvSpPr>
            <p:nvPr/>
          </p:nvSpPr>
          <p:spPr>
            <a:xfrm>
              <a:off x="990600" y="3886200"/>
              <a:ext cx="457199" cy="380999"/>
            </a:xfrm>
            <a:prstGeom prst="star5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</a:ln>
          </p:spPr>
        </p:sp>
      </p:grpSp>
      <p:grpSp>
        <p:nvGrpSpPr>
          <p:cNvPr id="1002" name="组合"/>
          <p:cNvGrpSpPr>
            <a:grpSpLocks/>
          </p:cNvGrpSpPr>
          <p:nvPr/>
        </p:nvGrpSpPr>
        <p:grpSpPr>
          <a:xfrm>
            <a:off x="1679575" y="4876800"/>
            <a:ext cx="3441700" cy="1142999"/>
            <a:chOff x="1679575" y="4876800"/>
            <a:chExt cx="3441700" cy="1142999"/>
          </a:xfrm>
        </p:grpSpPr>
        <p:sp>
          <p:nvSpPr>
            <p:cNvPr id="998" name="矩形"/>
            <p:cNvSpPr>
              <a:spLocks/>
            </p:cNvSpPr>
            <p:nvPr/>
          </p:nvSpPr>
          <p:spPr>
            <a:xfrm>
              <a:off x="1679575" y="5105400"/>
              <a:ext cx="1612900" cy="561974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化简方法</a:t>
              </a:r>
            </a:p>
          </p:txBody>
        </p:sp>
        <p:sp>
          <p:nvSpPr>
            <p:cNvPr id="999" name="左大括号"/>
            <p:cNvSpPr>
              <a:spLocks/>
            </p:cNvSpPr>
            <p:nvPr/>
          </p:nvSpPr>
          <p:spPr>
            <a:xfrm>
              <a:off x="3429000" y="4953000"/>
              <a:ext cx="76200" cy="1066800"/>
            </a:xfrm>
            <a:prstGeom prst="leftBrace">
              <a:avLst>
                <a:gd name="adj1" fmla="val 116666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id="1000" name="矩形"/>
            <p:cNvSpPr>
              <a:spLocks/>
            </p:cNvSpPr>
            <p:nvPr/>
          </p:nvSpPr>
          <p:spPr>
            <a:xfrm>
              <a:off x="3582988" y="4876800"/>
              <a:ext cx="1259353" cy="562927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公式法</a:t>
              </a:r>
            </a:p>
          </p:txBody>
        </p:sp>
        <p:sp>
          <p:nvSpPr>
            <p:cNvPr id="1001" name="矩形"/>
            <p:cNvSpPr>
              <a:spLocks/>
            </p:cNvSpPr>
            <p:nvPr/>
          </p:nvSpPr>
          <p:spPr>
            <a:xfrm>
              <a:off x="3508375" y="5410200"/>
              <a:ext cx="1612899" cy="56197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卡诺图法</a:t>
              </a:r>
            </a:p>
          </p:txBody>
        </p:sp>
      </p:grpSp>
      <p:grpSp>
        <p:nvGrpSpPr>
          <p:cNvPr id="1032" name="组合"/>
          <p:cNvGrpSpPr>
            <a:grpSpLocks/>
          </p:cNvGrpSpPr>
          <p:nvPr/>
        </p:nvGrpSpPr>
        <p:grpSpPr>
          <a:xfrm>
            <a:off x="762000" y="1200150"/>
            <a:ext cx="4276725" cy="171449"/>
            <a:chOff x="762000" y="1200150"/>
            <a:chExt cx="4276725" cy="171449"/>
          </a:xfrm>
        </p:grpSpPr>
        <p:pic>
          <p:nvPicPr>
            <p:cNvPr id="100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6875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0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9750" y="120967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0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675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06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6950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07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8875" y="120967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0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1275" y="120967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09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4150" y="120967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0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6074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1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1350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274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5675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8550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4075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6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8474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7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0474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2874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19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750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20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675" y="12096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1027" name="组合"/>
            <p:cNvGrpSpPr>
              <a:grpSpLocks/>
            </p:cNvGrpSpPr>
            <p:nvPr/>
          </p:nvGrpSpPr>
          <p:grpSpPr>
            <a:xfrm>
              <a:off x="762000" y="1200150"/>
              <a:ext cx="923923" cy="161924"/>
              <a:chOff x="762000" y="1200150"/>
              <a:chExt cx="923923" cy="161924"/>
            </a:xfrm>
          </p:grpSpPr>
          <p:pic>
            <p:nvPicPr>
              <p:cNvPr id="1021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04875" y="120015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22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6800" y="120015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23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200" y="120015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24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62074" y="120015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25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3999" y="120015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26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2000" y="120015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102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599" y="1200150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29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99" y="1200150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30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4875" y="1200150"/>
              <a:ext cx="161924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31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799" y="1200150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6288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" grpId="0" animBg="1"/>
      <p:bldP spid="997" grpId="0" animBg="1"/>
      <p:bldP spid="100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"/>
          <p:cNvSpPr>
            <a:spLocks/>
          </p:cNvSpPr>
          <p:nvPr/>
        </p:nvSpPr>
        <p:spPr>
          <a:xfrm>
            <a:off x="2484438" y="188913"/>
            <a:ext cx="4391025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20.1 </a:t>
            </a:r>
            <a:r>
              <a:rPr lang="zh-CN" altLang="en-US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数字电路基础</a:t>
            </a:r>
          </a:p>
        </p:txBody>
      </p:sp>
      <p:sp>
        <p:nvSpPr>
          <p:cNvPr id="42" name="矩形"/>
          <p:cNvSpPr>
            <a:spLocks/>
          </p:cNvSpPr>
          <p:nvPr/>
        </p:nvSpPr>
        <p:spPr>
          <a:xfrm>
            <a:off x="863600" y="1052513"/>
            <a:ext cx="7632700" cy="27774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数字电子技术则是一门研究数字信号的产生、整形、编码、运算、记忆、计数、存储、分配、测量和传输的科学技术，简单的说是用数字信号去实现运算、控制和测量的科学。在数字电子技术中，能实现上述功能的电路称为“</a:t>
            </a:r>
            <a:r>
              <a:rPr lang="zh-CN" altLang="en-US" sz="30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数字电路</a:t>
            </a:r>
            <a:r>
              <a:rPr lang="zh-CN" altLang="en-US" sz="30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”。</a:t>
            </a:r>
          </a:p>
        </p:txBody>
      </p:sp>
      <p:pic>
        <p:nvPicPr>
          <p:cNvPr id="43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888" y="3914775"/>
            <a:ext cx="6842125" cy="2889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071294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矩形"/>
          <p:cNvSpPr>
            <a:spLocks/>
          </p:cNvSpPr>
          <p:nvPr/>
        </p:nvSpPr>
        <p:spPr>
          <a:xfrm>
            <a:off x="234950" y="1033145"/>
            <a:ext cx="8574088" cy="815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公式化简法就是利用逻辑代数的定理公式进行化简。简化的原则以</a:t>
            </a:r>
            <a:r>
              <a:rPr lang="zh-CN" altLang="en-US" sz="2400" b="1" i="1" u="none" strike="noStrike" kern="1200" cap="none" spc="0" baseline="0">
                <a:solidFill>
                  <a:srgbClr val="0041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项数最少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，每一项所含的</a:t>
            </a:r>
            <a:r>
              <a:rPr lang="zh-CN" altLang="en-US" sz="2400" b="1" i="1" u="none" strike="noStrike" kern="1200" cap="none" spc="0" baseline="0">
                <a:solidFill>
                  <a:srgbClr val="0041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变量数最少为最佳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。</a:t>
            </a:r>
            <a:r>
              <a:rPr lang="en-US" altLang="zh-CN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 </a:t>
            </a:r>
            <a:endParaRPr lang="zh-CN" altLang="en-US" sz="1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</p:txBody>
      </p:sp>
      <p:sp>
        <p:nvSpPr>
          <p:cNvPr id="1034" name="矩形"/>
          <p:cNvSpPr>
            <a:spLocks/>
          </p:cNvSpPr>
          <p:nvPr/>
        </p:nvSpPr>
        <p:spPr>
          <a:xfrm>
            <a:off x="535305" y="2328863"/>
            <a:ext cx="1896095" cy="52070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charset="0"/>
              <a:buChar char="Ø"/>
            </a:pPr>
            <a:r>
              <a:rPr lang="zh-CN" altLang="en-US" sz="2800" b="1" i="0" u="none" strike="noStrike" kern="1200" cap="none" spc="0" baseline="0">
                <a:solidFill>
                  <a:srgbClr val="0041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合并项法 </a:t>
            </a:r>
          </a:p>
        </p:txBody>
      </p:sp>
      <p:sp>
        <p:nvSpPr>
          <p:cNvPr id="1035" name="矩形"/>
          <p:cNvSpPr>
            <a:spLocks/>
          </p:cNvSpPr>
          <p:nvPr/>
        </p:nvSpPr>
        <p:spPr>
          <a:xfrm>
            <a:off x="3840163" y="2913538"/>
            <a:ext cx="4692901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可将两项合并为一项，并消去</a:t>
            </a:r>
            <a:r>
              <a:rPr lang="en-US" altLang="zh-CN" sz="24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B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和</a:t>
            </a:r>
          </a:p>
        </p:txBody>
      </p:sp>
      <p:sp>
        <p:nvSpPr>
          <p:cNvPr id="1036" name="矩形"/>
          <p:cNvSpPr>
            <a:spLocks/>
          </p:cNvSpPr>
          <p:nvPr/>
        </p:nvSpPr>
        <p:spPr>
          <a:xfrm>
            <a:off x="229235" y="3276759"/>
            <a:ext cx="7044724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这一对互补因子。</a:t>
            </a:r>
            <a:r>
              <a:rPr lang="en-US" altLang="zh-CN" sz="24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A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和</a:t>
            </a:r>
            <a:r>
              <a:rPr lang="en-US" altLang="zh-CN" sz="24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B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可以是任何复杂的逻辑式。</a:t>
            </a:r>
          </a:p>
        </p:txBody>
      </p:sp>
      <p:sp>
        <p:nvSpPr>
          <p:cNvPr id="1037" name="矩形"/>
          <p:cNvSpPr>
            <a:spLocks/>
          </p:cNvSpPr>
          <p:nvPr/>
        </p:nvSpPr>
        <p:spPr>
          <a:xfrm>
            <a:off x="744538" y="2938780"/>
            <a:ext cx="1420763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t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Calibri" charset="0"/>
              </a:rPr>
              <a:t>利用公式</a:t>
            </a:r>
          </a:p>
        </p:txBody>
      </p:sp>
      <p:sp>
        <p:nvSpPr>
          <p:cNvPr id="1038" name="矩形"/>
          <p:cNvSpPr>
            <a:spLocks/>
          </p:cNvSpPr>
          <p:nvPr/>
        </p:nvSpPr>
        <p:spPr>
          <a:xfrm>
            <a:off x="234950" y="1857375"/>
            <a:ext cx="3396706" cy="5428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269790" tIns="76176" rIns="92075" bIns="3808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、与</a:t>
            </a: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—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或式的简化</a:t>
            </a:r>
          </a:p>
        </p:txBody>
      </p:sp>
      <p:sp>
        <p:nvSpPr>
          <p:cNvPr id="1039" name="文本框"/>
          <p:cNvSpPr>
            <a:spLocks noGrp="1"/>
          </p:cNvSpPr>
          <p:nvPr>
            <p:ph type="title"/>
          </p:nvPr>
        </p:nvSpPr>
        <p:spPr>
          <a:xfrm>
            <a:off x="250825" y="260350"/>
            <a:ext cx="4826000" cy="6588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20.2.7.1  </a:t>
            </a:r>
            <a:r>
              <a: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公式化简法</a:t>
            </a:r>
          </a:p>
        </p:txBody>
      </p:sp>
      <p:grpSp>
        <p:nvGrpSpPr>
          <p:cNvPr id="1069" name="组合"/>
          <p:cNvGrpSpPr>
            <a:grpSpLocks/>
          </p:cNvGrpSpPr>
          <p:nvPr/>
        </p:nvGrpSpPr>
        <p:grpSpPr>
          <a:xfrm>
            <a:off x="550863" y="841374"/>
            <a:ext cx="4276725" cy="171449"/>
            <a:chOff x="550863" y="841374"/>
            <a:chExt cx="4276725" cy="171449"/>
          </a:xfrm>
        </p:grpSpPr>
        <p:pic>
          <p:nvPicPr>
            <p:cNvPr id="1040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738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41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613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4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0538" y="850899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4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5812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4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37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4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0138" y="850899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46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3013" y="850899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47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937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4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0212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49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2137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50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4537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51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7413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5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2937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5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7337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5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9337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5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1737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56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4612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57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6538" y="850899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1064" name="组合"/>
            <p:cNvGrpSpPr>
              <a:grpSpLocks/>
            </p:cNvGrpSpPr>
            <p:nvPr/>
          </p:nvGrpSpPr>
          <p:grpSpPr>
            <a:xfrm>
              <a:off x="550863" y="841374"/>
              <a:ext cx="923923" cy="161925"/>
              <a:chOff x="550863" y="841374"/>
              <a:chExt cx="923923" cy="161925"/>
            </a:xfrm>
          </p:grpSpPr>
          <p:pic>
            <p:nvPicPr>
              <p:cNvPr id="1058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3738" y="841374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59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662" y="841374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60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8063" y="841374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61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0937" y="841374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62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2862" y="841374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1063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0863" y="841374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106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8462" y="8413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66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0862" y="8413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67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3737" y="8413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106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5663" y="84137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  <p:graphicFrame>
        <p:nvGraphicFramePr>
          <p:cNvPr id="1070" name="对象"/>
          <p:cNvGraphicFramePr>
            <a:graphicFrameLocks noChangeAspect="1"/>
          </p:cNvGraphicFramePr>
          <p:nvPr/>
        </p:nvGraphicFramePr>
        <p:xfrm>
          <a:off x="2174875" y="2690495"/>
          <a:ext cx="1665604" cy="661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package" r:id="rId5" imgW="0" imgH="0" progId="package">
                  <p:embed/>
                </p:oleObj>
              </mc:Choice>
              <mc:Fallback>
                <p:oleObj name="package" r:id="rId5" imgW="0" imgH="0" progId="package">
                  <p:embed/>
                  <p:pic>
                    <p:nvPicPr>
                      <p:cNvPr id="107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/>
                      <a:stretch>
                        <a:fillRect/>
                      </a:stretch>
                    </p:blipFill>
                    <p:spPr>
                      <a:xfrm>
                        <a:off x="2174875" y="2690495"/>
                        <a:ext cx="1665604" cy="66167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" name="对象"/>
          <p:cNvGraphicFramePr>
            <a:graphicFrameLocks noChangeAspect="1"/>
          </p:cNvGraphicFramePr>
          <p:nvPr/>
        </p:nvGraphicFramePr>
        <p:xfrm>
          <a:off x="8440420" y="2741929"/>
          <a:ext cx="249554" cy="55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package" r:id="rId7" imgW="0" imgH="0" progId="package">
                  <p:embed/>
                </p:oleObj>
              </mc:Choice>
              <mc:Fallback>
                <p:oleObj name="package" r:id="rId7" imgW="0" imgH="0" progId="package">
                  <p:embed/>
                  <p:pic>
                    <p:nvPicPr>
                      <p:cNvPr id="1071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/>
                      <a:stretch>
                        <a:fillRect/>
                      </a:stretch>
                    </p:blipFill>
                    <p:spPr>
                      <a:xfrm>
                        <a:off x="8440420" y="2741929"/>
                        <a:ext cx="249554" cy="55943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2" name="矩形"/>
          <p:cNvSpPr>
            <a:spLocks/>
          </p:cNvSpPr>
          <p:nvPr/>
        </p:nvSpPr>
        <p:spPr>
          <a:xfrm>
            <a:off x="276225" y="3851909"/>
            <a:ext cx="5462270" cy="4533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例：利用合并项法化简下列逻辑函数</a:t>
            </a:r>
          </a:p>
        </p:txBody>
      </p:sp>
      <p:graphicFrame>
        <p:nvGraphicFramePr>
          <p:cNvPr id="1073" name="对象"/>
          <p:cNvGraphicFramePr>
            <a:graphicFrameLocks noChangeAspect="1"/>
          </p:cNvGraphicFramePr>
          <p:nvPr/>
        </p:nvGraphicFramePr>
        <p:xfrm>
          <a:off x="2370455" y="4059555"/>
          <a:ext cx="4596764" cy="1323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package" r:id="rId9" imgW="0" imgH="0" progId="package">
                  <p:embed/>
                </p:oleObj>
              </mc:Choice>
              <mc:Fallback>
                <p:oleObj name="package" r:id="rId9" imgW="0" imgH="0" progId="package">
                  <p:embed/>
                  <p:pic>
                    <p:nvPicPr>
                      <p:cNvPr id="107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/>
                      <a:stretch>
                        <a:fillRect/>
                      </a:stretch>
                    </p:blipFill>
                    <p:spPr>
                      <a:xfrm>
                        <a:off x="2370455" y="4059555"/>
                        <a:ext cx="4596764" cy="132334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8" name="组合"/>
          <p:cNvGrpSpPr>
            <a:grpSpLocks/>
          </p:cNvGrpSpPr>
          <p:nvPr/>
        </p:nvGrpSpPr>
        <p:grpSpPr>
          <a:xfrm>
            <a:off x="1008381" y="5476240"/>
            <a:ext cx="7639661" cy="481985"/>
            <a:chOff x="1008381" y="5476240"/>
            <a:chExt cx="7639661" cy="481985"/>
          </a:xfrm>
        </p:grpSpPr>
        <p:grpSp>
          <p:nvGrpSpPr>
            <p:cNvPr id="1076" name="组合"/>
            <p:cNvGrpSpPr>
              <a:grpSpLocks/>
            </p:cNvGrpSpPr>
            <p:nvPr/>
          </p:nvGrpSpPr>
          <p:grpSpPr>
            <a:xfrm>
              <a:off x="1008381" y="5476240"/>
              <a:ext cx="2096859" cy="469885"/>
              <a:chOff x="1008381" y="5476240"/>
              <a:chExt cx="2096859" cy="469885"/>
            </a:xfrm>
          </p:grpSpPr>
          <p:sp>
            <p:nvSpPr>
              <p:cNvPr id="1074" name="矩形"/>
              <p:cNvSpPr>
                <a:spLocks/>
              </p:cNvSpPr>
              <p:nvPr/>
            </p:nvSpPr>
            <p:spPr>
              <a:xfrm>
                <a:off x="2604135" y="5476240"/>
                <a:ext cx="501106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Times New Roman" charset="0"/>
                  </a:rPr>
                  <a:t>ʘ</a:t>
                </a:r>
              </a:p>
            </p:txBody>
          </p:sp>
          <p:graphicFrame>
            <p:nvGraphicFramePr>
              <p:cNvPr id="1075" name="对象"/>
              <p:cNvGraphicFramePr>
                <a:graphicFrameLocks noChangeAspect="1"/>
              </p:cNvGraphicFramePr>
              <p:nvPr/>
            </p:nvGraphicFramePr>
            <p:xfrm>
              <a:off x="1008381" y="5484493"/>
              <a:ext cx="1785628" cy="4616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41" name="package" r:id="rId11" imgW="0" imgH="0" progId="package">
                      <p:embed/>
                    </p:oleObj>
                  </mc:Choice>
                  <mc:Fallback>
                    <p:oleObj name="package" r:id="rId11" imgW="0" imgH="0" progId="package">
                      <p:embed/>
                      <p:pic>
                        <p:nvPicPr>
                          <p:cNvPr id="1075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1008381" y="5484493"/>
                            <a:ext cx="1785628" cy="461632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77" name="对象"/>
            <p:cNvGraphicFramePr>
              <a:graphicFrameLocks noChangeAspect="1"/>
            </p:cNvGraphicFramePr>
            <p:nvPr/>
          </p:nvGraphicFramePr>
          <p:xfrm>
            <a:off x="2915920" y="5509237"/>
            <a:ext cx="5732122" cy="4489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2" name="package" r:id="rId13" imgW="0" imgH="0" progId="package">
                    <p:embed/>
                  </p:oleObj>
                </mc:Choice>
                <mc:Fallback>
                  <p:oleObj name="package" r:id="rId13" imgW="0" imgH="0" progId="package">
                    <p:embed/>
                    <p:pic>
                      <p:nvPicPr>
                        <p:cNvPr id="1077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 cstate="print"/>
                        <a:stretch>
                          <a:fillRect/>
                        </a:stretch>
                      </p:blipFill>
                      <p:spPr>
                        <a:xfrm>
                          <a:off x="2915920" y="5509237"/>
                          <a:ext cx="5732122" cy="448989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79" name="对象"/>
          <p:cNvGraphicFramePr>
            <a:graphicFrameLocks noChangeAspect="1"/>
          </p:cNvGraphicFramePr>
          <p:nvPr/>
        </p:nvGraphicFramePr>
        <p:xfrm>
          <a:off x="5344795" y="5382894"/>
          <a:ext cx="1073785" cy="257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package" r:id="rId15" imgW="0" imgH="0" progId="package">
                  <p:embed/>
                </p:oleObj>
              </mc:Choice>
              <mc:Fallback>
                <p:oleObj name="package" r:id="rId15" imgW="0" imgH="0" progId="package">
                  <p:embed/>
                  <p:pic>
                    <p:nvPicPr>
                      <p:cNvPr id="1079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6" cstate="print"/>
                      <a:stretch>
                        <a:fillRect/>
                      </a:stretch>
                    </p:blipFill>
                    <p:spPr>
                      <a:xfrm>
                        <a:off x="5344795" y="5382894"/>
                        <a:ext cx="1073785" cy="25780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0" name="对象"/>
          <p:cNvGraphicFramePr>
            <a:graphicFrameLocks noChangeAspect="1"/>
          </p:cNvGraphicFramePr>
          <p:nvPr/>
        </p:nvGraphicFramePr>
        <p:xfrm>
          <a:off x="979804" y="5781040"/>
          <a:ext cx="6627495" cy="715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package" r:id="rId17" imgW="0" imgH="0" progId="package">
                  <p:embed/>
                </p:oleObj>
              </mc:Choice>
              <mc:Fallback>
                <p:oleObj name="package" r:id="rId17" imgW="0" imgH="0" progId="package">
                  <p:embed/>
                  <p:pic>
                    <p:nvPicPr>
                      <p:cNvPr id="108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8" cstate="print"/>
                      <a:stretch>
                        <a:fillRect/>
                      </a:stretch>
                    </p:blipFill>
                    <p:spPr>
                      <a:xfrm>
                        <a:off x="979804" y="5781040"/>
                        <a:ext cx="6627495" cy="71564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1" name="矩形"/>
          <p:cNvSpPr>
            <a:spLocks/>
          </p:cNvSpPr>
          <p:nvPr/>
        </p:nvSpPr>
        <p:spPr>
          <a:xfrm>
            <a:off x="311784" y="5476240"/>
            <a:ext cx="499177" cy="4533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  <a:sym typeface="宋体" charset="0"/>
              </a:rPr>
              <a:t>解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6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矩形"/>
          <p:cNvSpPr>
            <a:spLocks/>
          </p:cNvSpPr>
          <p:nvPr/>
        </p:nvSpPr>
        <p:spPr>
          <a:xfrm>
            <a:off x="395288" y="692150"/>
            <a:ext cx="1540445" cy="52070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charset="0"/>
              <a:buChar char="Ø"/>
            </a:pPr>
            <a:r>
              <a:rPr lang="zh-CN" altLang="en-US" sz="2800" b="1" i="0" u="none" strike="noStrike" kern="1200" cap="none" spc="0" baseline="0">
                <a:solidFill>
                  <a:srgbClr val="0041FF"/>
                </a:solidFill>
                <a:latin typeface="Times New Roman" charset="0"/>
                <a:ea typeface="宋体" charset="0"/>
                <a:cs typeface="Times New Roman" charset="0"/>
              </a:rPr>
              <a:t>吸收法 </a:t>
            </a:r>
          </a:p>
        </p:txBody>
      </p:sp>
      <p:sp>
        <p:nvSpPr>
          <p:cNvPr id="1083" name="矩形"/>
          <p:cNvSpPr>
            <a:spLocks/>
          </p:cNvSpPr>
          <p:nvPr/>
        </p:nvSpPr>
        <p:spPr>
          <a:xfrm>
            <a:off x="644843" y="1211580"/>
            <a:ext cx="7853363" cy="81597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  <a:sym typeface="宋体" charset="0"/>
              </a:rPr>
              <a:t>利用</a:t>
            </a:r>
            <a:r>
              <a:rPr lang="en-US" altLang="zh-CN" sz="24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A+AB=A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吸收多余因子，</a:t>
            </a:r>
            <a:r>
              <a:rPr lang="en-US" altLang="zh-CN" sz="24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A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和</a:t>
            </a:r>
            <a:r>
              <a:rPr lang="en-US" altLang="zh-CN" sz="24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B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均可为任意复杂的逻辑函数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Times New Roman" charset="0"/>
              </a:rPr>
              <a:t>。 </a:t>
            </a:r>
          </a:p>
        </p:txBody>
      </p:sp>
      <p:sp>
        <p:nvSpPr>
          <p:cNvPr id="1084" name="矩形"/>
          <p:cNvSpPr>
            <a:spLocks/>
          </p:cNvSpPr>
          <p:nvPr/>
        </p:nvSpPr>
        <p:spPr>
          <a:xfrm>
            <a:off x="645160" y="2195195"/>
            <a:ext cx="4205605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Calibri" charset="0"/>
              </a:rPr>
              <a:t>例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Calibri" charset="0"/>
              </a:rPr>
              <a:t>: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Calibri" charset="0"/>
              </a:rPr>
              <a:t>利用吸收法化简逻辑函数</a:t>
            </a:r>
            <a:r>
              <a:rPr lang="en-US" altLang="zh-CN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 </a:t>
            </a:r>
            <a:endParaRPr lang="zh-CN" altLang="en-US" sz="1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</p:txBody>
      </p:sp>
      <p:sp>
        <p:nvSpPr>
          <p:cNvPr id="1085" name="矩形"/>
          <p:cNvSpPr>
            <a:spLocks/>
          </p:cNvSpPr>
          <p:nvPr/>
        </p:nvSpPr>
        <p:spPr>
          <a:xfrm>
            <a:off x="644843" y="2942121"/>
            <a:ext cx="500446" cy="52070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Arial" charset="0"/>
                <a:ea typeface="宋体" charset="0"/>
                <a:cs typeface="Calibri" charset="0"/>
              </a:rPr>
              <a:t>解</a:t>
            </a:r>
            <a:r>
              <a:rPr lang="en-US" altLang="zh-CN" sz="2800" b="1" i="0" u="none" strike="noStrike" kern="1200" cap="none" spc="0" baseline="0">
                <a:solidFill>
                  <a:schemeClr val="bg2"/>
                </a:solidFill>
                <a:latin typeface="Arial" charset="0"/>
                <a:ea typeface="宋体" charset="0"/>
                <a:cs typeface="Calibri" charset="0"/>
              </a:rPr>
              <a:t> </a:t>
            </a:r>
            <a:endParaRPr lang="zh-CN" altLang="en-US" sz="2800" b="1" i="0" u="none" strike="noStrike" kern="1200" cap="none" spc="0" baseline="0">
              <a:solidFill>
                <a:schemeClr val="bg2"/>
              </a:solidFill>
              <a:latin typeface="Arial" charset="0"/>
              <a:ea typeface="宋体" charset="0"/>
              <a:cs typeface="Calibri" charset="0"/>
            </a:endParaRPr>
          </a:p>
        </p:txBody>
      </p:sp>
      <p:graphicFrame>
        <p:nvGraphicFramePr>
          <p:cNvPr id="1086" name="对象"/>
          <p:cNvGraphicFramePr>
            <a:graphicFrameLocks noChangeAspect="1"/>
          </p:cNvGraphicFramePr>
          <p:nvPr/>
        </p:nvGraphicFramePr>
        <p:xfrm>
          <a:off x="1694815" y="2711449"/>
          <a:ext cx="4834890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108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1694815" y="2711449"/>
                        <a:ext cx="4834890" cy="90995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" name="对象"/>
          <p:cNvGraphicFramePr>
            <a:graphicFrameLocks noChangeAspect="1"/>
          </p:cNvGraphicFramePr>
          <p:nvPr/>
        </p:nvGraphicFramePr>
        <p:xfrm>
          <a:off x="1694815" y="3434080"/>
          <a:ext cx="5922645" cy="94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108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1694815" y="3434080"/>
                        <a:ext cx="5922645" cy="94107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8" name="对象"/>
          <p:cNvGraphicFramePr>
            <a:graphicFrameLocks noChangeAspect="1"/>
          </p:cNvGraphicFramePr>
          <p:nvPr/>
        </p:nvGraphicFramePr>
        <p:xfrm>
          <a:off x="1645920" y="4375150"/>
          <a:ext cx="5416549" cy="152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package" r:id="rId8" imgW="0" imgH="0" progId="package">
                  <p:embed/>
                </p:oleObj>
              </mc:Choice>
              <mc:Fallback>
                <p:oleObj name="package" r:id="rId8" imgW="0" imgH="0" progId="package">
                  <p:embed/>
                  <p:pic>
                    <p:nvPicPr>
                      <p:cNvPr id="108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tretch>
                        <a:fillRect/>
                      </a:stretch>
                    </p:blipFill>
                    <p:spPr>
                      <a:xfrm>
                        <a:off x="1645920" y="4375150"/>
                        <a:ext cx="5416549" cy="152463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5002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矩形"/>
          <p:cNvSpPr>
            <a:spLocks/>
          </p:cNvSpPr>
          <p:nvPr/>
        </p:nvSpPr>
        <p:spPr>
          <a:xfrm>
            <a:off x="649288" y="547688"/>
            <a:ext cx="1540445" cy="52070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charset="0"/>
              <a:buChar char="Ø"/>
            </a:pPr>
            <a:r>
              <a:rPr lang="zh-CN" altLang="en-US" sz="2800" b="1" i="0" u="none" strike="noStrike" kern="1200" cap="none" spc="0" baseline="0">
                <a:solidFill>
                  <a:srgbClr val="0041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Times New Roman" charset="0"/>
              </a:rPr>
              <a:t>削去法 </a:t>
            </a:r>
          </a:p>
        </p:txBody>
      </p:sp>
      <p:sp>
        <p:nvSpPr>
          <p:cNvPr id="1090" name="矩形"/>
          <p:cNvSpPr>
            <a:spLocks/>
          </p:cNvSpPr>
          <p:nvPr/>
        </p:nvSpPr>
        <p:spPr>
          <a:xfrm>
            <a:off x="942975" y="1228725"/>
            <a:ext cx="1420763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利用公式</a:t>
            </a:r>
          </a:p>
        </p:txBody>
      </p:sp>
      <p:sp>
        <p:nvSpPr>
          <p:cNvPr id="1091" name="矩形"/>
          <p:cNvSpPr>
            <a:spLocks/>
          </p:cNvSpPr>
          <p:nvPr/>
        </p:nvSpPr>
        <p:spPr>
          <a:xfrm>
            <a:off x="4291013" y="1241425"/>
            <a:ext cx="2649780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削去多余的变量；</a:t>
            </a:r>
          </a:p>
        </p:txBody>
      </p:sp>
      <p:sp>
        <p:nvSpPr>
          <p:cNvPr id="1092" name="矩形"/>
          <p:cNvSpPr>
            <a:spLocks/>
          </p:cNvSpPr>
          <p:nvPr/>
        </p:nvSpPr>
        <p:spPr>
          <a:xfrm>
            <a:off x="5616575" y="1731963"/>
            <a:ext cx="2036236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削去多余项。 </a:t>
            </a:r>
          </a:p>
        </p:txBody>
      </p:sp>
      <p:sp>
        <p:nvSpPr>
          <p:cNvPr id="1093" name="矩形"/>
          <p:cNvSpPr>
            <a:spLocks/>
          </p:cNvSpPr>
          <p:nvPr/>
        </p:nvSpPr>
        <p:spPr>
          <a:xfrm>
            <a:off x="942975" y="1731963"/>
            <a:ext cx="1420763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t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利用公式</a:t>
            </a:r>
          </a:p>
        </p:txBody>
      </p:sp>
      <p:sp>
        <p:nvSpPr>
          <p:cNvPr id="1094" name="矩形"/>
          <p:cNvSpPr>
            <a:spLocks/>
          </p:cNvSpPr>
          <p:nvPr/>
        </p:nvSpPr>
        <p:spPr>
          <a:xfrm>
            <a:off x="720408" y="2368233"/>
            <a:ext cx="4643268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例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: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利用削去法化简下列逻辑函数 </a:t>
            </a:r>
          </a:p>
        </p:txBody>
      </p:sp>
      <p:sp>
        <p:nvSpPr>
          <p:cNvPr id="1095" name="矩形"/>
          <p:cNvSpPr>
            <a:spLocks/>
          </p:cNvSpPr>
          <p:nvPr/>
        </p:nvSpPr>
        <p:spPr>
          <a:xfrm>
            <a:off x="720724" y="3299626"/>
            <a:ext cx="545020" cy="52386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解 </a:t>
            </a:r>
          </a:p>
        </p:txBody>
      </p:sp>
      <p:sp>
        <p:nvSpPr>
          <p:cNvPr id="1096" name="矩形"/>
          <p:cNvSpPr>
            <a:spLocks/>
          </p:cNvSpPr>
          <p:nvPr/>
        </p:nvSpPr>
        <p:spPr>
          <a:xfrm>
            <a:off x="180975" y="2368550"/>
            <a:ext cx="185738" cy="3714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graphicFrame>
        <p:nvGraphicFramePr>
          <p:cNvPr id="1097" name="对象"/>
          <p:cNvGraphicFramePr>
            <a:graphicFrameLocks noChangeAspect="1"/>
          </p:cNvGraphicFramePr>
          <p:nvPr/>
        </p:nvGraphicFramePr>
        <p:xfrm>
          <a:off x="2331720" y="1021080"/>
          <a:ext cx="2016124" cy="614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109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2331720" y="1021080"/>
                        <a:ext cx="2016124" cy="61404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8" name="对象"/>
          <p:cNvGraphicFramePr>
            <a:graphicFrameLocks noChangeAspect="1"/>
          </p:cNvGraphicFramePr>
          <p:nvPr/>
        </p:nvGraphicFramePr>
        <p:xfrm>
          <a:off x="2331720" y="1519555"/>
          <a:ext cx="3415665" cy="641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109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2331720" y="1519555"/>
                        <a:ext cx="3415665" cy="64134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9" name="对象"/>
          <p:cNvGraphicFramePr>
            <a:graphicFrameLocks noChangeAspect="1"/>
          </p:cNvGraphicFramePr>
          <p:nvPr/>
        </p:nvGraphicFramePr>
        <p:xfrm>
          <a:off x="1400174" y="3053080"/>
          <a:ext cx="6699249" cy="807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package" r:id="rId8" imgW="0" imgH="0" progId="package">
                  <p:embed/>
                </p:oleObj>
              </mc:Choice>
              <mc:Fallback>
                <p:oleObj name="package" r:id="rId8" imgW="0" imgH="0" progId="package">
                  <p:embed/>
                  <p:pic>
                    <p:nvPicPr>
                      <p:cNvPr id="1099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tretch>
                        <a:fillRect/>
                      </a:stretch>
                    </p:blipFill>
                    <p:spPr>
                      <a:xfrm>
                        <a:off x="1400174" y="3053080"/>
                        <a:ext cx="6699249" cy="80708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0" name="对象"/>
          <p:cNvGraphicFramePr>
            <a:graphicFrameLocks noChangeAspect="1"/>
          </p:cNvGraphicFramePr>
          <p:nvPr/>
        </p:nvGraphicFramePr>
        <p:xfrm>
          <a:off x="1370329" y="3887470"/>
          <a:ext cx="4920614" cy="150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package" r:id="rId10" imgW="0" imgH="0" progId="package">
                  <p:embed/>
                </p:oleObj>
              </mc:Choice>
              <mc:Fallback>
                <p:oleObj name="package" r:id="rId10" imgW="0" imgH="0" progId="package">
                  <p:embed/>
                  <p:pic>
                    <p:nvPicPr>
                      <p:cNvPr id="110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1370329" y="3887470"/>
                        <a:ext cx="4920614" cy="150431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12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矩形"/>
          <p:cNvSpPr>
            <a:spLocks/>
          </p:cNvSpPr>
          <p:nvPr/>
        </p:nvSpPr>
        <p:spPr>
          <a:xfrm>
            <a:off x="311150" y="547688"/>
            <a:ext cx="1540445" cy="52070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charset="0"/>
              <a:buChar char="Ø"/>
            </a:pPr>
            <a:r>
              <a:rPr lang="zh-CN" altLang="en-US" sz="2800" b="1" i="0" u="none" strike="noStrike" kern="1200" cap="none" spc="0" baseline="0">
                <a:solidFill>
                  <a:srgbClr val="0041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Times New Roman" charset="0"/>
              </a:rPr>
              <a:t>添项法 </a:t>
            </a:r>
          </a:p>
        </p:txBody>
      </p:sp>
      <p:sp>
        <p:nvSpPr>
          <p:cNvPr id="1102" name="矩形"/>
          <p:cNvSpPr>
            <a:spLocks/>
          </p:cNvSpPr>
          <p:nvPr/>
        </p:nvSpPr>
        <p:spPr>
          <a:xfrm>
            <a:off x="373063" y="1071563"/>
            <a:ext cx="1420763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利用公式</a:t>
            </a:r>
          </a:p>
        </p:txBody>
      </p:sp>
      <p:sp>
        <p:nvSpPr>
          <p:cNvPr id="1103" name="矩形"/>
          <p:cNvSpPr>
            <a:spLocks/>
          </p:cNvSpPr>
          <p:nvPr/>
        </p:nvSpPr>
        <p:spPr>
          <a:xfrm>
            <a:off x="373063" y="1592263"/>
            <a:ext cx="8173605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进行添项。利用所添的项与其他项进行合并达到简化目的。 </a:t>
            </a:r>
          </a:p>
        </p:txBody>
      </p:sp>
      <p:graphicFrame>
        <p:nvGraphicFramePr>
          <p:cNvPr id="1104" name="对象"/>
          <p:cNvGraphicFramePr>
            <a:graphicFrameLocks noChangeAspect="1"/>
          </p:cNvGraphicFramePr>
          <p:nvPr/>
        </p:nvGraphicFramePr>
        <p:xfrm>
          <a:off x="1857375" y="1082675"/>
          <a:ext cx="1329055" cy="392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1104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1857375" y="1082675"/>
                        <a:ext cx="1329055" cy="39242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" name="对象"/>
          <p:cNvGraphicFramePr>
            <a:graphicFrameLocks noChangeAspect="1"/>
          </p:cNvGraphicFramePr>
          <p:nvPr/>
        </p:nvGraphicFramePr>
        <p:xfrm>
          <a:off x="3287395" y="807720"/>
          <a:ext cx="1847214" cy="670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1105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3287395" y="807720"/>
                        <a:ext cx="1847214" cy="67055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" name="对象"/>
          <p:cNvGraphicFramePr>
            <a:graphicFrameLocks noChangeAspect="1"/>
          </p:cNvGraphicFramePr>
          <p:nvPr/>
        </p:nvGraphicFramePr>
        <p:xfrm>
          <a:off x="5239384" y="785495"/>
          <a:ext cx="3583305" cy="689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package" r:id="rId8" imgW="0" imgH="0" progId="package">
                  <p:embed/>
                </p:oleObj>
              </mc:Choice>
              <mc:Fallback>
                <p:oleObj name="package" r:id="rId8" imgW="0" imgH="0" progId="package">
                  <p:embed/>
                  <p:pic>
                    <p:nvPicPr>
                      <p:cNvPr id="110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tretch>
                        <a:fillRect/>
                      </a:stretch>
                    </p:blipFill>
                    <p:spPr>
                      <a:xfrm>
                        <a:off x="5239384" y="785495"/>
                        <a:ext cx="3583305" cy="68960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" name="对象"/>
          <p:cNvGraphicFramePr>
            <a:graphicFrameLocks noChangeAspect="1"/>
          </p:cNvGraphicFramePr>
          <p:nvPr/>
        </p:nvGraphicFramePr>
        <p:xfrm>
          <a:off x="452120" y="1818640"/>
          <a:ext cx="8027035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package" r:id="rId10" imgW="0" imgH="0" progId="package">
                  <p:embed/>
                </p:oleObj>
              </mc:Choice>
              <mc:Fallback>
                <p:oleObj name="package" r:id="rId10" imgW="0" imgH="0" progId="package">
                  <p:embed/>
                  <p:pic>
                    <p:nvPicPr>
                      <p:cNvPr id="110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452120" y="1818640"/>
                        <a:ext cx="8027035" cy="438467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1128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矩形"/>
          <p:cNvSpPr>
            <a:spLocks/>
          </p:cNvSpPr>
          <p:nvPr/>
        </p:nvSpPr>
        <p:spPr>
          <a:xfrm>
            <a:off x="336550" y="546100"/>
            <a:ext cx="3396706" cy="5428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269790" tIns="76176" rIns="92075" bIns="3808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、或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—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与式的简化</a:t>
            </a:r>
          </a:p>
        </p:txBody>
      </p:sp>
      <p:sp>
        <p:nvSpPr>
          <p:cNvPr id="1109" name="矩形"/>
          <p:cNvSpPr>
            <a:spLocks/>
          </p:cNvSpPr>
          <p:nvPr/>
        </p:nvSpPr>
        <p:spPr>
          <a:xfrm>
            <a:off x="336550" y="1109663"/>
            <a:ext cx="8159136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41FF"/>
                </a:solidFill>
                <a:latin typeface="宋体" charset="0"/>
                <a:ea typeface="宋体" charset="0"/>
                <a:cs typeface="宋体" charset="0"/>
              </a:rPr>
              <a:t>或</a:t>
            </a:r>
            <a:r>
              <a:rPr lang="en-US" altLang="zh-CN" sz="2400" b="1" i="0" u="none" strike="noStrike" kern="1200" cap="none" spc="0" baseline="0">
                <a:solidFill>
                  <a:srgbClr val="0041FF"/>
                </a:solidFill>
                <a:latin typeface="宋体" charset="0"/>
                <a:ea typeface="宋体" charset="0"/>
                <a:cs typeface="宋体" charset="0"/>
              </a:rPr>
              <a:t>—</a:t>
            </a:r>
            <a:r>
              <a:rPr lang="zh-CN" altLang="en-US" sz="2400" b="1" i="0" u="none" strike="noStrike" kern="1200" cap="none" spc="0" baseline="0">
                <a:solidFill>
                  <a:srgbClr val="0041FF"/>
                </a:solidFill>
                <a:latin typeface="宋体" charset="0"/>
                <a:ea typeface="宋体" charset="0"/>
                <a:cs typeface="宋体" charset="0"/>
              </a:rPr>
              <a:t>与式的简化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可采用直接公式简化法或两次对偶简化法。</a:t>
            </a:r>
          </a:p>
        </p:txBody>
      </p:sp>
      <p:sp>
        <p:nvSpPr>
          <p:cNvPr id="1110" name="矩形"/>
          <p:cNvSpPr>
            <a:spLocks/>
          </p:cNvSpPr>
          <p:nvPr/>
        </p:nvSpPr>
        <p:spPr>
          <a:xfrm>
            <a:off x="396875" y="1824038"/>
            <a:ext cx="2495864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例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: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化简逻辑函数 </a:t>
            </a:r>
          </a:p>
        </p:txBody>
      </p:sp>
      <p:sp>
        <p:nvSpPr>
          <p:cNvPr id="1111" name="矩形"/>
          <p:cNvSpPr>
            <a:spLocks/>
          </p:cNvSpPr>
          <p:nvPr/>
        </p:nvSpPr>
        <p:spPr>
          <a:xfrm>
            <a:off x="-36513" y="2519363"/>
            <a:ext cx="3569176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276225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解一  直接公式简化法</a:t>
            </a:r>
          </a:p>
        </p:txBody>
      </p:sp>
      <p:sp>
        <p:nvSpPr>
          <p:cNvPr id="1112" name="矩形"/>
          <p:cNvSpPr>
            <a:spLocks/>
          </p:cNvSpPr>
          <p:nvPr/>
        </p:nvSpPr>
        <p:spPr>
          <a:xfrm>
            <a:off x="6944345" y="3552825"/>
            <a:ext cx="1455117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r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  [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削去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Times New Roman" charset="0"/>
              </a:rPr>
              <a:t>]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Times New Roman" charset="0"/>
            </a:endParaRPr>
          </a:p>
        </p:txBody>
      </p:sp>
      <p:sp>
        <p:nvSpPr>
          <p:cNvPr id="1113" name="矩形"/>
          <p:cNvSpPr>
            <a:spLocks/>
          </p:cNvSpPr>
          <p:nvPr/>
        </p:nvSpPr>
        <p:spPr>
          <a:xfrm>
            <a:off x="239078" y="4100513"/>
            <a:ext cx="3292951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解二  两次对偶简化法</a:t>
            </a:r>
          </a:p>
        </p:txBody>
      </p:sp>
      <p:sp>
        <p:nvSpPr>
          <p:cNvPr id="1114" name="矩形"/>
          <p:cNvSpPr>
            <a:spLocks/>
          </p:cNvSpPr>
          <p:nvPr/>
        </p:nvSpPr>
        <p:spPr>
          <a:xfrm>
            <a:off x="7308850" y="4518025"/>
            <a:ext cx="1116789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吸收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 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15" name="矩形"/>
          <p:cNvSpPr>
            <a:spLocks/>
          </p:cNvSpPr>
          <p:nvPr/>
        </p:nvSpPr>
        <p:spPr>
          <a:xfrm>
            <a:off x="7308850" y="5232400"/>
            <a:ext cx="1116789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削去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 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16" name="矩形"/>
          <p:cNvSpPr>
            <a:spLocks/>
          </p:cNvSpPr>
          <p:nvPr/>
        </p:nvSpPr>
        <p:spPr>
          <a:xfrm>
            <a:off x="7269480" y="2887344"/>
            <a:ext cx="1116789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吸收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 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1117" name="对象"/>
          <p:cNvGraphicFramePr>
            <a:graphicFrameLocks noChangeAspect="1"/>
          </p:cNvGraphicFramePr>
          <p:nvPr/>
        </p:nvGraphicFramePr>
        <p:xfrm>
          <a:off x="2700655" y="1587500"/>
          <a:ext cx="5698490" cy="719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111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2700655" y="1587500"/>
                        <a:ext cx="5698490" cy="71945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8" name="对象"/>
          <p:cNvGraphicFramePr>
            <a:graphicFrameLocks noChangeAspect="1"/>
          </p:cNvGraphicFramePr>
          <p:nvPr/>
        </p:nvGraphicFramePr>
        <p:xfrm>
          <a:off x="1202690" y="2656205"/>
          <a:ext cx="3289300" cy="1443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111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1202690" y="2656205"/>
                        <a:ext cx="3289300" cy="144398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9" name="对象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package" r:id="rId8" imgW="0" imgH="0" progId="package">
                  <p:embed/>
                </p:oleObj>
              </mc:Choice>
              <mc:Fallback>
                <p:oleObj name="package" r:id="rId8" imgW="0" imgH="0" progId="package">
                  <p:embed/>
                  <p:pic>
                    <p:nvPicPr>
                      <p:cNvPr id="1119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0" name="对象"/>
          <p:cNvGraphicFramePr>
            <a:graphicFrameLocks noChangeAspect="1"/>
          </p:cNvGraphicFramePr>
          <p:nvPr/>
        </p:nvGraphicFramePr>
        <p:xfrm>
          <a:off x="1202690" y="4380230"/>
          <a:ext cx="6066155" cy="1381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package" r:id="rId10" imgW="0" imgH="0" progId="package">
                  <p:embed/>
                </p:oleObj>
              </mc:Choice>
              <mc:Fallback>
                <p:oleObj name="package" r:id="rId10" imgW="0" imgH="0" progId="package">
                  <p:embed/>
                  <p:pic>
                    <p:nvPicPr>
                      <p:cNvPr id="112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1202690" y="4380230"/>
                        <a:ext cx="6066155" cy="138112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100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矩形"/>
          <p:cNvSpPr>
            <a:spLocks/>
          </p:cNvSpPr>
          <p:nvPr/>
        </p:nvSpPr>
        <p:spPr>
          <a:xfrm>
            <a:off x="573088" y="457200"/>
            <a:ext cx="4325937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20.2.7.1.</a:t>
            </a:r>
            <a:r>
              <a:rPr lang="zh-CN" altLang="en-US" sz="2800" b="1" i="0" u="none" strike="noStrike" kern="1200" cap="none" spc="0" baseline="0">
                <a:solidFill>
                  <a:srgbClr val="C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应用卡诺图化简</a:t>
            </a:r>
          </a:p>
        </p:txBody>
      </p:sp>
      <p:sp>
        <p:nvSpPr>
          <p:cNvPr id="1122" name="矩形"/>
          <p:cNvSpPr>
            <a:spLocks/>
          </p:cNvSpPr>
          <p:nvPr/>
        </p:nvSpPr>
        <p:spPr>
          <a:xfrm>
            <a:off x="609600" y="1208088"/>
            <a:ext cx="8153400" cy="10318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卡诺图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: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是与变量的最小项对应的按一定规则排列的方格图，每一小方格填入一个最小项。</a:t>
            </a:r>
            <a:endParaRPr lang="zh-CN" altLang="en-US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1123" name="矩形"/>
          <p:cNvSpPr>
            <a:spLocks/>
          </p:cNvSpPr>
          <p:nvPr/>
        </p:nvSpPr>
        <p:spPr>
          <a:xfrm>
            <a:off x="609600" y="2259013"/>
            <a:ext cx="8153400" cy="19773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（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）最小项：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对于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输入变量有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en-US" altLang="zh-CN" sz="2800" b="1" i="1" u="none" strike="noStrike" kern="1200" cap="none" spc="0" baseline="30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种组合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,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其相应的乘积项也有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en-US" altLang="zh-CN" sz="2800" b="1" i="1" u="none" strike="noStrike" kern="1200" cap="none" spc="0" baseline="30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个，则每一个乘积项就称为一个最小项。其特点是每个输入变量均在其中以原变量和反变量形式出现一次，且仅一次。</a:t>
            </a:r>
          </a:p>
        </p:txBody>
      </p:sp>
      <p:sp>
        <p:nvSpPr>
          <p:cNvPr id="1124" name="矩形"/>
          <p:cNvSpPr>
            <a:spLocks/>
          </p:cNvSpPr>
          <p:nvPr/>
        </p:nvSpPr>
        <p:spPr>
          <a:xfrm>
            <a:off x="609600" y="4121150"/>
            <a:ext cx="8153400" cy="103187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如：三个变量，有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8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种组合，最小项就是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8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个，卡诺图也相应有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8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个小方格。</a:t>
            </a:r>
            <a:endParaRPr lang="zh-CN" altLang="en-US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1125" name="矩形"/>
          <p:cNvSpPr>
            <a:spLocks/>
          </p:cNvSpPr>
          <p:nvPr/>
        </p:nvSpPr>
        <p:spPr>
          <a:xfrm>
            <a:off x="573088" y="5076825"/>
            <a:ext cx="6954251" cy="56292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在卡诺图的行和列分别标出变量及其状态。</a:t>
            </a:r>
          </a:p>
        </p:txBody>
      </p:sp>
    </p:spTree>
    <p:extLst>
      <p:ext uri="{BB962C8B-B14F-4D97-AF65-F5344CB8AC3E}">
        <p14:creationId xmlns:p14="http://schemas.microsoft.com/office/powerpoint/2010/main" val="112309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" grpId="0"/>
      <p:bldP spid="1123" grpId="0" animBg="1"/>
      <p:bldP spid="1124" grpId="0"/>
      <p:bldP spid="11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矩形"/>
          <p:cNvSpPr>
            <a:spLocks/>
          </p:cNvSpPr>
          <p:nvPr/>
        </p:nvSpPr>
        <p:spPr>
          <a:xfrm>
            <a:off x="685800" y="685800"/>
            <a:ext cx="19050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(2)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卡诺图</a:t>
            </a:r>
          </a:p>
        </p:txBody>
      </p:sp>
      <p:grpSp>
        <p:nvGrpSpPr>
          <p:cNvPr id="1142" name="组合"/>
          <p:cNvGrpSpPr>
            <a:grpSpLocks/>
          </p:cNvGrpSpPr>
          <p:nvPr/>
        </p:nvGrpSpPr>
        <p:grpSpPr>
          <a:xfrm>
            <a:off x="609600" y="1066800"/>
            <a:ext cx="2086002" cy="2509838"/>
            <a:chOff x="609600" y="1066800"/>
            <a:chExt cx="2086002" cy="2509838"/>
          </a:xfrm>
        </p:grpSpPr>
        <p:sp>
          <p:nvSpPr>
            <p:cNvPr id="1127" name="矩形"/>
            <p:cNvSpPr>
              <a:spLocks/>
            </p:cNvSpPr>
            <p:nvPr/>
          </p:nvSpPr>
          <p:spPr>
            <a:xfrm>
              <a:off x="914400" y="1066800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28" name="矩形"/>
            <p:cNvSpPr>
              <a:spLocks/>
            </p:cNvSpPr>
            <p:nvPr/>
          </p:nvSpPr>
          <p:spPr>
            <a:xfrm>
              <a:off x="1295400" y="1795462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29" name="直线"/>
            <p:cNvSpPr>
              <a:spLocks/>
            </p:cNvSpPr>
            <p:nvPr/>
          </p:nvSpPr>
          <p:spPr>
            <a:xfrm>
              <a:off x="1295400" y="2405062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30" name="直线"/>
            <p:cNvSpPr>
              <a:spLocks/>
            </p:cNvSpPr>
            <p:nvPr/>
          </p:nvSpPr>
          <p:spPr>
            <a:xfrm>
              <a:off x="1981200" y="1795462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31" name="直线"/>
            <p:cNvSpPr>
              <a:spLocks/>
            </p:cNvSpPr>
            <p:nvPr/>
          </p:nvSpPr>
          <p:spPr>
            <a:xfrm flipH="1" flipV="1">
              <a:off x="914400" y="1414462"/>
              <a:ext cx="380999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32" name="矩形"/>
            <p:cNvSpPr>
              <a:spLocks/>
            </p:cNvSpPr>
            <p:nvPr/>
          </p:nvSpPr>
          <p:spPr>
            <a:xfrm>
              <a:off x="609600" y="1371600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33" name="矩形"/>
            <p:cNvSpPr>
              <a:spLocks/>
            </p:cNvSpPr>
            <p:nvPr/>
          </p:nvSpPr>
          <p:spPr>
            <a:xfrm>
              <a:off x="1371600" y="1295400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34" name="矩形"/>
            <p:cNvSpPr>
              <a:spLocks/>
            </p:cNvSpPr>
            <p:nvPr/>
          </p:nvSpPr>
          <p:spPr>
            <a:xfrm>
              <a:off x="762000" y="2438400"/>
              <a:ext cx="533399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35" name="矩形"/>
            <p:cNvSpPr>
              <a:spLocks/>
            </p:cNvSpPr>
            <p:nvPr/>
          </p:nvSpPr>
          <p:spPr>
            <a:xfrm>
              <a:off x="762000" y="1828800"/>
              <a:ext cx="533399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36" name="矩形"/>
            <p:cNvSpPr>
              <a:spLocks/>
            </p:cNvSpPr>
            <p:nvPr/>
          </p:nvSpPr>
          <p:spPr>
            <a:xfrm>
              <a:off x="2133600" y="1295400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aphicFrame>
          <p:nvGraphicFramePr>
            <p:cNvPr id="1137" name="对象"/>
            <p:cNvGraphicFramePr>
              <a:graphicFrameLocks noChangeAspect="1"/>
            </p:cNvGraphicFramePr>
            <p:nvPr/>
          </p:nvGraphicFramePr>
          <p:xfrm>
            <a:off x="1265231" y="1871659"/>
            <a:ext cx="760407" cy="53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" name="package" r:id="rId4" imgW="0" imgH="0" progId="package">
                    <p:embed/>
                  </p:oleObj>
                </mc:Choice>
                <mc:Fallback>
                  <p:oleObj name="package" r:id="rId4" imgW="0" imgH="0" progId="package">
                    <p:embed/>
                    <p:pic>
                      <p:nvPicPr>
                        <p:cNvPr id="1137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1265231" y="1871659"/>
                          <a:ext cx="760407" cy="53657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8" name="对象"/>
            <p:cNvGraphicFramePr>
              <a:graphicFrameLocks noChangeAspect="1"/>
            </p:cNvGraphicFramePr>
            <p:nvPr/>
          </p:nvGraphicFramePr>
          <p:xfrm>
            <a:off x="1966919" y="1871659"/>
            <a:ext cx="728683" cy="53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9" name="package" r:id="rId6" imgW="0" imgH="0" progId="package">
                    <p:embed/>
                  </p:oleObj>
                </mc:Choice>
                <mc:Fallback>
                  <p:oleObj name="package" r:id="rId6" imgW="0" imgH="0" progId="package">
                    <p:embed/>
                    <p:pic>
                      <p:nvPicPr>
                        <p:cNvPr id="1138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/>
                        <a:stretch>
                          <a:fillRect/>
                        </a:stretch>
                      </p:blipFill>
                      <p:spPr>
                        <a:xfrm>
                          <a:off x="1966919" y="1871659"/>
                          <a:ext cx="728683" cy="53657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9" name="对象"/>
            <p:cNvGraphicFramePr>
              <a:graphicFrameLocks noChangeAspect="1"/>
            </p:cNvGraphicFramePr>
            <p:nvPr/>
          </p:nvGraphicFramePr>
          <p:xfrm>
            <a:off x="1281122" y="2481260"/>
            <a:ext cx="728654" cy="536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0" name="package" r:id="rId8" imgW="0" imgH="0" progId="package">
                    <p:embed/>
                  </p:oleObj>
                </mc:Choice>
                <mc:Fallback>
                  <p:oleObj name="package" r:id="rId8" imgW="0" imgH="0" progId="package">
                    <p:embed/>
                    <p:pic>
                      <p:nvPicPr>
                        <p:cNvPr id="1139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print"/>
                        <a:stretch>
                          <a:fillRect/>
                        </a:stretch>
                      </p:blipFill>
                      <p:spPr>
                        <a:xfrm>
                          <a:off x="1281122" y="2481260"/>
                          <a:ext cx="728654" cy="53660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0" name="对象"/>
            <p:cNvGraphicFramePr>
              <a:graphicFrameLocks noChangeAspect="1"/>
            </p:cNvGraphicFramePr>
            <p:nvPr/>
          </p:nvGraphicFramePr>
          <p:xfrm>
            <a:off x="1981195" y="2512984"/>
            <a:ext cx="700101" cy="4730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1" name="package" r:id="rId10" imgW="0" imgH="0" progId="package">
                    <p:embed/>
                  </p:oleObj>
                </mc:Choice>
                <mc:Fallback>
                  <p:oleObj name="package" r:id="rId10" imgW="0" imgH="0" progId="package">
                    <p:embed/>
                    <p:pic>
                      <p:nvPicPr>
                        <p:cNvPr id="1140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 cstate="print"/>
                        <a:stretch>
                          <a:fillRect/>
                        </a:stretch>
                      </p:blipFill>
                      <p:spPr>
                        <a:xfrm>
                          <a:off x="1981195" y="2512984"/>
                          <a:ext cx="700101" cy="473099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1" name="矩形"/>
            <p:cNvSpPr>
              <a:spLocks/>
            </p:cNvSpPr>
            <p:nvPr/>
          </p:nvSpPr>
          <p:spPr>
            <a:xfrm>
              <a:off x="1219200" y="3014662"/>
              <a:ext cx="1447799" cy="56197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二变量</a:t>
              </a:r>
            </a:p>
          </p:txBody>
        </p:sp>
      </p:grpSp>
      <p:grpSp>
        <p:nvGrpSpPr>
          <p:cNvPr id="1168" name="组合"/>
          <p:cNvGrpSpPr>
            <a:grpSpLocks/>
          </p:cNvGrpSpPr>
          <p:nvPr/>
        </p:nvGrpSpPr>
        <p:grpSpPr>
          <a:xfrm>
            <a:off x="762000" y="3505200"/>
            <a:ext cx="3428999" cy="2433638"/>
            <a:chOff x="762000" y="3505200"/>
            <a:chExt cx="3428999" cy="2433638"/>
          </a:xfrm>
        </p:grpSpPr>
        <p:sp>
          <p:nvSpPr>
            <p:cNvPr id="1143" name="矩形"/>
            <p:cNvSpPr>
              <a:spLocks/>
            </p:cNvSpPr>
            <p:nvPr/>
          </p:nvSpPr>
          <p:spPr>
            <a:xfrm>
              <a:off x="1066800" y="3505200"/>
              <a:ext cx="685799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BC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pSp>
          <p:nvGrpSpPr>
            <p:cNvPr id="1167" name="组合"/>
            <p:cNvGrpSpPr>
              <a:grpSpLocks/>
            </p:cNvGrpSpPr>
            <p:nvPr/>
          </p:nvGrpSpPr>
          <p:grpSpPr>
            <a:xfrm>
              <a:off x="762000" y="3700462"/>
              <a:ext cx="3428999" cy="2238375"/>
              <a:chOff x="762000" y="3700462"/>
              <a:chExt cx="3428999" cy="2238375"/>
            </a:xfrm>
          </p:grpSpPr>
          <p:sp>
            <p:nvSpPr>
              <p:cNvPr id="1144" name="矩形"/>
              <p:cNvSpPr>
                <a:spLocks/>
              </p:cNvSpPr>
              <p:nvPr/>
            </p:nvSpPr>
            <p:spPr>
              <a:xfrm>
                <a:off x="1447800" y="4157663"/>
                <a:ext cx="1371600" cy="1219199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45" name="直线"/>
              <p:cNvSpPr>
                <a:spLocks/>
              </p:cNvSpPr>
              <p:nvPr/>
            </p:nvSpPr>
            <p:spPr>
              <a:xfrm>
                <a:off x="1447800" y="4767262"/>
                <a:ext cx="13716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46" name="直线"/>
              <p:cNvSpPr>
                <a:spLocks/>
              </p:cNvSpPr>
              <p:nvPr/>
            </p:nvSpPr>
            <p:spPr>
              <a:xfrm>
                <a:off x="2133600" y="4157663"/>
                <a:ext cx="0" cy="1219199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47" name="直线"/>
              <p:cNvSpPr>
                <a:spLocks/>
              </p:cNvSpPr>
              <p:nvPr/>
            </p:nvSpPr>
            <p:spPr>
              <a:xfrm flipH="1" flipV="1">
                <a:off x="1066800" y="3776662"/>
                <a:ext cx="381000" cy="3810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48" name="矩形"/>
              <p:cNvSpPr>
                <a:spLocks/>
              </p:cNvSpPr>
              <p:nvPr/>
            </p:nvSpPr>
            <p:spPr>
              <a:xfrm>
                <a:off x="762000" y="3733799"/>
                <a:ext cx="533399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149" name="矩形"/>
              <p:cNvSpPr>
                <a:spLocks/>
              </p:cNvSpPr>
              <p:nvPr/>
            </p:nvSpPr>
            <p:spPr>
              <a:xfrm>
                <a:off x="1447800" y="3733799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150" name="矩形"/>
              <p:cNvSpPr>
                <a:spLocks/>
              </p:cNvSpPr>
              <p:nvPr/>
            </p:nvSpPr>
            <p:spPr>
              <a:xfrm>
                <a:off x="990600" y="4767263"/>
                <a:ext cx="5334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151" name="矩形"/>
              <p:cNvSpPr>
                <a:spLocks/>
              </p:cNvSpPr>
              <p:nvPr/>
            </p:nvSpPr>
            <p:spPr>
              <a:xfrm>
                <a:off x="990600" y="4233862"/>
                <a:ext cx="5334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graphicFrame>
            <p:nvGraphicFramePr>
              <p:cNvPr id="1152" name="对象"/>
              <p:cNvGraphicFramePr>
                <a:graphicFrameLocks noChangeAspect="1"/>
              </p:cNvGraphicFramePr>
              <p:nvPr/>
            </p:nvGraphicFramePr>
            <p:xfrm>
              <a:off x="1523995" y="4233890"/>
              <a:ext cx="515955" cy="5365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2" name="package" r:id="rId12" imgW="0" imgH="0" progId="package">
                      <p:embed/>
                    </p:oleObj>
                  </mc:Choice>
                  <mc:Fallback>
                    <p:oleObj name="package" r:id="rId12" imgW="0" imgH="0" progId="package">
                      <p:embed/>
                      <p:pic>
                        <p:nvPicPr>
                          <p:cNvPr id="1152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3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1523995" y="4233890"/>
                            <a:ext cx="515955" cy="536547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53" name="矩形"/>
              <p:cNvSpPr>
                <a:spLocks/>
              </p:cNvSpPr>
              <p:nvPr/>
            </p:nvSpPr>
            <p:spPr>
              <a:xfrm>
                <a:off x="2819400" y="4157663"/>
                <a:ext cx="1371600" cy="1219199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54" name="直线"/>
              <p:cNvSpPr>
                <a:spLocks/>
              </p:cNvSpPr>
              <p:nvPr/>
            </p:nvSpPr>
            <p:spPr>
              <a:xfrm>
                <a:off x="2819400" y="4767262"/>
                <a:ext cx="13716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55" name="直线"/>
              <p:cNvSpPr>
                <a:spLocks/>
              </p:cNvSpPr>
              <p:nvPr/>
            </p:nvSpPr>
            <p:spPr>
              <a:xfrm>
                <a:off x="3505200" y="4157663"/>
                <a:ext cx="0" cy="1219199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56" name="矩形"/>
              <p:cNvSpPr>
                <a:spLocks/>
              </p:cNvSpPr>
              <p:nvPr/>
            </p:nvSpPr>
            <p:spPr>
              <a:xfrm>
                <a:off x="2133600" y="3700462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157" name="矩形"/>
              <p:cNvSpPr>
                <a:spLocks/>
              </p:cNvSpPr>
              <p:nvPr/>
            </p:nvSpPr>
            <p:spPr>
              <a:xfrm>
                <a:off x="2819400" y="3700462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158" name="矩形"/>
              <p:cNvSpPr>
                <a:spLocks/>
              </p:cNvSpPr>
              <p:nvPr/>
            </p:nvSpPr>
            <p:spPr>
              <a:xfrm>
                <a:off x="3505200" y="3700462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159" name="矩形"/>
              <p:cNvSpPr>
                <a:spLocks/>
              </p:cNvSpPr>
              <p:nvPr/>
            </p:nvSpPr>
            <p:spPr>
              <a:xfrm>
                <a:off x="2198687" y="5376863"/>
                <a:ext cx="1260475" cy="56197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三变量</a:t>
                </a:r>
              </a:p>
            </p:txBody>
          </p:sp>
          <p:graphicFrame>
            <p:nvGraphicFramePr>
              <p:cNvPr id="1160" name="对象"/>
              <p:cNvGraphicFramePr>
                <a:graphicFrameLocks noChangeAspect="1"/>
              </p:cNvGraphicFramePr>
              <p:nvPr/>
            </p:nvGraphicFramePr>
            <p:xfrm>
              <a:off x="2209792" y="4233890"/>
              <a:ext cx="515955" cy="503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3" name="package" r:id="rId14" imgW="0" imgH="0" progId="package">
                      <p:embed/>
                    </p:oleObj>
                  </mc:Choice>
                  <mc:Fallback>
                    <p:oleObj name="package" r:id="rId14" imgW="0" imgH="0" progId="package">
                      <p:embed/>
                      <p:pic>
                        <p:nvPicPr>
                          <p:cNvPr id="1160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5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2209792" y="4233890"/>
                            <a:ext cx="515955" cy="503208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1" name="对象"/>
              <p:cNvGraphicFramePr>
                <a:graphicFrameLocks noChangeAspect="1"/>
              </p:cNvGraphicFramePr>
              <p:nvPr/>
            </p:nvGraphicFramePr>
            <p:xfrm>
              <a:off x="2895618" y="4233890"/>
              <a:ext cx="515898" cy="5365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4" name="package" r:id="rId16" imgW="0" imgH="0" progId="package">
                      <p:embed/>
                    </p:oleObj>
                  </mc:Choice>
                  <mc:Fallback>
                    <p:oleObj name="package" r:id="rId16" imgW="0" imgH="0" progId="package">
                      <p:embed/>
                      <p:pic>
                        <p:nvPicPr>
                          <p:cNvPr id="1161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7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2895618" y="4233890"/>
                            <a:ext cx="515898" cy="536547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2" name="对象"/>
              <p:cNvGraphicFramePr>
                <a:graphicFrameLocks noChangeAspect="1"/>
              </p:cNvGraphicFramePr>
              <p:nvPr/>
            </p:nvGraphicFramePr>
            <p:xfrm>
              <a:off x="3581387" y="4233890"/>
              <a:ext cx="515956" cy="503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5" name="package" r:id="rId18" imgW="0" imgH="0" progId="package">
                      <p:embed/>
                    </p:oleObj>
                  </mc:Choice>
                  <mc:Fallback>
                    <p:oleObj name="package" r:id="rId18" imgW="0" imgH="0" progId="package">
                      <p:embed/>
                      <p:pic>
                        <p:nvPicPr>
                          <p:cNvPr id="1162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3581387" y="4233890"/>
                            <a:ext cx="515956" cy="503208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3" name="对象"/>
              <p:cNvGraphicFramePr>
                <a:graphicFrameLocks noChangeAspect="1"/>
              </p:cNvGraphicFramePr>
              <p:nvPr/>
            </p:nvGraphicFramePr>
            <p:xfrm>
              <a:off x="1523995" y="4767266"/>
              <a:ext cx="515955" cy="503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6" name="package" r:id="rId20" imgW="0" imgH="0" progId="package">
                      <p:embed/>
                    </p:oleObj>
                  </mc:Choice>
                  <mc:Fallback>
                    <p:oleObj name="package" r:id="rId20" imgW="0" imgH="0" progId="package">
                      <p:embed/>
                      <p:pic>
                        <p:nvPicPr>
                          <p:cNvPr id="1163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1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1523995" y="4767266"/>
                            <a:ext cx="515955" cy="503208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4" name="对象"/>
              <p:cNvGraphicFramePr>
                <a:graphicFrameLocks noChangeAspect="1"/>
              </p:cNvGraphicFramePr>
              <p:nvPr/>
            </p:nvGraphicFramePr>
            <p:xfrm>
              <a:off x="2209792" y="4767266"/>
              <a:ext cx="515955" cy="5365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7" name="package" r:id="rId22" imgW="0" imgH="0" progId="package">
                      <p:embed/>
                    </p:oleObj>
                  </mc:Choice>
                  <mc:Fallback>
                    <p:oleObj name="package" r:id="rId22" imgW="0" imgH="0" progId="package">
                      <p:embed/>
                      <p:pic>
                        <p:nvPicPr>
                          <p:cNvPr id="1164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3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2209792" y="4767266"/>
                            <a:ext cx="515955" cy="536548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5" name="对象"/>
              <p:cNvGraphicFramePr>
                <a:graphicFrameLocks noChangeAspect="1"/>
              </p:cNvGraphicFramePr>
              <p:nvPr/>
            </p:nvGraphicFramePr>
            <p:xfrm>
              <a:off x="2895618" y="4767266"/>
              <a:ext cx="515898" cy="503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8" name="package" r:id="rId24" imgW="0" imgH="0" progId="package">
                      <p:embed/>
                    </p:oleObj>
                  </mc:Choice>
                  <mc:Fallback>
                    <p:oleObj name="package" r:id="rId24" imgW="0" imgH="0" progId="package">
                      <p:embed/>
                      <p:pic>
                        <p:nvPicPr>
                          <p:cNvPr id="1165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5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2895618" y="4767266"/>
                            <a:ext cx="515898" cy="503208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6" name="对象"/>
              <p:cNvGraphicFramePr>
                <a:graphicFrameLocks noChangeAspect="1"/>
              </p:cNvGraphicFramePr>
              <p:nvPr/>
            </p:nvGraphicFramePr>
            <p:xfrm>
              <a:off x="3581387" y="4767266"/>
              <a:ext cx="515956" cy="5365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9" name="package" r:id="rId26" imgW="0" imgH="0" progId="package">
                      <p:embed/>
                    </p:oleObj>
                  </mc:Choice>
                  <mc:Fallback>
                    <p:oleObj name="package" r:id="rId26" imgW="0" imgH="0" progId="package">
                      <p:embed/>
                      <p:pic>
                        <p:nvPicPr>
                          <p:cNvPr id="1166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7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3581387" y="4767266"/>
                            <a:ext cx="515956" cy="536548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169" name="圆角矩形标注"/>
          <p:cNvSpPr>
            <a:spLocks/>
          </p:cNvSpPr>
          <p:nvPr/>
        </p:nvSpPr>
        <p:spPr>
          <a:xfrm>
            <a:off x="4724400" y="4419600"/>
            <a:ext cx="1752600" cy="1447800"/>
          </a:xfrm>
          <a:prstGeom prst="wedgeRoundRectCallout">
            <a:avLst>
              <a:gd name="adj1" fmla="val -90666"/>
              <a:gd name="adj2" fmla="val -43638"/>
              <a:gd name="adj3" fmla="val 16667"/>
            </a:avLst>
          </a:prstGeom>
          <a:solidFill>
            <a:srgbClr val="FFFFCC"/>
          </a:solidFill>
          <a:ln w="28575" cap="flat" cmpd="sng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二进制数对</a:t>
            </a:r>
            <a:endParaRPr lang="en-US" altLang="zh-CN" sz="24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应的十进制</a:t>
            </a:r>
            <a:endParaRPr lang="en-US" altLang="zh-CN" sz="24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数编号</a:t>
            </a:r>
          </a:p>
        </p:txBody>
      </p:sp>
      <p:grpSp>
        <p:nvGrpSpPr>
          <p:cNvPr id="1210" name="组合"/>
          <p:cNvGrpSpPr>
            <a:grpSpLocks/>
          </p:cNvGrpSpPr>
          <p:nvPr/>
        </p:nvGrpSpPr>
        <p:grpSpPr>
          <a:xfrm>
            <a:off x="4114800" y="762000"/>
            <a:ext cx="3581400" cy="3687127"/>
            <a:chOff x="4114800" y="762000"/>
            <a:chExt cx="3581400" cy="3687127"/>
          </a:xfrm>
        </p:grpSpPr>
        <p:sp>
          <p:nvSpPr>
            <p:cNvPr id="1170" name="矩形"/>
            <p:cNvSpPr>
              <a:spLocks/>
            </p:cNvSpPr>
            <p:nvPr/>
          </p:nvSpPr>
          <p:spPr>
            <a:xfrm>
              <a:off x="4953000" y="1447800"/>
              <a:ext cx="1371600" cy="1219199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71" name="直线"/>
            <p:cNvSpPr>
              <a:spLocks/>
            </p:cNvSpPr>
            <p:nvPr/>
          </p:nvSpPr>
          <p:spPr>
            <a:xfrm>
              <a:off x="4953000" y="20574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72" name="直线"/>
            <p:cNvSpPr>
              <a:spLocks/>
            </p:cNvSpPr>
            <p:nvPr/>
          </p:nvSpPr>
          <p:spPr>
            <a:xfrm>
              <a:off x="5638800" y="1447800"/>
              <a:ext cx="0" cy="1219199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73" name="直线"/>
            <p:cNvSpPr>
              <a:spLocks/>
            </p:cNvSpPr>
            <p:nvPr/>
          </p:nvSpPr>
          <p:spPr>
            <a:xfrm flipH="1" flipV="1">
              <a:off x="4572000" y="1066800"/>
              <a:ext cx="380999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74" name="矩形"/>
            <p:cNvSpPr>
              <a:spLocks/>
            </p:cNvSpPr>
            <p:nvPr/>
          </p:nvSpPr>
          <p:spPr>
            <a:xfrm>
              <a:off x="4114800" y="10239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AB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75" name="矩形"/>
            <p:cNvSpPr>
              <a:spLocks/>
            </p:cNvSpPr>
            <p:nvPr/>
          </p:nvSpPr>
          <p:spPr>
            <a:xfrm>
              <a:off x="4953000" y="10239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aphicFrame>
          <p:nvGraphicFramePr>
            <p:cNvPr id="1176" name="对象"/>
            <p:cNvGraphicFramePr>
              <a:graphicFrameLocks noChangeAspect="1"/>
            </p:cNvGraphicFramePr>
            <p:nvPr/>
          </p:nvGraphicFramePr>
          <p:xfrm>
            <a:off x="5029199" y="1523987"/>
            <a:ext cx="515897" cy="53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0" name="package" r:id="rId28" imgW="0" imgH="0" progId="package">
                    <p:embed/>
                  </p:oleObj>
                </mc:Choice>
                <mc:Fallback>
                  <p:oleObj name="package" r:id="rId28" imgW="0" imgH="0" progId="package">
                    <p:embed/>
                    <p:pic>
                      <p:nvPicPr>
                        <p:cNvPr id="1176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9" cstate="print"/>
                        <a:stretch>
                          <a:fillRect/>
                        </a:stretch>
                      </p:blipFill>
                      <p:spPr>
                        <a:xfrm>
                          <a:off x="5029199" y="1523987"/>
                          <a:ext cx="515897" cy="53657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" name="矩形"/>
            <p:cNvSpPr>
              <a:spLocks/>
            </p:cNvSpPr>
            <p:nvPr/>
          </p:nvSpPr>
          <p:spPr>
            <a:xfrm>
              <a:off x="6324600" y="1447800"/>
              <a:ext cx="1371600" cy="1219199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78" name="直线"/>
            <p:cNvSpPr>
              <a:spLocks/>
            </p:cNvSpPr>
            <p:nvPr/>
          </p:nvSpPr>
          <p:spPr>
            <a:xfrm>
              <a:off x="6324600" y="20574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79" name="直线"/>
            <p:cNvSpPr>
              <a:spLocks/>
            </p:cNvSpPr>
            <p:nvPr/>
          </p:nvSpPr>
          <p:spPr>
            <a:xfrm>
              <a:off x="7010400" y="1447800"/>
              <a:ext cx="0" cy="1219199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80" name="矩形"/>
            <p:cNvSpPr>
              <a:spLocks/>
            </p:cNvSpPr>
            <p:nvPr/>
          </p:nvSpPr>
          <p:spPr>
            <a:xfrm>
              <a:off x="5638800" y="9906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81" name="矩形"/>
            <p:cNvSpPr>
              <a:spLocks/>
            </p:cNvSpPr>
            <p:nvPr/>
          </p:nvSpPr>
          <p:spPr>
            <a:xfrm>
              <a:off x="6324600" y="9906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82" name="矩形"/>
            <p:cNvSpPr>
              <a:spLocks/>
            </p:cNvSpPr>
            <p:nvPr/>
          </p:nvSpPr>
          <p:spPr>
            <a:xfrm>
              <a:off x="7010400" y="9906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aphicFrame>
          <p:nvGraphicFramePr>
            <p:cNvPr id="1183" name="对象"/>
            <p:cNvGraphicFramePr>
              <a:graphicFrameLocks noChangeAspect="1"/>
            </p:cNvGraphicFramePr>
            <p:nvPr/>
          </p:nvGraphicFramePr>
          <p:xfrm>
            <a:off x="5715026" y="1523987"/>
            <a:ext cx="515897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1" name="package" r:id="rId30" imgW="0" imgH="0" progId="package">
                    <p:embed/>
                  </p:oleObj>
                </mc:Choice>
                <mc:Fallback>
                  <p:oleObj name="package" r:id="rId30" imgW="0" imgH="0" progId="package">
                    <p:embed/>
                    <p:pic>
                      <p:nvPicPr>
                        <p:cNvPr id="1183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1" cstate="print"/>
                        <a:stretch>
                          <a:fillRect/>
                        </a:stretch>
                      </p:blipFill>
                      <p:spPr>
                        <a:xfrm>
                          <a:off x="5715026" y="1523987"/>
                          <a:ext cx="515897" cy="50323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4" name="对象"/>
            <p:cNvGraphicFramePr>
              <a:graphicFrameLocks noChangeAspect="1"/>
            </p:cNvGraphicFramePr>
            <p:nvPr/>
          </p:nvGraphicFramePr>
          <p:xfrm>
            <a:off x="6400852" y="1523987"/>
            <a:ext cx="515897" cy="53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2" name="package" r:id="rId32" imgW="0" imgH="0" progId="package">
                    <p:embed/>
                  </p:oleObj>
                </mc:Choice>
                <mc:Fallback>
                  <p:oleObj name="package" r:id="rId32" imgW="0" imgH="0" progId="package">
                    <p:embed/>
                    <p:pic>
                      <p:nvPicPr>
                        <p:cNvPr id="1184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3" cstate="print"/>
                        <a:stretch>
                          <a:fillRect/>
                        </a:stretch>
                      </p:blipFill>
                      <p:spPr>
                        <a:xfrm>
                          <a:off x="6400852" y="1523987"/>
                          <a:ext cx="515897" cy="53657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5" name="对象"/>
            <p:cNvGraphicFramePr>
              <a:graphicFrameLocks noChangeAspect="1"/>
            </p:cNvGraphicFramePr>
            <p:nvPr/>
          </p:nvGraphicFramePr>
          <p:xfrm>
            <a:off x="7086562" y="1523987"/>
            <a:ext cx="516013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3" name="package" r:id="rId34" imgW="0" imgH="0" progId="package">
                    <p:embed/>
                  </p:oleObj>
                </mc:Choice>
                <mc:Fallback>
                  <p:oleObj name="package" r:id="rId34" imgW="0" imgH="0" progId="package">
                    <p:embed/>
                    <p:pic>
                      <p:nvPicPr>
                        <p:cNvPr id="1185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 cstate="print"/>
                        <a:stretch>
                          <a:fillRect/>
                        </a:stretch>
                      </p:blipFill>
                      <p:spPr>
                        <a:xfrm>
                          <a:off x="7086562" y="1523987"/>
                          <a:ext cx="516013" cy="50323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6" name="对象"/>
            <p:cNvGraphicFramePr>
              <a:graphicFrameLocks noChangeAspect="1"/>
            </p:cNvGraphicFramePr>
            <p:nvPr/>
          </p:nvGraphicFramePr>
          <p:xfrm>
            <a:off x="5029199" y="2057391"/>
            <a:ext cx="515897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4" name="package" r:id="rId36" imgW="0" imgH="0" progId="package">
                    <p:embed/>
                  </p:oleObj>
                </mc:Choice>
                <mc:Fallback>
                  <p:oleObj name="package" r:id="rId36" imgW="0" imgH="0" progId="package">
                    <p:embed/>
                    <p:pic>
                      <p:nvPicPr>
                        <p:cNvPr id="1186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7" cstate="print"/>
                        <a:stretch>
                          <a:fillRect/>
                        </a:stretch>
                      </p:blipFill>
                      <p:spPr>
                        <a:xfrm>
                          <a:off x="5029199" y="2057391"/>
                          <a:ext cx="515897" cy="50323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7" name="对象"/>
            <p:cNvGraphicFramePr>
              <a:graphicFrameLocks noChangeAspect="1"/>
            </p:cNvGraphicFramePr>
            <p:nvPr/>
          </p:nvGraphicFramePr>
          <p:xfrm>
            <a:off x="5715026" y="2057391"/>
            <a:ext cx="515897" cy="53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5" name="package" r:id="rId38" imgW="0" imgH="0" progId="package">
                    <p:embed/>
                  </p:oleObj>
                </mc:Choice>
                <mc:Fallback>
                  <p:oleObj name="package" r:id="rId38" imgW="0" imgH="0" progId="package">
                    <p:embed/>
                    <p:pic>
                      <p:nvPicPr>
                        <p:cNvPr id="1187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9" cstate="print"/>
                        <a:stretch>
                          <a:fillRect/>
                        </a:stretch>
                      </p:blipFill>
                      <p:spPr>
                        <a:xfrm>
                          <a:off x="5715026" y="2057391"/>
                          <a:ext cx="515897" cy="53657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8" name="对象"/>
            <p:cNvGraphicFramePr>
              <a:graphicFrameLocks noChangeAspect="1"/>
            </p:cNvGraphicFramePr>
            <p:nvPr/>
          </p:nvGraphicFramePr>
          <p:xfrm>
            <a:off x="6400852" y="2057391"/>
            <a:ext cx="515897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6" name="package" r:id="rId40" imgW="0" imgH="0" progId="package">
                    <p:embed/>
                  </p:oleObj>
                </mc:Choice>
                <mc:Fallback>
                  <p:oleObj name="package" r:id="rId40" imgW="0" imgH="0" progId="package">
                    <p:embed/>
                    <p:pic>
                      <p:nvPicPr>
                        <p:cNvPr id="1188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1" cstate="print"/>
                        <a:stretch>
                          <a:fillRect/>
                        </a:stretch>
                      </p:blipFill>
                      <p:spPr>
                        <a:xfrm>
                          <a:off x="6400852" y="2057391"/>
                          <a:ext cx="515897" cy="50323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9" name="对象"/>
            <p:cNvGraphicFramePr>
              <a:graphicFrameLocks noChangeAspect="1"/>
            </p:cNvGraphicFramePr>
            <p:nvPr/>
          </p:nvGraphicFramePr>
          <p:xfrm>
            <a:off x="7086562" y="2057391"/>
            <a:ext cx="516013" cy="53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7" name="package" r:id="rId42" imgW="0" imgH="0" progId="package">
                    <p:embed/>
                  </p:oleObj>
                </mc:Choice>
                <mc:Fallback>
                  <p:oleObj name="package" r:id="rId42" imgW="0" imgH="0" progId="package">
                    <p:embed/>
                    <p:pic>
                      <p:nvPicPr>
                        <p:cNvPr id="1189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 cstate="print"/>
                        <a:stretch>
                          <a:fillRect/>
                        </a:stretch>
                      </p:blipFill>
                      <p:spPr>
                        <a:xfrm>
                          <a:off x="7086562" y="2057391"/>
                          <a:ext cx="516013" cy="53657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0" name="矩形"/>
            <p:cNvSpPr>
              <a:spLocks/>
            </p:cNvSpPr>
            <p:nvPr/>
          </p:nvSpPr>
          <p:spPr>
            <a:xfrm>
              <a:off x="4419600" y="762000"/>
              <a:ext cx="914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CD</a:t>
              </a:r>
              <a:endParaRPr lang="zh-CN" altLang="en-US" sz="24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91" name="矩形"/>
            <p:cNvSpPr>
              <a:spLocks/>
            </p:cNvSpPr>
            <p:nvPr/>
          </p:nvSpPr>
          <p:spPr>
            <a:xfrm>
              <a:off x="4343400" y="15240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92" name="矩形"/>
            <p:cNvSpPr>
              <a:spLocks/>
            </p:cNvSpPr>
            <p:nvPr/>
          </p:nvSpPr>
          <p:spPr>
            <a:xfrm>
              <a:off x="4343400" y="20574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93" name="矩形"/>
            <p:cNvSpPr>
              <a:spLocks/>
            </p:cNvSpPr>
            <p:nvPr/>
          </p:nvSpPr>
          <p:spPr>
            <a:xfrm>
              <a:off x="4343400" y="26670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94" name="矩形"/>
            <p:cNvSpPr>
              <a:spLocks/>
            </p:cNvSpPr>
            <p:nvPr/>
          </p:nvSpPr>
          <p:spPr>
            <a:xfrm>
              <a:off x="4343400" y="32766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95" name="矩形"/>
            <p:cNvSpPr>
              <a:spLocks/>
            </p:cNvSpPr>
            <p:nvPr/>
          </p:nvSpPr>
          <p:spPr>
            <a:xfrm>
              <a:off x="5638800" y="3886200"/>
              <a:ext cx="1259353" cy="562927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四变量</a:t>
              </a:r>
            </a:p>
          </p:txBody>
        </p:sp>
        <p:sp>
          <p:nvSpPr>
            <p:cNvPr id="1196" name="矩形"/>
            <p:cNvSpPr>
              <a:spLocks/>
            </p:cNvSpPr>
            <p:nvPr/>
          </p:nvSpPr>
          <p:spPr>
            <a:xfrm>
              <a:off x="4953000" y="2667000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97" name="直线"/>
            <p:cNvSpPr>
              <a:spLocks/>
            </p:cNvSpPr>
            <p:nvPr/>
          </p:nvSpPr>
          <p:spPr>
            <a:xfrm>
              <a:off x="4953000" y="32766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98" name="直线"/>
            <p:cNvSpPr>
              <a:spLocks/>
            </p:cNvSpPr>
            <p:nvPr/>
          </p:nvSpPr>
          <p:spPr>
            <a:xfrm>
              <a:off x="5638800" y="26670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graphicFrame>
          <p:nvGraphicFramePr>
            <p:cNvPr id="1199" name="对象"/>
            <p:cNvGraphicFramePr>
              <a:graphicFrameLocks noChangeAspect="1"/>
            </p:cNvGraphicFramePr>
            <p:nvPr/>
          </p:nvGraphicFramePr>
          <p:xfrm>
            <a:off x="4983170" y="2759051"/>
            <a:ext cx="607957" cy="503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8" name="package" r:id="rId44" imgW="0" imgH="0" progId="package">
                    <p:embed/>
                  </p:oleObj>
                </mc:Choice>
                <mc:Fallback>
                  <p:oleObj name="package" r:id="rId44" imgW="0" imgH="0" progId="package">
                    <p:embed/>
                    <p:pic>
                      <p:nvPicPr>
                        <p:cNvPr id="1199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5" cstate="print"/>
                        <a:stretch>
                          <a:fillRect/>
                        </a:stretch>
                      </p:blipFill>
                      <p:spPr>
                        <a:xfrm>
                          <a:off x="4983170" y="2759051"/>
                          <a:ext cx="607957" cy="50326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0" name="矩形"/>
            <p:cNvSpPr>
              <a:spLocks/>
            </p:cNvSpPr>
            <p:nvPr/>
          </p:nvSpPr>
          <p:spPr>
            <a:xfrm>
              <a:off x="6324600" y="2667000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01" name="直线"/>
            <p:cNvSpPr>
              <a:spLocks/>
            </p:cNvSpPr>
            <p:nvPr/>
          </p:nvSpPr>
          <p:spPr>
            <a:xfrm>
              <a:off x="6324600" y="32766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02" name="直线"/>
            <p:cNvSpPr>
              <a:spLocks/>
            </p:cNvSpPr>
            <p:nvPr/>
          </p:nvSpPr>
          <p:spPr>
            <a:xfrm>
              <a:off x="7010400" y="26670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graphicFrame>
          <p:nvGraphicFramePr>
            <p:cNvPr id="1203" name="对象"/>
            <p:cNvGraphicFramePr>
              <a:graphicFrameLocks noChangeAspect="1"/>
            </p:cNvGraphicFramePr>
            <p:nvPr/>
          </p:nvGraphicFramePr>
          <p:xfrm>
            <a:off x="5668996" y="2743189"/>
            <a:ext cx="607957" cy="503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9" name="package" r:id="rId46" imgW="0" imgH="0" progId="package">
                    <p:embed/>
                  </p:oleObj>
                </mc:Choice>
                <mc:Fallback>
                  <p:oleObj name="package" r:id="rId46" imgW="0" imgH="0" progId="package">
                    <p:embed/>
                    <p:pic>
                      <p:nvPicPr>
                        <p:cNvPr id="1203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7" cstate="print"/>
                        <a:stretch>
                          <a:fillRect/>
                        </a:stretch>
                      </p:blipFill>
                      <p:spPr>
                        <a:xfrm>
                          <a:off x="5668996" y="2743189"/>
                          <a:ext cx="607957" cy="50326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4" name="对象"/>
            <p:cNvGraphicFramePr>
              <a:graphicFrameLocks noChangeAspect="1"/>
            </p:cNvGraphicFramePr>
            <p:nvPr/>
          </p:nvGraphicFramePr>
          <p:xfrm>
            <a:off x="6354707" y="2743189"/>
            <a:ext cx="608072" cy="536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0" name="package" r:id="rId48" imgW="0" imgH="0" progId="package">
                    <p:embed/>
                  </p:oleObj>
                </mc:Choice>
                <mc:Fallback>
                  <p:oleObj name="package" r:id="rId48" imgW="0" imgH="0" progId="package">
                    <p:embed/>
                    <p:pic>
                      <p:nvPicPr>
                        <p:cNvPr id="1204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9" cstate="print"/>
                        <a:stretch>
                          <a:fillRect/>
                        </a:stretch>
                      </p:blipFill>
                      <p:spPr>
                        <a:xfrm>
                          <a:off x="6354707" y="2743189"/>
                          <a:ext cx="608072" cy="53660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5" name="对象"/>
            <p:cNvGraphicFramePr>
              <a:graphicFrameLocks noChangeAspect="1"/>
            </p:cNvGraphicFramePr>
            <p:nvPr/>
          </p:nvGraphicFramePr>
          <p:xfrm>
            <a:off x="7042147" y="2743189"/>
            <a:ext cx="606457" cy="503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1" name="package" r:id="rId50" imgW="0" imgH="0" progId="package">
                    <p:embed/>
                  </p:oleObj>
                </mc:Choice>
                <mc:Fallback>
                  <p:oleObj name="package" r:id="rId50" imgW="0" imgH="0" progId="package">
                    <p:embed/>
                    <p:pic>
                      <p:nvPicPr>
                        <p:cNvPr id="1205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1" cstate="print"/>
                        <a:stretch>
                          <a:fillRect/>
                        </a:stretch>
                      </p:blipFill>
                      <p:spPr>
                        <a:xfrm>
                          <a:off x="7042147" y="2743189"/>
                          <a:ext cx="606457" cy="50326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6" name="对象"/>
            <p:cNvGraphicFramePr>
              <a:graphicFrameLocks noChangeAspect="1"/>
            </p:cNvGraphicFramePr>
            <p:nvPr/>
          </p:nvGraphicFramePr>
          <p:xfrm>
            <a:off x="5029199" y="3260702"/>
            <a:ext cx="515897" cy="536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2" name="package" r:id="rId52" imgW="0" imgH="0" progId="package">
                    <p:embed/>
                  </p:oleObj>
                </mc:Choice>
                <mc:Fallback>
                  <p:oleObj name="package" r:id="rId52" imgW="0" imgH="0" progId="package">
                    <p:embed/>
                    <p:pic>
                      <p:nvPicPr>
                        <p:cNvPr id="1206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3" cstate="print"/>
                        <a:stretch>
                          <a:fillRect/>
                        </a:stretch>
                      </p:blipFill>
                      <p:spPr>
                        <a:xfrm>
                          <a:off x="5029199" y="3260702"/>
                          <a:ext cx="515897" cy="53660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7" name="对象"/>
            <p:cNvGraphicFramePr>
              <a:graphicFrameLocks noChangeAspect="1"/>
            </p:cNvGraphicFramePr>
            <p:nvPr/>
          </p:nvGraphicFramePr>
          <p:xfrm>
            <a:off x="5715026" y="3276622"/>
            <a:ext cx="515897" cy="536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3" name="package" r:id="rId54" imgW="0" imgH="0" progId="package">
                    <p:embed/>
                  </p:oleObj>
                </mc:Choice>
                <mc:Fallback>
                  <p:oleObj name="package" r:id="rId54" imgW="0" imgH="0" progId="package">
                    <p:embed/>
                    <p:pic>
                      <p:nvPicPr>
                        <p:cNvPr id="1207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5" cstate="print"/>
                        <a:stretch>
                          <a:fillRect/>
                        </a:stretch>
                      </p:blipFill>
                      <p:spPr>
                        <a:xfrm>
                          <a:off x="5715026" y="3276622"/>
                          <a:ext cx="515897" cy="53654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8" name="对象"/>
            <p:cNvGraphicFramePr>
              <a:graphicFrameLocks noChangeAspect="1"/>
            </p:cNvGraphicFramePr>
            <p:nvPr/>
          </p:nvGraphicFramePr>
          <p:xfrm>
            <a:off x="6354707" y="3276622"/>
            <a:ext cx="608072" cy="503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" name="package" r:id="rId56" imgW="0" imgH="0" progId="package">
                    <p:embed/>
                  </p:oleObj>
                </mc:Choice>
                <mc:Fallback>
                  <p:oleObj name="package" r:id="rId56" imgW="0" imgH="0" progId="package">
                    <p:embed/>
                    <p:pic>
                      <p:nvPicPr>
                        <p:cNvPr id="1208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7" cstate="print"/>
                        <a:stretch>
                          <a:fillRect/>
                        </a:stretch>
                      </p:blipFill>
                      <p:spPr>
                        <a:xfrm>
                          <a:off x="6354707" y="3276622"/>
                          <a:ext cx="608072" cy="503208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9" name="对象"/>
            <p:cNvGraphicFramePr>
              <a:graphicFrameLocks noChangeAspect="1"/>
            </p:cNvGraphicFramePr>
            <p:nvPr/>
          </p:nvGraphicFramePr>
          <p:xfrm>
            <a:off x="7042147" y="3276622"/>
            <a:ext cx="606457" cy="536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5" name="package" r:id="rId58" imgW="0" imgH="0" progId="package">
                    <p:embed/>
                  </p:oleObj>
                </mc:Choice>
                <mc:Fallback>
                  <p:oleObj name="package" r:id="rId58" imgW="0" imgH="0" progId="package">
                    <p:embed/>
                    <p:pic>
                      <p:nvPicPr>
                        <p:cNvPr id="1209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9" cstate="print"/>
                        <a:stretch>
                          <a:fillRect/>
                        </a:stretch>
                      </p:blipFill>
                      <p:spPr>
                        <a:xfrm>
                          <a:off x="7042147" y="3276622"/>
                          <a:ext cx="606457" cy="53654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3" name="组合"/>
          <p:cNvGrpSpPr>
            <a:grpSpLocks/>
          </p:cNvGrpSpPr>
          <p:nvPr/>
        </p:nvGrpSpPr>
        <p:grpSpPr>
          <a:xfrm>
            <a:off x="4343400" y="911225"/>
            <a:ext cx="3124200" cy="2746375"/>
            <a:chOff x="4343400" y="911225"/>
            <a:chExt cx="3124200" cy="2746375"/>
          </a:xfrm>
        </p:grpSpPr>
        <p:sp>
          <p:nvSpPr>
            <p:cNvPr id="1211" name="左大括号"/>
            <p:cNvSpPr>
              <a:spLocks/>
            </p:cNvSpPr>
            <p:nvPr/>
          </p:nvSpPr>
          <p:spPr>
            <a:xfrm>
              <a:off x="4343400" y="1676400"/>
              <a:ext cx="152400" cy="1981200"/>
            </a:xfrm>
            <a:prstGeom prst="leftBrace">
              <a:avLst>
                <a:gd name="adj1" fmla="val 108273"/>
                <a:gd name="adj2" fmla="val 50000"/>
              </a:avLst>
            </a:prstGeom>
            <a:noFill/>
            <a:ln w="28575" cap="flat" cmpd="sng">
              <a:solidFill>
                <a:srgbClr val="0000FF"/>
              </a:solidFill>
              <a:prstDash val="solid"/>
              <a:round/>
            </a:ln>
          </p:spPr>
        </p:sp>
        <p:sp>
          <p:nvSpPr>
            <p:cNvPr id="1212" name="左大括号"/>
            <p:cNvSpPr>
              <a:spLocks/>
            </p:cNvSpPr>
            <p:nvPr/>
          </p:nvSpPr>
          <p:spPr>
            <a:xfrm rot="5364261">
              <a:off x="6246813" y="-153987"/>
              <a:ext cx="155574" cy="2286000"/>
            </a:xfrm>
            <a:prstGeom prst="leftBrace">
              <a:avLst>
                <a:gd name="adj1" fmla="val 122449"/>
                <a:gd name="adj2" fmla="val 50000"/>
              </a:avLst>
            </a:prstGeom>
            <a:noFill/>
            <a:ln w="28575" cap="flat" cmpd="sng">
              <a:solidFill>
                <a:srgbClr val="0000FF"/>
              </a:solidFill>
              <a:prstDash val="solid"/>
              <a:round/>
            </a:ln>
          </p:spPr>
        </p:sp>
      </p:grpSp>
      <p:grpSp>
        <p:nvGrpSpPr>
          <p:cNvPr id="1216" name="组合"/>
          <p:cNvGrpSpPr>
            <a:grpSpLocks/>
          </p:cNvGrpSpPr>
          <p:nvPr/>
        </p:nvGrpSpPr>
        <p:grpSpPr>
          <a:xfrm>
            <a:off x="2743200" y="990600"/>
            <a:ext cx="1524000" cy="2514600"/>
            <a:chOff x="2743200" y="990600"/>
            <a:chExt cx="1524000" cy="2514600"/>
          </a:xfrm>
        </p:grpSpPr>
        <p:sp>
          <p:nvSpPr>
            <p:cNvPr id="1214" name="圆角矩形标注"/>
            <p:cNvSpPr>
              <a:spLocks/>
            </p:cNvSpPr>
            <p:nvPr/>
          </p:nvSpPr>
          <p:spPr>
            <a:xfrm>
              <a:off x="2895600" y="1066800"/>
              <a:ext cx="1295400" cy="2438400"/>
            </a:xfrm>
            <a:prstGeom prst="wedgeRoundRectCallout">
              <a:avLst>
                <a:gd name="adj1" fmla="val 66300"/>
                <a:gd name="adj2" fmla="val 33004"/>
                <a:gd name="adj3" fmla="val 16667"/>
              </a:avLst>
            </a:prstGeom>
            <a:solidFill>
              <a:srgbClr val="FFFFFF"/>
            </a:solidFill>
            <a:ln w="28575" cap="flat" cmpd="sng">
              <a:solidFill>
                <a:srgbClr val="0000FF"/>
              </a:solidFill>
              <a:prstDash val="solid"/>
              <a:miter/>
            </a:ln>
          </p:spPr>
        </p:sp>
        <p:sp>
          <p:nvSpPr>
            <p:cNvPr id="1215" name="矩形"/>
            <p:cNvSpPr>
              <a:spLocks/>
            </p:cNvSpPr>
            <p:nvPr/>
          </p:nvSpPr>
          <p:spPr>
            <a:xfrm>
              <a:off x="2743200" y="990600"/>
              <a:ext cx="1524000" cy="244411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任意两</a:t>
              </a:r>
              <a:endPara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个相邻</a:t>
              </a:r>
              <a:endPara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最小项</a:t>
              </a:r>
              <a:endPara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之间只</a:t>
              </a:r>
              <a:endPara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有一个</a:t>
              </a:r>
              <a:endPara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变量改变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96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" grpId="0"/>
      <p:bldP spid="1142" grpId="0" animBg="1"/>
      <p:bldP spid="1168" grpId="0" animBg="1"/>
      <p:bldP spid="1169" grpId="0" animBg="1"/>
      <p:bldP spid="1210" grpId="0" animBg="1"/>
      <p:bldP spid="1213" grpId="0" animBg="1"/>
      <p:bldP spid="12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矩形"/>
          <p:cNvSpPr>
            <a:spLocks/>
          </p:cNvSpPr>
          <p:nvPr/>
        </p:nvSpPr>
        <p:spPr>
          <a:xfrm>
            <a:off x="838200" y="609600"/>
            <a:ext cx="19050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(2)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卡诺图</a:t>
            </a:r>
          </a:p>
        </p:txBody>
      </p:sp>
      <p:sp>
        <p:nvSpPr>
          <p:cNvPr id="1218" name="矩形"/>
          <p:cNvSpPr>
            <a:spLocks/>
          </p:cNvSpPr>
          <p:nvPr/>
        </p:nvSpPr>
        <p:spPr>
          <a:xfrm>
            <a:off x="743226" y="1166813"/>
            <a:ext cx="4161873" cy="56292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(a)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根据真值表画出卡诺图</a:t>
            </a:r>
          </a:p>
        </p:txBody>
      </p:sp>
      <p:sp>
        <p:nvSpPr>
          <p:cNvPr id="1219" name="矩形"/>
          <p:cNvSpPr>
            <a:spLocks/>
          </p:cNvSpPr>
          <p:nvPr/>
        </p:nvSpPr>
        <p:spPr>
          <a:xfrm>
            <a:off x="762000" y="1828800"/>
            <a:ext cx="665995" cy="56292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如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:</a:t>
            </a:r>
            <a:endParaRPr lang="zh-CN" altLang="en-US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1240" name="组合"/>
          <p:cNvGrpSpPr>
            <a:grpSpLocks/>
          </p:cNvGrpSpPr>
          <p:nvPr/>
        </p:nvGrpSpPr>
        <p:grpSpPr>
          <a:xfrm>
            <a:off x="4648201" y="1752600"/>
            <a:ext cx="3352799" cy="1871663"/>
            <a:chOff x="4648201" y="1752600"/>
            <a:chExt cx="3352799" cy="1871663"/>
          </a:xfrm>
        </p:grpSpPr>
        <p:sp>
          <p:nvSpPr>
            <p:cNvPr id="1220" name="直线"/>
            <p:cNvSpPr>
              <a:spLocks/>
            </p:cNvSpPr>
            <p:nvPr/>
          </p:nvSpPr>
          <p:spPr>
            <a:xfrm flipH="1" flipV="1">
              <a:off x="4876800" y="2024062"/>
              <a:ext cx="381000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1239" name="组合"/>
            <p:cNvGrpSpPr>
              <a:grpSpLocks/>
            </p:cNvGrpSpPr>
            <p:nvPr/>
          </p:nvGrpSpPr>
          <p:grpSpPr>
            <a:xfrm>
              <a:off x="4648201" y="1752600"/>
              <a:ext cx="3352799" cy="1871663"/>
              <a:chOff x="4648201" y="1752600"/>
              <a:chExt cx="3352799" cy="1871663"/>
            </a:xfrm>
          </p:grpSpPr>
          <p:sp>
            <p:nvSpPr>
              <p:cNvPr id="1221" name="矩形"/>
              <p:cNvSpPr>
                <a:spLocks/>
              </p:cNvSpPr>
              <p:nvPr/>
            </p:nvSpPr>
            <p:spPr>
              <a:xfrm>
                <a:off x="4648201" y="1981200"/>
                <a:ext cx="5334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22" name="矩形"/>
              <p:cNvSpPr>
                <a:spLocks/>
              </p:cNvSpPr>
              <p:nvPr/>
            </p:nvSpPr>
            <p:spPr>
              <a:xfrm>
                <a:off x="4876800" y="1752600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BC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23" name="矩形"/>
              <p:cNvSpPr>
                <a:spLocks/>
              </p:cNvSpPr>
              <p:nvPr/>
            </p:nvSpPr>
            <p:spPr>
              <a:xfrm>
                <a:off x="5257800" y="2405062"/>
                <a:ext cx="1371600" cy="1219200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24" name="直线"/>
              <p:cNvSpPr>
                <a:spLocks/>
              </p:cNvSpPr>
              <p:nvPr/>
            </p:nvSpPr>
            <p:spPr>
              <a:xfrm>
                <a:off x="5257800" y="3014662"/>
                <a:ext cx="13716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25" name="直线"/>
              <p:cNvSpPr>
                <a:spLocks/>
              </p:cNvSpPr>
              <p:nvPr/>
            </p:nvSpPr>
            <p:spPr>
              <a:xfrm>
                <a:off x="5943600" y="2405062"/>
                <a:ext cx="0" cy="12192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26" name="矩形"/>
              <p:cNvSpPr>
                <a:spLocks/>
              </p:cNvSpPr>
              <p:nvPr/>
            </p:nvSpPr>
            <p:spPr>
              <a:xfrm>
                <a:off x="5257800" y="1981200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27" name="矩形"/>
              <p:cNvSpPr>
                <a:spLocks/>
              </p:cNvSpPr>
              <p:nvPr/>
            </p:nvSpPr>
            <p:spPr>
              <a:xfrm>
                <a:off x="4800600" y="3048000"/>
                <a:ext cx="533399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28" name="矩形"/>
              <p:cNvSpPr>
                <a:spLocks/>
              </p:cNvSpPr>
              <p:nvPr/>
            </p:nvSpPr>
            <p:spPr>
              <a:xfrm>
                <a:off x="4800600" y="2481262"/>
                <a:ext cx="533399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29" name="矩形"/>
              <p:cNvSpPr>
                <a:spLocks/>
              </p:cNvSpPr>
              <p:nvPr/>
            </p:nvSpPr>
            <p:spPr>
              <a:xfrm>
                <a:off x="6629401" y="2405062"/>
                <a:ext cx="1371599" cy="1219200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30" name="直线"/>
              <p:cNvSpPr>
                <a:spLocks/>
              </p:cNvSpPr>
              <p:nvPr/>
            </p:nvSpPr>
            <p:spPr>
              <a:xfrm>
                <a:off x="6629401" y="3014662"/>
                <a:ext cx="1371599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31" name="直线"/>
              <p:cNvSpPr>
                <a:spLocks/>
              </p:cNvSpPr>
              <p:nvPr/>
            </p:nvSpPr>
            <p:spPr>
              <a:xfrm>
                <a:off x="7315201" y="2405062"/>
                <a:ext cx="0" cy="12192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32" name="矩形"/>
              <p:cNvSpPr>
                <a:spLocks/>
              </p:cNvSpPr>
              <p:nvPr/>
            </p:nvSpPr>
            <p:spPr>
              <a:xfrm>
                <a:off x="5943600" y="1947862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33" name="矩形"/>
              <p:cNvSpPr>
                <a:spLocks/>
              </p:cNvSpPr>
              <p:nvPr/>
            </p:nvSpPr>
            <p:spPr>
              <a:xfrm>
                <a:off x="6629401" y="1947862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34" name="矩形"/>
              <p:cNvSpPr>
                <a:spLocks/>
              </p:cNvSpPr>
              <p:nvPr/>
            </p:nvSpPr>
            <p:spPr>
              <a:xfrm>
                <a:off x="7315201" y="1947862"/>
                <a:ext cx="685799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35" name="矩形"/>
              <p:cNvSpPr>
                <a:spLocks/>
              </p:cNvSpPr>
              <p:nvPr/>
            </p:nvSpPr>
            <p:spPr>
              <a:xfrm>
                <a:off x="6118225" y="2438400"/>
                <a:ext cx="344195" cy="48958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1236" name="矩形"/>
              <p:cNvSpPr>
                <a:spLocks/>
              </p:cNvSpPr>
              <p:nvPr/>
            </p:nvSpPr>
            <p:spPr>
              <a:xfrm>
                <a:off x="7489826" y="2438400"/>
                <a:ext cx="344195" cy="48958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1237" name="矩形"/>
              <p:cNvSpPr>
                <a:spLocks/>
              </p:cNvSpPr>
              <p:nvPr/>
            </p:nvSpPr>
            <p:spPr>
              <a:xfrm>
                <a:off x="5432425" y="3048000"/>
                <a:ext cx="344195" cy="48958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1238" name="矩形"/>
              <p:cNvSpPr>
                <a:spLocks/>
              </p:cNvSpPr>
              <p:nvPr/>
            </p:nvSpPr>
            <p:spPr>
              <a:xfrm>
                <a:off x="6858000" y="3048000"/>
                <a:ext cx="344195" cy="48958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</p:grpSp>
      <p:sp>
        <p:nvSpPr>
          <p:cNvPr id="1241" name="右箭头"/>
          <p:cNvSpPr>
            <a:spLocks/>
          </p:cNvSpPr>
          <p:nvPr/>
        </p:nvSpPr>
        <p:spPr>
          <a:xfrm>
            <a:off x="4191000" y="281940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1242" name="矩形"/>
          <p:cNvSpPr>
            <a:spLocks/>
          </p:cNvSpPr>
          <p:nvPr/>
        </p:nvSpPr>
        <p:spPr>
          <a:xfrm>
            <a:off x="4648200" y="3886200"/>
            <a:ext cx="3657600" cy="15344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将输出变量为“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的填入对应的小方格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,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为“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的可不填。</a:t>
            </a:r>
          </a:p>
        </p:txBody>
      </p:sp>
      <p:grpSp>
        <p:nvGrpSpPr>
          <p:cNvPr id="1258" name="组合"/>
          <p:cNvGrpSpPr>
            <a:grpSpLocks/>
          </p:cNvGrpSpPr>
          <p:nvPr/>
        </p:nvGrpSpPr>
        <p:grpSpPr>
          <a:xfrm>
            <a:off x="990599" y="1981199"/>
            <a:ext cx="3124201" cy="3691890"/>
            <a:chOff x="990599" y="1981199"/>
            <a:chExt cx="3124201" cy="3691890"/>
          </a:xfrm>
        </p:grpSpPr>
        <p:grpSp>
          <p:nvGrpSpPr>
            <p:cNvPr id="1256" name="组合"/>
            <p:cNvGrpSpPr>
              <a:grpSpLocks/>
            </p:cNvGrpSpPr>
            <p:nvPr/>
          </p:nvGrpSpPr>
          <p:grpSpPr>
            <a:xfrm>
              <a:off x="990599" y="1981199"/>
              <a:ext cx="3124201" cy="3691890"/>
              <a:chOff x="990599" y="1981199"/>
              <a:chExt cx="3124201" cy="3691890"/>
            </a:xfrm>
          </p:grpSpPr>
          <p:sp>
            <p:nvSpPr>
              <p:cNvPr id="1243" name="矩形"/>
              <p:cNvSpPr>
                <a:spLocks/>
              </p:cNvSpPr>
              <p:nvPr/>
            </p:nvSpPr>
            <p:spPr>
              <a:xfrm>
                <a:off x="990599" y="2486025"/>
                <a:ext cx="2945460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rPr>
                  <a:t>      </a:t>
                </a:r>
                <a:r>
                  <a:rPr lang="en-US" altLang="zh-CN" sz="2800" b="1" i="0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0     0    0        </a:t>
                </a:r>
                <a:r>
                  <a:rPr lang="en-US" altLang="zh-CN" sz="2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66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1255" name="组合"/>
              <p:cNvGrpSpPr>
                <a:grpSpLocks/>
              </p:cNvGrpSpPr>
              <p:nvPr/>
            </p:nvGrpSpPr>
            <p:grpSpPr>
              <a:xfrm>
                <a:off x="1295399" y="1981199"/>
                <a:ext cx="2819401" cy="3691890"/>
                <a:chOff x="1295399" y="1981199"/>
                <a:chExt cx="2819401" cy="3691890"/>
              </a:xfrm>
            </p:grpSpPr>
            <p:sp>
              <p:nvSpPr>
                <p:cNvPr id="1244" name="直线"/>
                <p:cNvSpPr>
                  <a:spLocks/>
                </p:cNvSpPr>
                <p:nvPr/>
              </p:nvSpPr>
              <p:spPr>
                <a:xfrm>
                  <a:off x="1524000" y="1981199"/>
                  <a:ext cx="2590800" cy="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245" name="直线"/>
                <p:cNvSpPr>
                  <a:spLocks/>
                </p:cNvSpPr>
                <p:nvPr/>
              </p:nvSpPr>
              <p:spPr>
                <a:xfrm>
                  <a:off x="1524000" y="2438399"/>
                  <a:ext cx="2590800" cy="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246" name="直线"/>
                <p:cNvSpPr>
                  <a:spLocks/>
                </p:cNvSpPr>
                <p:nvPr/>
              </p:nvSpPr>
              <p:spPr>
                <a:xfrm flipH="1">
                  <a:off x="3352800" y="1981199"/>
                  <a:ext cx="0" cy="3581400"/>
                </a:xfrm>
                <a:prstGeom prst="line">
                  <a:avLst/>
                </a:prstGeom>
                <a:noFill/>
                <a:ln w="28575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247" name="矩形"/>
                <p:cNvSpPr>
                  <a:spLocks/>
                </p:cNvSpPr>
                <p:nvPr/>
              </p:nvSpPr>
              <p:spPr>
                <a:xfrm>
                  <a:off x="1295399" y="1981199"/>
                  <a:ext cx="2717362" cy="520065"/>
                </a:xfrm>
                <a:prstGeom prst="rect">
                  <a:avLst/>
                </a:prstGeom>
                <a:noFill/>
                <a:ln w="9525" cap="sq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A</a:t>
                  </a:r>
                  <a:r>
                    <a:rPr lang="en-US" altLang="zh-CN" sz="2800" b="1" i="1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B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</a:t>
                  </a: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C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      </a:t>
                  </a:r>
                  <a:r>
                    <a:rPr lang="en-US" altLang="zh-CN" sz="2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Y</a:t>
                  </a:r>
                  <a:endParaRPr lang="zh-CN" altLang="en-US" sz="2800" b="1" i="1" u="none" strike="noStrike" kern="1200" cap="none" spc="0" baseline="0">
                    <a:solidFill>
                      <a:srgbClr val="0066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1248" name="矩形"/>
                <p:cNvSpPr>
                  <a:spLocks/>
                </p:cNvSpPr>
                <p:nvPr/>
              </p:nvSpPr>
              <p:spPr>
                <a:xfrm>
                  <a:off x="1524000" y="2867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0     0    1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1249" name="矩形"/>
                <p:cNvSpPr>
                  <a:spLocks/>
                </p:cNvSpPr>
                <p:nvPr/>
              </p:nvSpPr>
              <p:spPr>
                <a:xfrm>
                  <a:off x="1524000" y="3248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0     1    0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FFFF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1250" name="矩形"/>
                <p:cNvSpPr>
                  <a:spLocks/>
                </p:cNvSpPr>
                <p:nvPr/>
              </p:nvSpPr>
              <p:spPr>
                <a:xfrm>
                  <a:off x="1524000" y="3629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0     1    1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66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1251" name="矩形"/>
                <p:cNvSpPr>
                  <a:spLocks/>
                </p:cNvSpPr>
                <p:nvPr/>
              </p:nvSpPr>
              <p:spPr>
                <a:xfrm>
                  <a:off x="1524000" y="4010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1     0    0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bg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1252" name="矩形"/>
                <p:cNvSpPr>
                  <a:spLocks/>
                </p:cNvSpPr>
                <p:nvPr/>
              </p:nvSpPr>
              <p:spPr>
                <a:xfrm>
                  <a:off x="1524000" y="4391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1     0    1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66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1253" name="矩形"/>
                <p:cNvSpPr>
                  <a:spLocks/>
                </p:cNvSpPr>
                <p:nvPr/>
              </p:nvSpPr>
              <p:spPr>
                <a:xfrm>
                  <a:off x="1524000" y="4772026"/>
                  <a:ext cx="2412060" cy="520064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1     1    0        </a:t>
                  </a: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66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1254" name="矩形"/>
                <p:cNvSpPr>
                  <a:spLocks/>
                </p:cNvSpPr>
                <p:nvPr/>
              </p:nvSpPr>
              <p:spPr>
                <a:xfrm>
                  <a:off x="1524000" y="5153025"/>
                  <a:ext cx="2412060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33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1     1    1        </a:t>
                  </a:r>
                  <a:r>
                    <a:rPr lang="en-US" altLang="zh-CN" sz="2800" b="1" i="0" u="none" strike="noStrike" kern="1200" cap="none" spc="0" baseline="0">
                      <a:solidFill>
                        <a:srgbClr val="FF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3333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</p:grpSp>
        <p:sp>
          <p:nvSpPr>
            <p:cNvPr id="1257" name="直线"/>
            <p:cNvSpPr>
              <a:spLocks/>
            </p:cNvSpPr>
            <p:nvPr/>
          </p:nvSpPr>
          <p:spPr>
            <a:xfrm>
              <a:off x="1447799" y="5602288"/>
              <a:ext cx="2667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18859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" grpId="0" animBg="1"/>
      <p:bldP spid="1241" grpId="0" animBg="1"/>
      <p:bldP spid="12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矩形"/>
          <p:cNvSpPr>
            <a:spLocks/>
          </p:cNvSpPr>
          <p:nvPr/>
        </p:nvSpPr>
        <p:spPr>
          <a:xfrm>
            <a:off x="609600" y="609600"/>
            <a:ext cx="19050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(2)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卡诺图</a:t>
            </a:r>
          </a:p>
        </p:txBody>
      </p:sp>
      <p:sp>
        <p:nvSpPr>
          <p:cNvPr id="1260" name="矩形"/>
          <p:cNvSpPr>
            <a:spLocks/>
          </p:cNvSpPr>
          <p:nvPr/>
        </p:nvSpPr>
        <p:spPr>
          <a:xfrm>
            <a:off x="589640" y="1143000"/>
            <a:ext cx="4181707" cy="56292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(b)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根据逻辑式画出卡诺图</a:t>
            </a:r>
          </a:p>
        </p:txBody>
      </p:sp>
      <p:grpSp>
        <p:nvGrpSpPr>
          <p:cNvPr id="1281" name="组合"/>
          <p:cNvGrpSpPr>
            <a:grpSpLocks/>
          </p:cNvGrpSpPr>
          <p:nvPr/>
        </p:nvGrpSpPr>
        <p:grpSpPr>
          <a:xfrm>
            <a:off x="838200" y="2819400"/>
            <a:ext cx="3352799" cy="1871663"/>
            <a:chOff x="838200" y="2819400"/>
            <a:chExt cx="3352799" cy="1871663"/>
          </a:xfrm>
        </p:grpSpPr>
        <p:sp>
          <p:nvSpPr>
            <p:cNvPr id="1261" name="直线"/>
            <p:cNvSpPr>
              <a:spLocks/>
            </p:cNvSpPr>
            <p:nvPr/>
          </p:nvSpPr>
          <p:spPr>
            <a:xfrm flipH="1" flipV="1">
              <a:off x="1066800" y="3089275"/>
              <a:ext cx="381000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1280" name="组合"/>
            <p:cNvGrpSpPr>
              <a:grpSpLocks/>
            </p:cNvGrpSpPr>
            <p:nvPr/>
          </p:nvGrpSpPr>
          <p:grpSpPr>
            <a:xfrm>
              <a:off x="838200" y="2819400"/>
              <a:ext cx="3352799" cy="1871663"/>
              <a:chOff x="838200" y="2819400"/>
              <a:chExt cx="3352799" cy="1871663"/>
            </a:xfrm>
          </p:grpSpPr>
          <p:sp>
            <p:nvSpPr>
              <p:cNvPr id="1262" name="矩形"/>
              <p:cNvSpPr>
                <a:spLocks/>
              </p:cNvSpPr>
              <p:nvPr/>
            </p:nvSpPr>
            <p:spPr>
              <a:xfrm>
                <a:off x="838200" y="3048000"/>
                <a:ext cx="5334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63" name="矩形"/>
              <p:cNvSpPr>
                <a:spLocks/>
              </p:cNvSpPr>
              <p:nvPr/>
            </p:nvSpPr>
            <p:spPr>
              <a:xfrm>
                <a:off x="1066800" y="2819400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BC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64" name="矩形"/>
              <p:cNvSpPr>
                <a:spLocks/>
              </p:cNvSpPr>
              <p:nvPr/>
            </p:nvSpPr>
            <p:spPr>
              <a:xfrm>
                <a:off x="1447800" y="3471863"/>
                <a:ext cx="1371600" cy="1219200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65" name="直线"/>
              <p:cNvSpPr>
                <a:spLocks/>
              </p:cNvSpPr>
              <p:nvPr/>
            </p:nvSpPr>
            <p:spPr>
              <a:xfrm>
                <a:off x="1447800" y="4081463"/>
                <a:ext cx="13716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66" name="直线"/>
              <p:cNvSpPr>
                <a:spLocks/>
              </p:cNvSpPr>
              <p:nvPr/>
            </p:nvSpPr>
            <p:spPr>
              <a:xfrm>
                <a:off x="2133600" y="3471863"/>
                <a:ext cx="0" cy="12192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67" name="矩形"/>
              <p:cNvSpPr>
                <a:spLocks/>
              </p:cNvSpPr>
              <p:nvPr/>
            </p:nvSpPr>
            <p:spPr>
              <a:xfrm>
                <a:off x="1447800" y="3048000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68" name="矩形"/>
              <p:cNvSpPr>
                <a:spLocks/>
              </p:cNvSpPr>
              <p:nvPr/>
            </p:nvSpPr>
            <p:spPr>
              <a:xfrm>
                <a:off x="990600" y="4114800"/>
                <a:ext cx="533399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69" name="矩形"/>
              <p:cNvSpPr>
                <a:spLocks/>
              </p:cNvSpPr>
              <p:nvPr/>
            </p:nvSpPr>
            <p:spPr>
              <a:xfrm>
                <a:off x="990600" y="3548062"/>
                <a:ext cx="533399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70" name="矩形"/>
              <p:cNvSpPr>
                <a:spLocks/>
              </p:cNvSpPr>
              <p:nvPr/>
            </p:nvSpPr>
            <p:spPr>
              <a:xfrm>
                <a:off x="2819400" y="3471863"/>
                <a:ext cx="1371599" cy="1219200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71" name="直线"/>
              <p:cNvSpPr>
                <a:spLocks/>
              </p:cNvSpPr>
              <p:nvPr/>
            </p:nvSpPr>
            <p:spPr>
              <a:xfrm>
                <a:off x="2819400" y="4081463"/>
                <a:ext cx="1371599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72" name="直线"/>
              <p:cNvSpPr>
                <a:spLocks/>
              </p:cNvSpPr>
              <p:nvPr/>
            </p:nvSpPr>
            <p:spPr>
              <a:xfrm>
                <a:off x="3505200" y="3471863"/>
                <a:ext cx="0" cy="12192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73" name="矩形"/>
              <p:cNvSpPr>
                <a:spLocks/>
              </p:cNvSpPr>
              <p:nvPr/>
            </p:nvSpPr>
            <p:spPr>
              <a:xfrm>
                <a:off x="2133600" y="3014662"/>
                <a:ext cx="685799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74" name="矩形"/>
              <p:cNvSpPr>
                <a:spLocks/>
              </p:cNvSpPr>
              <p:nvPr/>
            </p:nvSpPr>
            <p:spPr>
              <a:xfrm>
                <a:off x="2819400" y="3014662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75" name="矩形"/>
              <p:cNvSpPr>
                <a:spLocks/>
              </p:cNvSpPr>
              <p:nvPr/>
            </p:nvSpPr>
            <p:spPr>
              <a:xfrm>
                <a:off x="3505200" y="3014662"/>
                <a:ext cx="685799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276" name="矩形"/>
              <p:cNvSpPr>
                <a:spLocks/>
              </p:cNvSpPr>
              <p:nvPr/>
            </p:nvSpPr>
            <p:spPr>
              <a:xfrm>
                <a:off x="2286000" y="3505200"/>
                <a:ext cx="344195" cy="48958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1277" name="矩形"/>
              <p:cNvSpPr>
                <a:spLocks/>
              </p:cNvSpPr>
              <p:nvPr/>
            </p:nvSpPr>
            <p:spPr>
              <a:xfrm>
                <a:off x="3657600" y="3505200"/>
                <a:ext cx="344195" cy="48958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1278" name="矩形"/>
              <p:cNvSpPr>
                <a:spLocks/>
              </p:cNvSpPr>
              <p:nvPr/>
            </p:nvSpPr>
            <p:spPr>
              <a:xfrm>
                <a:off x="1600200" y="4114800"/>
                <a:ext cx="344195" cy="48958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1279" name="矩形"/>
              <p:cNvSpPr>
                <a:spLocks/>
              </p:cNvSpPr>
              <p:nvPr/>
            </p:nvSpPr>
            <p:spPr>
              <a:xfrm>
                <a:off x="3048000" y="4114800"/>
                <a:ext cx="344195" cy="48958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</p:grpSp>
      <p:sp>
        <p:nvSpPr>
          <p:cNvPr id="1282" name="矩形"/>
          <p:cNvSpPr>
            <a:spLocks/>
          </p:cNvSpPr>
          <p:nvPr/>
        </p:nvSpPr>
        <p:spPr>
          <a:xfrm>
            <a:off x="4419600" y="2590799"/>
            <a:ext cx="3886200" cy="2000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将逻辑式中的最小项分别用“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填入对应的小方格。如果逻辑式中最小项不全，可不填。</a:t>
            </a:r>
          </a:p>
        </p:txBody>
      </p:sp>
      <p:grpSp>
        <p:nvGrpSpPr>
          <p:cNvPr id="1285" name="组合"/>
          <p:cNvGrpSpPr>
            <a:grpSpLocks/>
          </p:cNvGrpSpPr>
          <p:nvPr/>
        </p:nvGrpSpPr>
        <p:grpSpPr>
          <a:xfrm>
            <a:off x="762000" y="1752600"/>
            <a:ext cx="6300798" cy="562927"/>
            <a:chOff x="762000" y="1752600"/>
            <a:chExt cx="6300798" cy="562927"/>
          </a:xfrm>
        </p:grpSpPr>
        <p:sp>
          <p:nvSpPr>
            <p:cNvPr id="1283" name="矩形"/>
            <p:cNvSpPr>
              <a:spLocks/>
            </p:cNvSpPr>
            <p:nvPr/>
          </p:nvSpPr>
          <p:spPr>
            <a:xfrm>
              <a:off x="762000" y="1752600"/>
              <a:ext cx="665995" cy="562927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如</a:t>
              </a:r>
              <a:r>
                <a:rPr lang="en-US" altLang="zh-CN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:</a:t>
              </a:r>
              <a:endPara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graphicFrame>
          <p:nvGraphicFramePr>
            <p:cNvPr id="1284" name="对象"/>
            <p:cNvGraphicFramePr>
              <a:graphicFrameLocks noChangeAspect="1"/>
            </p:cNvGraphicFramePr>
            <p:nvPr/>
          </p:nvGraphicFramePr>
          <p:xfrm>
            <a:off x="1320806" y="1752605"/>
            <a:ext cx="5741991" cy="533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2" name="package" r:id="rId4" imgW="0" imgH="0" progId="package">
                    <p:embed/>
                  </p:oleObj>
                </mc:Choice>
                <mc:Fallback>
                  <p:oleObj name="package" r:id="rId4" imgW="0" imgH="0" progId="package">
                    <p:embed/>
                    <p:pic>
                      <p:nvPicPr>
                        <p:cNvPr id="1284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1320806" y="1752605"/>
                          <a:ext cx="5741991" cy="533404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86" name="下箭头"/>
          <p:cNvSpPr>
            <a:spLocks/>
          </p:cNvSpPr>
          <p:nvPr/>
        </p:nvSpPr>
        <p:spPr>
          <a:xfrm>
            <a:off x="2590799" y="2438400"/>
            <a:ext cx="381000" cy="533400"/>
          </a:xfrm>
          <a:prstGeom prst="downArrow">
            <a:avLst>
              <a:gd name="adj1" fmla="val 50000"/>
              <a:gd name="adj2" fmla="val 1875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</a:ln>
        </p:spPr>
      </p:sp>
      <p:sp>
        <p:nvSpPr>
          <p:cNvPr id="1287" name="矩形"/>
          <p:cNvSpPr>
            <a:spLocks/>
          </p:cNvSpPr>
          <p:nvPr/>
        </p:nvSpPr>
        <p:spPr>
          <a:xfrm>
            <a:off x="762000" y="4800600"/>
            <a:ext cx="7400925" cy="103187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注意：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如果逻辑式不是由最小项构成，一般应先化为最小项，或按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例</a:t>
            </a: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7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方法填写。</a:t>
            </a:r>
          </a:p>
        </p:txBody>
      </p:sp>
    </p:spTree>
    <p:extLst>
      <p:ext uri="{BB962C8B-B14F-4D97-AF65-F5344CB8AC3E}">
        <p14:creationId xmlns:p14="http://schemas.microsoft.com/office/powerpoint/2010/main" val="6502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" grpId="0" animBg="1"/>
      <p:bldP spid="1282" grpId="0" animBg="1"/>
      <p:bldP spid="1285" grpId="0" animBg="1"/>
      <p:bldP spid="1286" grpId="0" animBg="1"/>
      <p:bldP spid="128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矩形"/>
          <p:cNvSpPr>
            <a:spLocks/>
          </p:cNvSpPr>
          <p:nvPr/>
        </p:nvSpPr>
        <p:spPr>
          <a:xfrm>
            <a:off x="209550" y="637210"/>
            <a:ext cx="4153324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[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例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] 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试用卡诺图表示逻辑函数</a:t>
            </a:r>
          </a:p>
        </p:txBody>
      </p:sp>
      <p:graphicFrame>
        <p:nvGraphicFramePr>
          <p:cNvPr id="1289" name="对象"/>
          <p:cNvGraphicFramePr>
            <a:graphicFrameLocks noChangeAspect="1"/>
          </p:cNvGraphicFramePr>
          <p:nvPr/>
        </p:nvGraphicFramePr>
        <p:xfrm>
          <a:off x="4384675" y="639763"/>
          <a:ext cx="42497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1289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4384675" y="639763"/>
                        <a:ext cx="4249738" cy="47625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" name="矩形"/>
          <p:cNvSpPr>
            <a:spLocks/>
          </p:cNvSpPr>
          <p:nvPr/>
        </p:nvSpPr>
        <p:spPr>
          <a:xfrm>
            <a:off x="3197225" y="2891474"/>
            <a:ext cx="193674" cy="25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endParaRPr lang="zh-CN" altLang="en-US" sz="18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1291" name="矩形"/>
          <p:cNvSpPr>
            <a:spLocks/>
          </p:cNvSpPr>
          <p:nvPr/>
        </p:nvSpPr>
        <p:spPr>
          <a:xfrm>
            <a:off x="496888" y="1315072"/>
            <a:ext cx="4799115" cy="454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解：第一步，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展开为最小项标准型</a:t>
            </a:r>
          </a:p>
        </p:txBody>
      </p:sp>
      <p:graphicFrame>
        <p:nvGraphicFramePr>
          <p:cNvPr id="1292" name="对象"/>
          <p:cNvGraphicFramePr>
            <a:graphicFrameLocks noChangeAspect="1"/>
          </p:cNvGraphicFramePr>
          <p:nvPr/>
        </p:nvGraphicFramePr>
        <p:xfrm>
          <a:off x="354013" y="2008188"/>
          <a:ext cx="8280399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package" r:id="rId6" imgW="0" imgH="0" progId="package">
                  <p:embed/>
                </p:oleObj>
              </mc:Choice>
              <mc:Fallback>
                <p:oleObj name="package" r:id="rId6" imgW="0" imgH="0" progId="package">
                  <p:embed/>
                  <p:pic>
                    <p:nvPicPr>
                      <p:cNvPr id="1292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rcRect b="38987"/>
                      <a:stretch>
                        <a:fillRect/>
                      </a:stretch>
                    </p:blipFill>
                    <p:spPr>
                      <a:xfrm>
                        <a:off x="354013" y="2008188"/>
                        <a:ext cx="8280399" cy="1281112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3" name="对象"/>
          <p:cNvGraphicFramePr>
            <a:graphicFrameLocks noChangeAspect="1"/>
          </p:cNvGraphicFramePr>
          <p:nvPr/>
        </p:nvGraphicFramePr>
        <p:xfrm>
          <a:off x="317499" y="3303588"/>
          <a:ext cx="5148262" cy="903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package" r:id="rId8" imgW="0" imgH="0" progId="package">
                  <p:embed/>
                </p:oleObj>
              </mc:Choice>
              <mc:Fallback>
                <p:oleObj name="package" r:id="rId8" imgW="0" imgH="0" progId="package">
                  <p:embed/>
                  <p:pic>
                    <p:nvPicPr>
                      <p:cNvPr id="129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rcRect t="60110" r="47776"/>
                      <a:stretch>
                        <a:fillRect/>
                      </a:stretch>
                    </p:blipFill>
                    <p:spPr>
                      <a:xfrm>
                        <a:off x="317499" y="3303588"/>
                        <a:ext cx="5148262" cy="903286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4" name="矩形"/>
          <p:cNvSpPr>
            <a:spLocks/>
          </p:cNvSpPr>
          <p:nvPr/>
        </p:nvSpPr>
        <p:spPr>
          <a:xfrm>
            <a:off x="493712" y="4212260"/>
            <a:ext cx="3316287" cy="45402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2075" tIns="46038" rIns="92075" bIns="46038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第二步，用卡诺图表示 </a:t>
            </a:r>
          </a:p>
        </p:txBody>
      </p:sp>
      <p:sp>
        <p:nvSpPr>
          <p:cNvPr id="1295" name="矩形"/>
          <p:cNvSpPr>
            <a:spLocks/>
          </p:cNvSpPr>
          <p:nvPr/>
        </p:nvSpPr>
        <p:spPr>
          <a:xfrm>
            <a:off x="3344863" y="1846263"/>
            <a:ext cx="185736" cy="36988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sp>
        <p:nvSpPr>
          <p:cNvPr id="1296" name="直线"/>
          <p:cNvSpPr>
            <a:spLocks/>
          </p:cNvSpPr>
          <p:nvPr/>
        </p:nvSpPr>
        <p:spPr>
          <a:xfrm>
            <a:off x="4124324" y="3952875"/>
            <a:ext cx="693738" cy="549274"/>
          </a:xfrm>
          <a:prstGeom prst="lin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graphicFrame>
        <p:nvGraphicFramePr>
          <p:cNvPr id="1297" name="表格"/>
          <p:cNvGraphicFramePr>
            <a:graphicFrameLocks noGrp="1"/>
          </p:cNvGraphicFramePr>
          <p:nvPr>
            <p:extLst/>
          </p:nvPr>
        </p:nvGraphicFramePr>
        <p:xfrm>
          <a:off x="4103688" y="3963988"/>
          <a:ext cx="4857750" cy="2301878"/>
        </p:xfrm>
        <a:graphic>
          <a:graphicData uri="http://schemas.openxmlformats.org/drawingml/2006/table">
            <a:tbl>
              <a:tblPr bandRow="1"/>
              <a:tblGrid>
                <a:gridCol w="1112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0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667">
                <a:tc>
                  <a:txBody>
                    <a:bodyPr/>
                    <a:lstStyle/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571500" algn="l"/>
                        </a:tabLst>
                      </a:pPr>
                      <a:r>
                        <a:rPr lang="en-US" altLang="zh-CN" sz="2000" b="1" i="1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       CD</a:t>
                      </a:r>
                      <a:endParaRPr lang="en-US" altLang="zh-CN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571500" algn="l"/>
                        </a:tabLst>
                      </a:pPr>
                      <a:r>
                        <a:rPr lang="en-US" altLang="zh-CN" sz="2000" b="1" i="1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AB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>
                    <a:lnL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00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b">
                    <a:lnL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01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b">
                    <a:lnL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b">
                    <a:lnL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10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b">
                    <a:lnL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2"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00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i="0" u="none" strike="noStrike" kern="1200" cap="none" spc="0" baseline="0">
                        <a:solidFill>
                          <a:schemeClr val="tx1"/>
                        </a:solidFill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i="0" u="none" strike="noStrike" kern="1200" cap="none" spc="0" baseline="0">
                        <a:solidFill>
                          <a:schemeClr val="tx1"/>
                        </a:solidFill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i="0" u="none" strike="noStrike" kern="1200" cap="none" spc="0" baseline="0">
                        <a:solidFill>
                          <a:schemeClr val="tx1"/>
                        </a:solidFill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2"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01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i="0" u="none" strike="noStrike" kern="1200" cap="none" spc="0" baseline="0">
                        <a:solidFill>
                          <a:schemeClr val="tx1"/>
                        </a:solidFill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i="0" u="none" strike="noStrike" kern="1200" cap="none" spc="0" baseline="0">
                        <a:solidFill>
                          <a:schemeClr val="tx1"/>
                        </a:solidFill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2"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i="0" u="none" strike="noStrike" kern="1200" cap="none" spc="0" baseline="0">
                        <a:solidFill>
                          <a:schemeClr val="tx1"/>
                        </a:solidFill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i="0" u="none" strike="noStrike" kern="1200" cap="none" spc="0" baseline="0">
                        <a:solidFill>
                          <a:schemeClr val="tx1"/>
                        </a:solidFill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i="0" u="none" strike="noStrike" kern="1200" cap="none" spc="0" baseline="0">
                        <a:solidFill>
                          <a:schemeClr val="tx1"/>
                        </a:solidFill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68"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10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altLang="en-US" sz="20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 marL="92075" marR="92075" marT="46037" marB="46037" anchor="ctr">
                    <a:lnL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82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"/>
          <p:cNvSpPr>
            <a:spLocks/>
          </p:cNvSpPr>
          <p:nvPr/>
        </p:nvSpPr>
        <p:spPr>
          <a:xfrm>
            <a:off x="2484438" y="188913"/>
            <a:ext cx="4391025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20.1 </a:t>
            </a:r>
            <a:r>
              <a:rPr lang="zh-CN" altLang="en-US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数字电路基础</a:t>
            </a:r>
          </a:p>
        </p:txBody>
      </p:sp>
      <p:sp>
        <p:nvSpPr>
          <p:cNvPr id="45" name="矩形"/>
          <p:cNvSpPr>
            <a:spLocks/>
          </p:cNvSpPr>
          <p:nvPr/>
        </p:nvSpPr>
        <p:spPr>
          <a:xfrm>
            <a:off x="900113" y="985837"/>
            <a:ext cx="7704137" cy="19011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有一种物理量，它们在时间上和数量上是不连续的，它们的数量大小和每次的增减变化都是某一个最小单位的整数倍，而小于这个最小单位的数值是没有物理意义的。这一类物理量称为</a:t>
            </a:r>
            <a:r>
              <a:rPr lang="zh-CN" altLang="en-US" sz="2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数字量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，表示数字量的电信号称为</a:t>
            </a:r>
            <a:r>
              <a:rPr lang="zh-CN" altLang="en-US" sz="2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数字信号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。</a:t>
            </a:r>
          </a:p>
        </p:txBody>
      </p:sp>
      <p:sp>
        <p:nvSpPr>
          <p:cNvPr id="46" name="矩形"/>
          <p:cNvSpPr>
            <a:spLocks/>
          </p:cNvSpPr>
          <p:nvPr/>
        </p:nvSpPr>
        <p:spPr>
          <a:xfrm>
            <a:off x="539750" y="2852738"/>
            <a:ext cx="7848599" cy="19011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数字信号由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和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两种数值组成。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数字信号可以进行两种运算，即</a:t>
            </a:r>
            <a:r>
              <a:rPr lang="zh-CN" altLang="en-US" sz="2400" b="1" i="0" u="none" strike="noStrike" kern="1200" cap="none" spc="0" baseline="0">
                <a:solidFill>
                  <a:srgbClr val="0041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算术运算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和</a:t>
            </a:r>
            <a:r>
              <a:rPr lang="zh-CN" altLang="en-US" sz="2400" b="1" i="0" u="none" strike="noStrike" kern="1200" cap="none" spc="0" baseline="0">
                <a:solidFill>
                  <a:srgbClr val="0041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逻辑运算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。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数字信号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和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表示的是数量的大小，则它们进行的是算术运算。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表示的是两种不同的状态，则它们进行的是逻辑运算。</a:t>
            </a:r>
            <a:r>
              <a:rPr lang="en-US" altLang="zh-CN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</a:t>
            </a:r>
            <a:endParaRPr lang="zh-CN" altLang="en-US" sz="1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47" name="直线"/>
          <p:cNvSpPr>
            <a:spLocks/>
          </p:cNvSpPr>
          <p:nvPr/>
        </p:nvSpPr>
        <p:spPr>
          <a:xfrm flipV="1">
            <a:off x="1489075" y="5725159"/>
            <a:ext cx="2469514" cy="2539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48" name="直线"/>
          <p:cNvSpPr>
            <a:spLocks/>
          </p:cNvSpPr>
          <p:nvPr/>
        </p:nvSpPr>
        <p:spPr>
          <a:xfrm>
            <a:off x="3945890" y="5738495"/>
            <a:ext cx="12699" cy="527684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49" name="直线"/>
          <p:cNvSpPr>
            <a:spLocks/>
          </p:cNvSpPr>
          <p:nvPr/>
        </p:nvSpPr>
        <p:spPr>
          <a:xfrm>
            <a:off x="3933189" y="6278245"/>
            <a:ext cx="1776729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50" name="直线"/>
          <p:cNvSpPr>
            <a:spLocks/>
          </p:cNvSpPr>
          <p:nvPr/>
        </p:nvSpPr>
        <p:spPr>
          <a:xfrm flipV="1">
            <a:off x="5709920" y="5738495"/>
            <a:ext cx="0" cy="53975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51" name="直线"/>
          <p:cNvSpPr>
            <a:spLocks/>
          </p:cNvSpPr>
          <p:nvPr/>
        </p:nvSpPr>
        <p:spPr>
          <a:xfrm>
            <a:off x="5696585" y="5738495"/>
            <a:ext cx="855980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52" name="直线"/>
          <p:cNvSpPr>
            <a:spLocks/>
          </p:cNvSpPr>
          <p:nvPr/>
        </p:nvSpPr>
        <p:spPr>
          <a:xfrm>
            <a:off x="6552564" y="6266180"/>
            <a:ext cx="855980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53" name="直线"/>
          <p:cNvSpPr>
            <a:spLocks/>
          </p:cNvSpPr>
          <p:nvPr/>
        </p:nvSpPr>
        <p:spPr>
          <a:xfrm>
            <a:off x="6552564" y="5738495"/>
            <a:ext cx="12700" cy="527684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54" name="直线"/>
          <p:cNvSpPr>
            <a:spLocks/>
          </p:cNvSpPr>
          <p:nvPr/>
        </p:nvSpPr>
        <p:spPr>
          <a:xfrm flipH="1">
            <a:off x="1489075" y="5115560"/>
            <a:ext cx="12065" cy="116268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</a:ln>
        </p:spPr>
      </p:sp>
      <p:sp>
        <p:nvSpPr>
          <p:cNvPr id="55" name="直线"/>
          <p:cNvSpPr>
            <a:spLocks/>
          </p:cNvSpPr>
          <p:nvPr/>
        </p:nvSpPr>
        <p:spPr>
          <a:xfrm flipH="1">
            <a:off x="2313305" y="5094605"/>
            <a:ext cx="12065" cy="116268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</a:ln>
        </p:spPr>
      </p:sp>
      <p:sp>
        <p:nvSpPr>
          <p:cNvPr id="56" name="直线"/>
          <p:cNvSpPr>
            <a:spLocks/>
          </p:cNvSpPr>
          <p:nvPr/>
        </p:nvSpPr>
        <p:spPr>
          <a:xfrm flipH="1">
            <a:off x="3129915" y="5115560"/>
            <a:ext cx="12065" cy="116268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</a:ln>
        </p:spPr>
      </p:sp>
      <p:sp>
        <p:nvSpPr>
          <p:cNvPr id="57" name="直线"/>
          <p:cNvSpPr>
            <a:spLocks/>
          </p:cNvSpPr>
          <p:nvPr/>
        </p:nvSpPr>
        <p:spPr>
          <a:xfrm flipH="1">
            <a:off x="3945890" y="5132069"/>
            <a:ext cx="12065" cy="116268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</a:ln>
        </p:spPr>
      </p:sp>
      <p:sp>
        <p:nvSpPr>
          <p:cNvPr id="58" name="直线"/>
          <p:cNvSpPr>
            <a:spLocks/>
          </p:cNvSpPr>
          <p:nvPr/>
        </p:nvSpPr>
        <p:spPr>
          <a:xfrm flipH="1">
            <a:off x="4815840" y="5132069"/>
            <a:ext cx="12065" cy="116268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</a:ln>
        </p:spPr>
      </p:sp>
      <p:sp>
        <p:nvSpPr>
          <p:cNvPr id="59" name="直线"/>
          <p:cNvSpPr>
            <a:spLocks/>
          </p:cNvSpPr>
          <p:nvPr/>
        </p:nvSpPr>
        <p:spPr>
          <a:xfrm flipH="1">
            <a:off x="5696585" y="5085080"/>
            <a:ext cx="12064" cy="116268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</a:ln>
        </p:spPr>
      </p:sp>
      <p:sp>
        <p:nvSpPr>
          <p:cNvPr id="60" name="直线"/>
          <p:cNvSpPr>
            <a:spLocks/>
          </p:cNvSpPr>
          <p:nvPr/>
        </p:nvSpPr>
        <p:spPr>
          <a:xfrm flipH="1">
            <a:off x="6552564" y="5085080"/>
            <a:ext cx="12064" cy="116268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</a:ln>
        </p:spPr>
      </p:sp>
      <p:sp>
        <p:nvSpPr>
          <p:cNvPr id="61" name="直线"/>
          <p:cNvSpPr>
            <a:spLocks/>
          </p:cNvSpPr>
          <p:nvPr/>
        </p:nvSpPr>
        <p:spPr>
          <a:xfrm flipH="1">
            <a:off x="7357745" y="5085080"/>
            <a:ext cx="12064" cy="116268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</a:ln>
        </p:spPr>
      </p:sp>
      <p:sp>
        <p:nvSpPr>
          <p:cNvPr id="62" name="矩形"/>
          <p:cNvSpPr>
            <a:spLocks/>
          </p:cNvSpPr>
          <p:nvPr/>
        </p:nvSpPr>
        <p:spPr>
          <a:xfrm>
            <a:off x="1722120" y="5132069"/>
            <a:ext cx="469264" cy="4533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63" name="矩形"/>
          <p:cNvSpPr>
            <a:spLocks/>
          </p:cNvSpPr>
          <p:nvPr/>
        </p:nvSpPr>
        <p:spPr>
          <a:xfrm>
            <a:off x="2489200" y="5132069"/>
            <a:ext cx="469265" cy="4533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64" name="矩形"/>
          <p:cNvSpPr>
            <a:spLocks/>
          </p:cNvSpPr>
          <p:nvPr/>
        </p:nvSpPr>
        <p:spPr>
          <a:xfrm>
            <a:off x="3336290" y="5085080"/>
            <a:ext cx="468629" cy="4533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65" name="矩形"/>
          <p:cNvSpPr>
            <a:spLocks/>
          </p:cNvSpPr>
          <p:nvPr/>
        </p:nvSpPr>
        <p:spPr>
          <a:xfrm>
            <a:off x="5889625" y="5085080"/>
            <a:ext cx="469264" cy="4533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66" name="矩形"/>
          <p:cNvSpPr>
            <a:spLocks/>
          </p:cNvSpPr>
          <p:nvPr/>
        </p:nvSpPr>
        <p:spPr>
          <a:xfrm>
            <a:off x="4229100" y="5115560"/>
            <a:ext cx="469265" cy="4533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0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67" name="矩形"/>
          <p:cNvSpPr>
            <a:spLocks/>
          </p:cNvSpPr>
          <p:nvPr/>
        </p:nvSpPr>
        <p:spPr>
          <a:xfrm>
            <a:off x="5027295" y="5085080"/>
            <a:ext cx="469264" cy="4533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0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68" name="矩形"/>
          <p:cNvSpPr>
            <a:spLocks/>
          </p:cNvSpPr>
          <p:nvPr/>
        </p:nvSpPr>
        <p:spPr>
          <a:xfrm>
            <a:off x="6746240" y="5085080"/>
            <a:ext cx="469264" cy="4533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0</a:t>
            </a:r>
            <a:endParaRPr lang="zh-CN" altLang="en-US" sz="24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51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矩形"/>
          <p:cNvSpPr>
            <a:spLocks/>
          </p:cNvSpPr>
          <p:nvPr/>
        </p:nvSpPr>
        <p:spPr>
          <a:xfrm>
            <a:off x="762000" y="623887"/>
            <a:ext cx="4648200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(3)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应用卡诺图化简逻辑函数</a:t>
            </a:r>
          </a:p>
        </p:txBody>
      </p:sp>
      <p:grpSp>
        <p:nvGrpSpPr>
          <p:cNvPr id="1316" name="组合"/>
          <p:cNvGrpSpPr>
            <a:grpSpLocks/>
          </p:cNvGrpSpPr>
          <p:nvPr/>
        </p:nvGrpSpPr>
        <p:grpSpPr>
          <a:xfrm>
            <a:off x="1295400" y="4114800"/>
            <a:ext cx="3352800" cy="1871662"/>
            <a:chOff x="1295400" y="4114800"/>
            <a:chExt cx="3352800" cy="1871662"/>
          </a:xfrm>
        </p:grpSpPr>
        <p:sp>
          <p:nvSpPr>
            <p:cNvPr id="1299" name="直线"/>
            <p:cNvSpPr>
              <a:spLocks/>
            </p:cNvSpPr>
            <p:nvPr/>
          </p:nvSpPr>
          <p:spPr>
            <a:xfrm flipH="1" flipV="1">
              <a:off x="1524000" y="4384675"/>
              <a:ext cx="381000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00" name="矩形"/>
            <p:cNvSpPr>
              <a:spLocks/>
            </p:cNvSpPr>
            <p:nvPr/>
          </p:nvSpPr>
          <p:spPr>
            <a:xfrm>
              <a:off x="1295400" y="4343400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01" name="矩形"/>
            <p:cNvSpPr>
              <a:spLocks/>
            </p:cNvSpPr>
            <p:nvPr/>
          </p:nvSpPr>
          <p:spPr>
            <a:xfrm>
              <a:off x="1524000" y="41148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BC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02" name="矩形"/>
            <p:cNvSpPr>
              <a:spLocks/>
            </p:cNvSpPr>
            <p:nvPr/>
          </p:nvSpPr>
          <p:spPr>
            <a:xfrm>
              <a:off x="1905000" y="4767263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03" name="直线"/>
            <p:cNvSpPr>
              <a:spLocks/>
            </p:cNvSpPr>
            <p:nvPr/>
          </p:nvSpPr>
          <p:spPr>
            <a:xfrm>
              <a:off x="1905000" y="5376862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04" name="直线"/>
            <p:cNvSpPr>
              <a:spLocks/>
            </p:cNvSpPr>
            <p:nvPr/>
          </p:nvSpPr>
          <p:spPr>
            <a:xfrm>
              <a:off x="2590800" y="4767263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05" name="矩形"/>
            <p:cNvSpPr>
              <a:spLocks/>
            </p:cNvSpPr>
            <p:nvPr/>
          </p:nvSpPr>
          <p:spPr>
            <a:xfrm>
              <a:off x="1905000" y="43434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06" name="矩形"/>
            <p:cNvSpPr>
              <a:spLocks/>
            </p:cNvSpPr>
            <p:nvPr/>
          </p:nvSpPr>
          <p:spPr>
            <a:xfrm>
              <a:off x="1447800" y="5410200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07" name="矩形"/>
            <p:cNvSpPr>
              <a:spLocks/>
            </p:cNvSpPr>
            <p:nvPr/>
          </p:nvSpPr>
          <p:spPr>
            <a:xfrm>
              <a:off x="1447800" y="4843463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08" name="矩形"/>
            <p:cNvSpPr>
              <a:spLocks/>
            </p:cNvSpPr>
            <p:nvPr/>
          </p:nvSpPr>
          <p:spPr>
            <a:xfrm>
              <a:off x="3276600" y="4767263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09" name="直线"/>
            <p:cNvSpPr>
              <a:spLocks/>
            </p:cNvSpPr>
            <p:nvPr/>
          </p:nvSpPr>
          <p:spPr>
            <a:xfrm>
              <a:off x="3276600" y="5376862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10" name="直线"/>
            <p:cNvSpPr>
              <a:spLocks/>
            </p:cNvSpPr>
            <p:nvPr/>
          </p:nvSpPr>
          <p:spPr>
            <a:xfrm>
              <a:off x="3962400" y="4767263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11" name="矩形"/>
            <p:cNvSpPr>
              <a:spLocks/>
            </p:cNvSpPr>
            <p:nvPr/>
          </p:nvSpPr>
          <p:spPr>
            <a:xfrm>
              <a:off x="2590800" y="4310063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12" name="矩形"/>
            <p:cNvSpPr>
              <a:spLocks/>
            </p:cNvSpPr>
            <p:nvPr/>
          </p:nvSpPr>
          <p:spPr>
            <a:xfrm>
              <a:off x="3276600" y="4310063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13" name="矩形"/>
            <p:cNvSpPr>
              <a:spLocks/>
            </p:cNvSpPr>
            <p:nvPr/>
          </p:nvSpPr>
          <p:spPr>
            <a:xfrm>
              <a:off x="3962400" y="4310063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14" name="矩形"/>
            <p:cNvSpPr>
              <a:spLocks/>
            </p:cNvSpPr>
            <p:nvPr/>
          </p:nvSpPr>
          <p:spPr>
            <a:xfrm>
              <a:off x="3429000" y="4800600"/>
              <a:ext cx="344195" cy="48958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315" name="矩形"/>
            <p:cNvSpPr>
              <a:spLocks/>
            </p:cNvSpPr>
            <p:nvPr/>
          </p:nvSpPr>
          <p:spPr>
            <a:xfrm>
              <a:off x="3429000" y="5410200"/>
              <a:ext cx="344195" cy="48958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1319" name="组合"/>
          <p:cNvGrpSpPr>
            <a:grpSpLocks/>
          </p:cNvGrpSpPr>
          <p:nvPr/>
        </p:nvGrpSpPr>
        <p:grpSpPr>
          <a:xfrm>
            <a:off x="708025" y="2743189"/>
            <a:ext cx="3459163" cy="562938"/>
            <a:chOff x="708025" y="2743189"/>
            <a:chExt cx="3459163" cy="562938"/>
          </a:xfrm>
        </p:grpSpPr>
        <p:sp>
          <p:nvSpPr>
            <p:cNvPr id="1317" name="矩形"/>
            <p:cNvSpPr>
              <a:spLocks/>
            </p:cNvSpPr>
            <p:nvPr/>
          </p:nvSpPr>
          <p:spPr>
            <a:xfrm>
              <a:off x="708025" y="2743200"/>
              <a:ext cx="548054" cy="562927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例</a:t>
              </a:r>
            </a:p>
          </p:txBody>
        </p:sp>
        <p:graphicFrame>
          <p:nvGraphicFramePr>
            <p:cNvPr id="1318" name="对象"/>
            <p:cNvGraphicFramePr>
              <a:graphicFrameLocks noChangeAspect="1"/>
            </p:cNvGraphicFramePr>
            <p:nvPr/>
          </p:nvGraphicFramePr>
          <p:xfrm>
            <a:off x="1187441" y="2743189"/>
            <a:ext cx="2979746" cy="5238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0" name="package" r:id="rId4" imgW="0" imgH="0" progId="package">
                    <p:embed/>
                  </p:oleObj>
                </mc:Choice>
                <mc:Fallback>
                  <p:oleObj name="package" r:id="rId4" imgW="0" imgH="0" progId="package">
                    <p:embed/>
                    <p:pic>
                      <p:nvPicPr>
                        <p:cNvPr id="1318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1187441" y="2743189"/>
                          <a:ext cx="2979746" cy="523858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20" name="矩形"/>
          <p:cNvSpPr>
            <a:spLocks/>
          </p:cNvSpPr>
          <p:nvPr/>
        </p:nvSpPr>
        <p:spPr>
          <a:xfrm>
            <a:off x="755650" y="3357563"/>
            <a:ext cx="3417877" cy="62579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解：</a:t>
            </a:r>
            <a:r>
              <a:rPr lang="en-US" altLang="zh-CN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  <a:sym typeface="Wingdings" charset="0"/>
              </a:rPr>
              <a:t> 画出卡诺图</a:t>
            </a:r>
            <a:endParaRPr lang="zh-CN" altLang="en-US" sz="32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  <a:sym typeface="Wingdings" charset="0"/>
            </a:endParaRPr>
          </a:p>
        </p:txBody>
      </p:sp>
      <p:sp>
        <p:nvSpPr>
          <p:cNvPr id="1321" name="椭圆"/>
          <p:cNvSpPr>
            <a:spLocks/>
          </p:cNvSpPr>
          <p:nvPr/>
        </p:nvSpPr>
        <p:spPr>
          <a:xfrm>
            <a:off x="3429000" y="4876800"/>
            <a:ext cx="381000" cy="9906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322" name="矩形"/>
          <p:cNvSpPr>
            <a:spLocks/>
          </p:cNvSpPr>
          <p:nvPr/>
        </p:nvSpPr>
        <p:spPr>
          <a:xfrm>
            <a:off x="5103813" y="2708274"/>
            <a:ext cx="3429000" cy="15487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规则一：</a:t>
            </a:r>
            <a:endParaRPr lang="en-US" altLang="zh-CN" sz="2800" b="1" i="0" u="none" strike="noStrike" kern="1200" cap="none" spc="0" baseline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(a)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将取值为“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”的相邻小方格圈成圈。</a:t>
            </a:r>
          </a:p>
        </p:txBody>
      </p:sp>
      <p:grpSp>
        <p:nvGrpSpPr>
          <p:cNvPr id="1328" name="组合"/>
          <p:cNvGrpSpPr>
            <a:grpSpLocks/>
          </p:cNvGrpSpPr>
          <p:nvPr/>
        </p:nvGrpSpPr>
        <p:grpSpPr>
          <a:xfrm>
            <a:off x="1752600" y="1066800"/>
            <a:ext cx="5195819" cy="1553527"/>
            <a:chOff x="1752600" y="1066800"/>
            <a:chExt cx="5195819" cy="1553527"/>
          </a:xfrm>
        </p:grpSpPr>
        <p:sp>
          <p:nvSpPr>
            <p:cNvPr id="1323" name="矩形"/>
            <p:cNvSpPr>
              <a:spLocks/>
            </p:cNvSpPr>
            <p:nvPr/>
          </p:nvSpPr>
          <p:spPr>
            <a:xfrm>
              <a:off x="1752600" y="1447800"/>
              <a:ext cx="903704" cy="562927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步骤</a:t>
              </a:r>
            </a:p>
          </p:txBody>
        </p:sp>
        <p:sp>
          <p:nvSpPr>
            <p:cNvPr id="1324" name="左大括号"/>
            <p:cNvSpPr>
              <a:spLocks/>
            </p:cNvSpPr>
            <p:nvPr/>
          </p:nvSpPr>
          <p:spPr>
            <a:xfrm>
              <a:off x="2667000" y="1219200"/>
              <a:ext cx="76200" cy="1371600"/>
            </a:xfrm>
            <a:prstGeom prst="leftBrace">
              <a:avLst>
                <a:gd name="adj1" fmla="val 150000"/>
                <a:gd name="adj2" fmla="val 50000"/>
              </a:avLst>
            </a:prstGeom>
            <a:noFill/>
            <a:ln w="28575" cap="flat" cmpd="sng">
              <a:solidFill>
                <a:srgbClr val="CC0000"/>
              </a:solidFill>
              <a:prstDash val="solid"/>
              <a:round/>
            </a:ln>
          </p:spPr>
        </p:sp>
        <p:sp>
          <p:nvSpPr>
            <p:cNvPr id="1325" name="矩形"/>
            <p:cNvSpPr>
              <a:spLocks/>
            </p:cNvSpPr>
            <p:nvPr/>
          </p:nvSpPr>
          <p:spPr>
            <a:xfrm>
              <a:off x="2743200" y="1066800"/>
              <a:ext cx="1527174" cy="56197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1.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卡诺图</a:t>
              </a:r>
            </a:p>
          </p:txBody>
        </p:sp>
        <p:sp>
          <p:nvSpPr>
            <p:cNvPr id="1326" name="矩形"/>
            <p:cNvSpPr>
              <a:spLocks/>
            </p:cNvSpPr>
            <p:nvPr/>
          </p:nvSpPr>
          <p:spPr>
            <a:xfrm>
              <a:off x="2743200" y="1524000"/>
              <a:ext cx="2236286" cy="562927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2.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合并最小项</a:t>
              </a:r>
            </a:p>
          </p:txBody>
        </p:sp>
        <p:sp>
          <p:nvSpPr>
            <p:cNvPr id="1327" name="矩形"/>
            <p:cNvSpPr>
              <a:spLocks/>
            </p:cNvSpPr>
            <p:nvPr/>
          </p:nvSpPr>
          <p:spPr>
            <a:xfrm>
              <a:off x="2935355" y="2057400"/>
              <a:ext cx="4013063" cy="562927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3.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写出最简“与或”逻辑式</a:t>
              </a:r>
            </a:p>
          </p:txBody>
        </p:sp>
      </p:grpSp>
      <p:sp>
        <p:nvSpPr>
          <p:cNvPr id="1329" name="矩形"/>
          <p:cNvSpPr>
            <a:spLocks/>
          </p:cNvSpPr>
          <p:nvPr/>
        </p:nvSpPr>
        <p:spPr>
          <a:xfrm>
            <a:off x="5105400" y="4149725"/>
            <a:ext cx="3505200" cy="2491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(b)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所圈取值为“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的相邻小方格的个数应为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en-US" altLang="zh-CN" sz="2800" b="1" i="0" u="none" strike="noStrike" kern="1200" cap="none" spc="0" baseline="30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(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=0,1,2…)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。</a:t>
            </a:r>
            <a:endParaRPr lang="en-US" altLang="zh-CN" sz="2800" b="1" i="0" u="none" strike="noStrike" kern="1200" cap="none" spc="0" baseline="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(c)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为了使函数最简，圈要尽可能大。</a:t>
            </a:r>
          </a:p>
        </p:txBody>
      </p:sp>
    </p:spTree>
    <p:extLst>
      <p:ext uri="{BB962C8B-B14F-4D97-AF65-F5344CB8AC3E}">
        <p14:creationId xmlns:p14="http://schemas.microsoft.com/office/powerpoint/2010/main" val="9037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 animBg="1"/>
      <p:bldP spid="1319" grpId="0" animBg="1"/>
      <p:bldP spid="1320" grpId="0"/>
      <p:bldP spid="1321" grpId="0" animBg="1"/>
      <p:bldP spid="1322" grpId="0"/>
      <p:bldP spid="13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组合"/>
          <p:cNvGrpSpPr>
            <a:grpSpLocks/>
          </p:cNvGrpSpPr>
          <p:nvPr/>
        </p:nvGrpSpPr>
        <p:grpSpPr>
          <a:xfrm>
            <a:off x="2555875" y="2420938"/>
            <a:ext cx="3352799" cy="1871661"/>
            <a:chOff x="2555875" y="2420938"/>
            <a:chExt cx="3352799" cy="1871661"/>
          </a:xfrm>
        </p:grpSpPr>
        <p:sp>
          <p:nvSpPr>
            <p:cNvPr id="1330" name="直线"/>
            <p:cNvSpPr>
              <a:spLocks/>
            </p:cNvSpPr>
            <p:nvPr/>
          </p:nvSpPr>
          <p:spPr>
            <a:xfrm flipH="1" flipV="1">
              <a:off x="2784475" y="2690813"/>
              <a:ext cx="381000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31" name="矩形"/>
            <p:cNvSpPr>
              <a:spLocks/>
            </p:cNvSpPr>
            <p:nvPr/>
          </p:nvSpPr>
          <p:spPr>
            <a:xfrm>
              <a:off x="2555875" y="2649538"/>
              <a:ext cx="533399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32" name="矩形"/>
            <p:cNvSpPr>
              <a:spLocks/>
            </p:cNvSpPr>
            <p:nvPr/>
          </p:nvSpPr>
          <p:spPr>
            <a:xfrm>
              <a:off x="2784475" y="2420938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BC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33" name="矩形"/>
            <p:cNvSpPr>
              <a:spLocks/>
            </p:cNvSpPr>
            <p:nvPr/>
          </p:nvSpPr>
          <p:spPr>
            <a:xfrm>
              <a:off x="3165475" y="3073400"/>
              <a:ext cx="1371600" cy="1219199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34" name="直线"/>
            <p:cNvSpPr>
              <a:spLocks/>
            </p:cNvSpPr>
            <p:nvPr/>
          </p:nvSpPr>
          <p:spPr>
            <a:xfrm>
              <a:off x="3165475" y="36830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35" name="直线"/>
            <p:cNvSpPr>
              <a:spLocks/>
            </p:cNvSpPr>
            <p:nvPr/>
          </p:nvSpPr>
          <p:spPr>
            <a:xfrm>
              <a:off x="3851275" y="3073400"/>
              <a:ext cx="0" cy="1219199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36" name="矩形"/>
            <p:cNvSpPr>
              <a:spLocks/>
            </p:cNvSpPr>
            <p:nvPr/>
          </p:nvSpPr>
          <p:spPr>
            <a:xfrm>
              <a:off x="3165475" y="2649538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37" name="矩形"/>
            <p:cNvSpPr>
              <a:spLocks/>
            </p:cNvSpPr>
            <p:nvPr/>
          </p:nvSpPr>
          <p:spPr>
            <a:xfrm>
              <a:off x="2708275" y="3716337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38" name="矩形"/>
            <p:cNvSpPr>
              <a:spLocks/>
            </p:cNvSpPr>
            <p:nvPr/>
          </p:nvSpPr>
          <p:spPr>
            <a:xfrm>
              <a:off x="2708275" y="3149600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39" name="矩形"/>
            <p:cNvSpPr>
              <a:spLocks/>
            </p:cNvSpPr>
            <p:nvPr/>
          </p:nvSpPr>
          <p:spPr>
            <a:xfrm>
              <a:off x="4537075" y="3073400"/>
              <a:ext cx="1371599" cy="1219199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40" name="直线"/>
            <p:cNvSpPr>
              <a:spLocks/>
            </p:cNvSpPr>
            <p:nvPr/>
          </p:nvSpPr>
          <p:spPr>
            <a:xfrm>
              <a:off x="4537075" y="3683000"/>
              <a:ext cx="1371599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41" name="直线"/>
            <p:cNvSpPr>
              <a:spLocks/>
            </p:cNvSpPr>
            <p:nvPr/>
          </p:nvSpPr>
          <p:spPr>
            <a:xfrm>
              <a:off x="5222875" y="3073400"/>
              <a:ext cx="0" cy="1219199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42" name="矩形"/>
            <p:cNvSpPr>
              <a:spLocks/>
            </p:cNvSpPr>
            <p:nvPr/>
          </p:nvSpPr>
          <p:spPr>
            <a:xfrm>
              <a:off x="3851275" y="26162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43" name="矩形"/>
            <p:cNvSpPr>
              <a:spLocks/>
            </p:cNvSpPr>
            <p:nvPr/>
          </p:nvSpPr>
          <p:spPr>
            <a:xfrm>
              <a:off x="4537075" y="2616200"/>
              <a:ext cx="685799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44" name="矩形"/>
            <p:cNvSpPr>
              <a:spLocks/>
            </p:cNvSpPr>
            <p:nvPr/>
          </p:nvSpPr>
          <p:spPr>
            <a:xfrm>
              <a:off x="5222875" y="26162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45" name="矩形"/>
            <p:cNvSpPr>
              <a:spLocks/>
            </p:cNvSpPr>
            <p:nvPr/>
          </p:nvSpPr>
          <p:spPr>
            <a:xfrm>
              <a:off x="4689475" y="3106738"/>
              <a:ext cx="344195" cy="48958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346" name="矩形"/>
            <p:cNvSpPr>
              <a:spLocks/>
            </p:cNvSpPr>
            <p:nvPr/>
          </p:nvSpPr>
          <p:spPr>
            <a:xfrm>
              <a:off x="4689475" y="3716337"/>
              <a:ext cx="344195" cy="48958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1348" name="椭圆"/>
          <p:cNvSpPr>
            <a:spLocks/>
          </p:cNvSpPr>
          <p:nvPr/>
        </p:nvSpPr>
        <p:spPr>
          <a:xfrm>
            <a:off x="4667250" y="3187700"/>
            <a:ext cx="380999" cy="9906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349" name="矩形"/>
          <p:cNvSpPr>
            <a:spLocks/>
          </p:cNvSpPr>
          <p:nvPr/>
        </p:nvSpPr>
        <p:spPr>
          <a:xfrm>
            <a:off x="755650" y="603250"/>
            <a:ext cx="7429500" cy="13773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(d)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一个圈代表一个与项，由圈中取值未发生变化的变量构成，如果变量取值为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则取原变量，取值为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则取反变量。</a:t>
            </a:r>
          </a:p>
        </p:txBody>
      </p:sp>
      <p:graphicFrame>
        <p:nvGraphicFramePr>
          <p:cNvPr id="1350" name="对象"/>
          <p:cNvGraphicFramePr>
            <a:graphicFrameLocks noChangeAspect="1"/>
          </p:cNvGraphicFramePr>
          <p:nvPr/>
        </p:nvGraphicFramePr>
        <p:xfrm>
          <a:off x="2339975" y="4724400"/>
          <a:ext cx="39957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135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2339975" y="4724400"/>
                        <a:ext cx="3995738" cy="52387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2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" grpId="0" animBg="1"/>
      <p:bldP spid="13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组合"/>
          <p:cNvGrpSpPr>
            <a:grpSpLocks/>
          </p:cNvGrpSpPr>
          <p:nvPr/>
        </p:nvGrpSpPr>
        <p:grpSpPr>
          <a:xfrm>
            <a:off x="539750" y="2276475"/>
            <a:ext cx="3352800" cy="1871663"/>
            <a:chOff x="539750" y="2276475"/>
            <a:chExt cx="3352800" cy="1871663"/>
          </a:xfrm>
        </p:grpSpPr>
        <p:sp>
          <p:nvSpPr>
            <p:cNvPr id="1351" name="直线"/>
            <p:cNvSpPr>
              <a:spLocks/>
            </p:cNvSpPr>
            <p:nvPr/>
          </p:nvSpPr>
          <p:spPr>
            <a:xfrm flipH="1" flipV="1">
              <a:off x="768350" y="2546350"/>
              <a:ext cx="381000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52" name="矩形"/>
            <p:cNvSpPr>
              <a:spLocks/>
            </p:cNvSpPr>
            <p:nvPr/>
          </p:nvSpPr>
          <p:spPr>
            <a:xfrm>
              <a:off x="539750" y="2505075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53" name="矩形"/>
            <p:cNvSpPr>
              <a:spLocks/>
            </p:cNvSpPr>
            <p:nvPr/>
          </p:nvSpPr>
          <p:spPr>
            <a:xfrm>
              <a:off x="768350" y="2276475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BC</a:t>
              </a:r>
              <a:endParaRPr lang="zh-CN" altLang="en-US" sz="2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54" name="矩形"/>
            <p:cNvSpPr>
              <a:spLocks/>
            </p:cNvSpPr>
            <p:nvPr/>
          </p:nvSpPr>
          <p:spPr>
            <a:xfrm>
              <a:off x="1149350" y="2928937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55" name="直线"/>
            <p:cNvSpPr>
              <a:spLocks/>
            </p:cNvSpPr>
            <p:nvPr/>
          </p:nvSpPr>
          <p:spPr>
            <a:xfrm>
              <a:off x="1149350" y="3538538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56" name="直线"/>
            <p:cNvSpPr>
              <a:spLocks/>
            </p:cNvSpPr>
            <p:nvPr/>
          </p:nvSpPr>
          <p:spPr>
            <a:xfrm>
              <a:off x="1835150" y="2928937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57" name="矩形"/>
            <p:cNvSpPr>
              <a:spLocks/>
            </p:cNvSpPr>
            <p:nvPr/>
          </p:nvSpPr>
          <p:spPr>
            <a:xfrm>
              <a:off x="1149350" y="2505075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58" name="矩形"/>
            <p:cNvSpPr>
              <a:spLocks/>
            </p:cNvSpPr>
            <p:nvPr/>
          </p:nvSpPr>
          <p:spPr>
            <a:xfrm>
              <a:off x="692150" y="3571875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59" name="矩形"/>
            <p:cNvSpPr>
              <a:spLocks/>
            </p:cNvSpPr>
            <p:nvPr/>
          </p:nvSpPr>
          <p:spPr>
            <a:xfrm>
              <a:off x="692150" y="3005137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60" name="矩形"/>
            <p:cNvSpPr>
              <a:spLocks/>
            </p:cNvSpPr>
            <p:nvPr/>
          </p:nvSpPr>
          <p:spPr>
            <a:xfrm>
              <a:off x="2520950" y="2928937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61" name="直线"/>
            <p:cNvSpPr>
              <a:spLocks/>
            </p:cNvSpPr>
            <p:nvPr/>
          </p:nvSpPr>
          <p:spPr>
            <a:xfrm>
              <a:off x="2520950" y="3538538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62" name="直线"/>
            <p:cNvSpPr>
              <a:spLocks/>
            </p:cNvSpPr>
            <p:nvPr/>
          </p:nvSpPr>
          <p:spPr>
            <a:xfrm>
              <a:off x="3206750" y="2928937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63" name="矩形"/>
            <p:cNvSpPr>
              <a:spLocks/>
            </p:cNvSpPr>
            <p:nvPr/>
          </p:nvSpPr>
          <p:spPr>
            <a:xfrm>
              <a:off x="1835150" y="24717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64" name="矩形"/>
            <p:cNvSpPr>
              <a:spLocks/>
            </p:cNvSpPr>
            <p:nvPr/>
          </p:nvSpPr>
          <p:spPr>
            <a:xfrm>
              <a:off x="2520950" y="24717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65" name="矩形"/>
            <p:cNvSpPr>
              <a:spLocks/>
            </p:cNvSpPr>
            <p:nvPr/>
          </p:nvSpPr>
          <p:spPr>
            <a:xfrm>
              <a:off x="3206750" y="24717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66" name="矩形"/>
            <p:cNvSpPr>
              <a:spLocks/>
            </p:cNvSpPr>
            <p:nvPr/>
          </p:nvSpPr>
          <p:spPr>
            <a:xfrm>
              <a:off x="2688501" y="2962275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367" name="矩形"/>
            <p:cNvSpPr>
              <a:spLocks/>
            </p:cNvSpPr>
            <p:nvPr/>
          </p:nvSpPr>
          <p:spPr>
            <a:xfrm>
              <a:off x="3374302" y="3571875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368" name="矩形"/>
            <p:cNvSpPr>
              <a:spLocks/>
            </p:cNvSpPr>
            <p:nvPr/>
          </p:nvSpPr>
          <p:spPr>
            <a:xfrm>
              <a:off x="2078901" y="3571875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369" name="矩形"/>
            <p:cNvSpPr>
              <a:spLocks/>
            </p:cNvSpPr>
            <p:nvPr/>
          </p:nvSpPr>
          <p:spPr>
            <a:xfrm>
              <a:off x="2688501" y="3571875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1371" name="椭圆"/>
          <p:cNvSpPr>
            <a:spLocks/>
          </p:cNvSpPr>
          <p:nvPr/>
        </p:nvSpPr>
        <p:spPr>
          <a:xfrm>
            <a:off x="2673350" y="3038474"/>
            <a:ext cx="381000" cy="9906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372" name="椭圆"/>
          <p:cNvSpPr>
            <a:spLocks/>
          </p:cNvSpPr>
          <p:nvPr/>
        </p:nvSpPr>
        <p:spPr>
          <a:xfrm>
            <a:off x="1987550" y="3648075"/>
            <a:ext cx="1143000" cy="3810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373" name="椭圆"/>
          <p:cNvSpPr>
            <a:spLocks/>
          </p:cNvSpPr>
          <p:nvPr/>
        </p:nvSpPr>
        <p:spPr>
          <a:xfrm>
            <a:off x="2597150" y="3648075"/>
            <a:ext cx="1143000" cy="3810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374" name="矩形"/>
          <p:cNvSpPr>
            <a:spLocks/>
          </p:cNvSpPr>
          <p:nvPr/>
        </p:nvSpPr>
        <p:spPr>
          <a:xfrm>
            <a:off x="827087" y="333375"/>
            <a:ext cx="7100887" cy="9486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规则二：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为了使函数得到最佳简化，圈过的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格可重复被圈，即合并圈可以部分重叠。</a:t>
            </a:r>
          </a:p>
        </p:txBody>
      </p:sp>
      <p:graphicFrame>
        <p:nvGraphicFramePr>
          <p:cNvPr id="1375" name="对象"/>
          <p:cNvGraphicFramePr>
            <a:graphicFrameLocks noChangeAspect="1"/>
          </p:cNvGraphicFramePr>
          <p:nvPr/>
        </p:nvGraphicFramePr>
        <p:xfrm>
          <a:off x="1481138" y="1557337"/>
          <a:ext cx="5467350" cy="603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package" r:id="rId5" imgW="0" imgH="0" progId="package">
                  <p:embed/>
                </p:oleObj>
              </mc:Choice>
              <mc:Fallback>
                <p:oleObj name="package" r:id="rId5" imgW="0" imgH="0" progId="package">
                  <p:embed/>
                  <p:pic>
                    <p:nvPicPr>
                      <p:cNvPr id="1375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/>
                      <a:stretch>
                        <a:fillRect/>
                      </a:stretch>
                    </p:blipFill>
                    <p:spPr>
                      <a:xfrm>
                        <a:off x="1481138" y="1557337"/>
                        <a:ext cx="5467350" cy="60324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6" name="矩形"/>
          <p:cNvSpPr>
            <a:spLocks/>
          </p:cNvSpPr>
          <p:nvPr/>
        </p:nvSpPr>
        <p:spPr>
          <a:xfrm>
            <a:off x="900113" y="5570538"/>
            <a:ext cx="7775575" cy="9486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规则三：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若一个合并圈中所含的“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格均被其他合并圈圈过则这个合并圈是多余的，必须消除。</a:t>
            </a:r>
          </a:p>
        </p:txBody>
      </p:sp>
      <p:sp>
        <p:nvSpPr>
          <p:cNvPr id="1377" name="矩形"/>
          <p:cNvSpPr>
            <a:spLocks/>
          </p:cNvSpPr>
          <p:nvPr/>
        </p:nvSpPr>
        <p:spPr>
          <a:xfrm>
            <a:off x="3851275" y="2133600"/>
            <a:ext cx="3753404" cy="56292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三个圈最小项分别为：</a:t>
            </a:r>
          </a:p>
        </p:txBody>
      </p:sp>
      <p:graphicFrame>
        <p:nvGraphicFramePr>
          <p:cNvPr id="1378" name="对象"/>
          <p:cNvGraphicFramePr>
            <a:graphicFrameLocks noChangeAspect="1"/>
          </p:cNvGraphicFramePr>
          <p:nvPr/>
        </p:nvGraphicFramePr>
        <p:xfrm>
          <a:off x="3971925" y="3429000"/>
          <a:ext cx="2333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package" r:id="rId7" imgW="0" imgH="0" progId="package">
                  <p:embed/>
                </p:oleObj>
              </mc:Choice>
              <mc:Fallback>
                <p:oleObj name="package" r:id="rId7" imgW="0" imgH="0" progId="package">
                  <p:embed/>
                  <p:pic>
                    <p:nvPicPr>
                      <p:cNvPr id="137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/>
                      <a:stretch>
                        <a:fillRect/>
                      </a:stretch>
                    </p:blipFill>
                    <p:spPr>
                      <a:xfrm>
                        <a:off x="3971925" y="3429000"/>
                        <a:ext cx="2333625" cy="5334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9" name="对象"/>
          <p:cNvGraphicFramePr>
            <a:graphicFrameLocks noChangeAspect="1"/>
          </p:cNvGraphicFramePr>
          <p:nvPr/>
        </p:nvGraphicFramePr>
        <p:xfrm>
          <a:off x="3971925" y="2743200"/>
          <a:ext cx="2333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package" r:id="rId9" imgW="0" imgH="0" progId="package">
                  <p:embed/>
                </p:oleObj>
              </mc:Choice>
              <mc:Fallback>
                <p:oleObj name="package" r:id="rId9" imgW="0" imgH="0" progId="package">
                  <p:embed/>
                  <p:pic>
                    <p:nvPicPr>
                      <p:cNvPr id="1379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/>
                      <a:stretch>
                        <a:fillRect/>
                      </a:stretch>
                    </p:blipFill>
                    <p:spPr>
                      <a:xfrm>
                        <a:off x="3971925" y="2743200"/>
                        <a:ext cx="2333625" cy="5334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0" name="对象"/>
          <p:cNvGraphicFramePr>
            <a:graphicFrameLocks noChangeAspect="1"/>
          </p:cNvGraphicFramePr>
          <p:nvPr/>
        </p:nvGraphicFramePr>
        <p:xfrm>
          <a:off x="4065588" y="4114800"/>
          <a:ext cx="2333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package" r:id="rId11" imgW="0" imgH="0" progId="package">
                  <p:embed/>
                </p:oleObj>
              </mc:Choice>
              <mc:Fallback>
                <p:oleObj name="package" r:id="rId11" imgW="0" imgH="0" progId="package">
                  <p:embed/>
                  <p:pic>
                    <p:nvPicPr>
                      <p:cNvPr id="138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4065588" y="4114800"/>
                        <a:ext cx="2333625" cy="5334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1" name="对象"/>
          <p:cNvGraphicFramePr>
            <a:graphicFrameLocks noChangeAspect="1"/>
          </p:cNvGraphicFramePr>
          <p:nvPr/>
        </p:nvGraphicFramePr>
        <p:xfrm>
          <a:off x="6122988" y="2819400"/>
          <a:ext cx="1063625" cy="46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package" r:id="rId13" imgW="0" imgH="0" progId="package">
                  <p:embed/>
                </p:oleObj>
              </mc:Choice>
              <mc:Fallback>
                <p:oleObj name="package" r:id="rId13" imgW="0" imgH="0" progId="package">
                  <p:embed/>
                  <p:pic>
                    <p:nvPicPr>
                      <p:cNvPr id="1381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/>
                      <a:stretch>
                        <a:fillRect/>
                      </a:stretch>
                    </p:blipFill>
                    <p:spPr>
                      <a:xfrm>
                        <a:off x="6122988" y="2819400"/>
                        <a:ext cx="1063625" cy="46672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" name="对象"/>
          <p:cNvGraphicFramePr>
            <a:graphicFrameLocks noChangeAspect="1"/>
          </p:cNvGraphicFramePr>
          <p:nvPr/>
        </p:nvGraphicFramePr>
        <p:xfrm>
          <a:off x="6137275" y="3505199"/>
          <a:ext cx="1063624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package" r:id="rId15" imgW="0" imgH="0" progId="package">
                  <p:embed/>
                </p:oleObj>
              </mc:Choice>
              <mc:Fallback>
                <p:oleObj name="package" r:id="rId15" imgW="0" imgH="0" progId="package">
                  <p:embed/>
                  <p:pic>
                    <p:nvPicPr>
                      <p:cNvPr id="1382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6" cstate="print"/>
                      <a:stretch>
                        <a:fillRect/>
                      </a:stretch>
                    </p:blipFill>
                    <p:spPr>
                      <a:xfrm>
                        <a:off x="6137275" y="3505199"/>
                        <a:ext cx="1063624" cy="46672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" name="对象"/>
          <p:cNvGraphicFramePr>
            <a:graphicFrameLocks noChangeAspect="1"/>
          </p:cNvGraphicFramePr>
          <p:nvPr/>
        </p:nvGraphicFramePr>
        <p:xfrm>
          <a:off x="6275388" y="4114800"/>
          <a:ext cx="10636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package" r:id="rId17" imgW="0" imgH="0" progId="package">
                  <p:embed/>
                </p:oleObj>
              </mc:Choice>
              <mc:Fallback>
                <p:oleObj name="package" r:id="rId17" imgW="0" imgH="0" progId="package">
                  <p:embed/>
                  <p:pic>
                    <p:nvPicPr>
                      <p:cNvPr id="138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8" cstate="print"/>
                      <a:stretch>
                        <a:fillRect/>
                      </a:stretch>
                    </p:blipFill>
                    <p:spPr>
                      <a:xfrm>
                        <a:off x="6275388" y="4114800"/>
                        <a:ext cx="1063625" cy="433387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4" name="矩形"/>
          <p:cNvSpPr>
            <a:spLocks/>
          </p:cNvSpPr>
          <p:nvPr/>
        </p:nvSpPr>
        <p:spPr>
          <a:xfrm>
            <a:off x="1332373" y="4724400"/>
            <a:ext cx="2681953" cy="56292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写出简化逻辑式</a:t>
            </a:r>
          </a:p>
        </p:txBody>
      </p:sp>
      <p:graphicFrame>
        <p:nvGraphicFramePr>
          <p:cNvPr id="1385" name="对象"/>
          <p:cNvGraphicFramePr>
            <a:graphicFrameLocks noChangeAspect="1"/>
          </p:cNvGraphicFramePr>
          <p:nvPr/>
        </p:nvGraphicFramePr>
        <p:xfrm>
          <a:off x="4027488" y="4775200"/>
          <a:ext cx="3403599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package" r:id="rId19" imgW="0" imgH="0" progId="package">
                  <p:embed/>
                </p:oleObj>
              </mc:Choice>
              <mc:Fallback>
                <p:oleObj name="package" r:id="rId19" imgW="0" imgH="0" progId="package">
                  <p:embed/>
                  <p:pic>
                    <p:nvPicPr>
                      <p:cNvPr id="1385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20" cstate="print"/>
                      <a:stretch>
                        <a:fillRect/>
                      </a:stretch>
                    </p:blipFill>
                    <p:spPr>
                      <a:xfrm>
                        <a:off x="4027488" y="4775200"/>
                        <a:ext cx="3403599" cy="46672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0" animBg="1"/>
      <p:bldP spid="1372" grpId="0" animBg="1"/>
      <p:bldP spid="1373" grpId="0" animBg="1"/>
      <p:bldP spid="1377" grpId="0"/>
      <p:bldP spid="138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矩形"/>
          <p:cNvSpPr>
            <a:spLocks/>
          </p:cNvSpPr>
          <p:nvPr/>
        </p:nvSpPr>
        <p:spPr>
          <a:xfrm>
            <a:off x="533400" y="609600"/>
            <a:ext cx="46482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(3)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应用卡诺图化简逻辑函数</a:t>
            </a:r>
          </a:p>
        </p:txBody>
      </p:sp>
      <p:grpSp>
        <p:nvGrpSpPr>
          <p:cNvPr id="1406" name="组合"/>
          <p:cNvGrpSpPr>
            <a:grpSpLocks/>
          </p:cNvGrpSpPr>
          <p:nvPr/>
        </p:nvGrpSpPr>
        <p:grpSpPr>
          <a:xfrm>
            <a:off x="1447800" y="1295400"/>
            <a:ext cx="3352800" cy="1871662"/>
            <a:chOff x="1447800" y="1295400"/>
            <a:chExt cx="3352800" cy="1871662"/>
          </a:xfrm>
        </p:grpSpPr>
        <p:sp>
          <p:nvSpPr>
            <p:cNvPr id="1387" name="直线"/>
            <p:cNvSpPr>
              <a:spLocks/>
            </p:cNvSpPr>
            <p:nvPr/>
          </p:nvSpPr>
          <p:spPr>
            <a:xfrm flipH="1" flipV="1">
              <a:off x="1676400" y="1565275"/>
              <a:ext cx="381000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88" name="矩形"/>
            <p:cNvSpPr>
              <a:spLocks/>
            </p:cNvSpPr>
            <p:nvPr/>
          </p:nvSpPr>
          <p:spPr>
            <a:xfrm>
              <a:off x="1447800" y="1524000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89" name="矩形"/>
            <p:cNvSpPr>
              <a:spLocks/>
            </p:cNvSpPr>
            <p:nvPr/>
          </p:nvSpPr>
          <p:spPr>
            <a:xfrm>
              <a:off x="1676400" y="12954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BC</a:t>
              </a:r>
              <a:endParaRPr lang="zh-CN" altLang="en-US" sz="2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90" name="矩形"/>
            <p:cNvSpPr>
              <a:spLocks/>
            </p:cNvSpPr>
            <p:nvPr/>
          </p:nvSpPr>
          <p:spPr>
            <a:xfrm>
              <a:off x="2057400" y="1947862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91" name="直线"/>
            <p:cNvSpPr>
              <a:spLocks/>
            </p:cNvSpPr>
            <p:nvPr/>
          </p:nvSpPr>
          <p:spPr>
            <a:xfrm>
              <a:off x="2057400" y="2557462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92" name="直线"/>
            <p:cNvSpPr>
              <a:spLocks/>
            </p:cNvSpPr>
            <p:nvPr/>
          </p:nvSpPr>
          <p:spPr>
            <a:xfrm>
              <a:off x="2743200" y="1947862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93" name="矩形"/>
            <p:cNvSpPr>
              <a:spLocks/>
            </p:cNvSpPr>
            <p:nvPr/>
          </p:nvSpPr>
          <p:spPr>
            <a:xfrm>
              <a:off x="2057400" y="15240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94" name="矩形"/>
            <p:cNvSpPr>
              <a:spLocks/>
            </p:cNvSpPr>
            <p:nvPr/>
          </p:nvSpPr>
          <p:spPr>
            <a:xfrm>
              <a:off x="1600200" y="2590800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95" name="矩形"/>
            <p:cNvSpPr>
              <a:spLocks/>
            </p:cNvSpPr>
            <p:nvPr/>
          </p:nvSpPr>
          <p:spPr>
            <a:xfrm>
              <a:off x="1600200" y="2024062"/>
              <a:ext cx="533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96" name="矩形"/>
            <p:cNvSpPr>
              <a:spLocks/>
            </p:cNvSpPr>
            <p:nvPr/>
          </p:nvSpPr>
          <p:spPr>
            <a:xfrm>
              <a:off x="3429000" y="1947862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97" name="直线"/>
            <p:cNvSpPr>
              <a:spLocks/>
            </p:cNvSpPr>
            <p:nvPr/>
          </p:nvSpPr>
          <p:spPr>
            <a:xfrm>
              <a:off x="3429000" y="2557462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98" name="直线"/>
            <p:cNvSpPr>
              <a:spLocks/>
            </p:cNvSpPr>
            <p:nvPr/>
          </p:nvSpPr>
          <p:spPr>
            <a:xfrm>
              <a:off x="4114800" y="1947862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99" name="矩形"/>
            <p:cNvSpPr>
              <a:spLocks/>
            </p:cNvSpPr>
            <p:nvPr/>
          </p:nvSpPr>
          <p:spPr>
            <a:xfrm>
              <a:off x="2743200" y="1490662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00" name="矩形"/>
            <p:cNvSpPr>
              <a:spLocks/>
            </p:cNvSpPr>
            <p:nvPr/>
          </p:nvSpPr>
          <p:spPr>
            <a:xfrm>
              <a:off x="3429000" y="1490662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01" name="矩形"/>
            <p:cNvSpPr>
              <a:spLocks/>
            </p:cNvSpPr>
            <p:nvPr/>
          </p:nvSpPr>
          <p:spPr>
            <a:xfrm>
              <a:off x="4114800" y="1490662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02" name="矩形"/>
            <p:cNvSpPr>
              <a:spLocks/>
            </p:cNvSpPr>
            <p:nvPr/>
          </p:nvSpPr>
          <p:spPr>
            <a:xfrm>
              <a:off x="3596551" y="1981200"/>
              <a:ext cx="306247" cy="38481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403" name="矩形"/>
            <p:cNvSpPr>
              <a:spLocks/>
            </p:cNvSpPr>
            <p:nvPr/>
          </p:nvSpPr>
          <p:spPr>
            <a:xfrm>
              <a:off x="4282352" y="25908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404" name="矩形"/>
            <p:cNvSpPr>
              <a:spLocks/>
            </p:cNvSpPr>
            <p:nvPr/>
          </p:nvSpPr>
          <p:spPr>
            <a:xfrm>
              <a:off x="2986951" y="25908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405" name="矩形"/>
            <p:cNvSpPr>
              <a:spLocks/>
            </p:cNvSpPr>
            <p:nvPr/>
          </p:nvSpPr>
          <p:spPr>
            <a:xfrm>
              <a:off x="3596551" y="25908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1407" name="矩形"/>
          <p:cNvSpPr>
            <a:spLocks/>
          </p:cNvSpPr>
          <p:nvPr/>
        </p:nvSpPr>
        <p:spPr>
          <a:xfrm>
            <a:off x="811212" y="1295399"/>
            <a:ext cx="908206" cy="56292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00"/>
                </a:solidFill>
                <a:latin typeface="Times New Roman" charset="0"/>
                <a:ea typeface="宋体" charset="0"/>
                <a:cs typeface="Calibri" charset="0"/>
              </a:rPr>
              <a:t>解：</a:t>
            </a:r>
          </a:p>
        </p:txBody>
      </p:sp>
      <p:sp>
        <p:nvSpPr>
          <p:cNvPr id="1408" name="椭圆"/>
          <p:cNvSpPr>
            <a:spLocks/>
          </p:cNvSpPr>
          <p:nvPr/>
        </p:nvSpPr>
        <p:spPr>
          <a:xfrm>
            <a:off x="3581399" y="2057400"/>
            <a:ext cx="381000" cy="9906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409" name="椭圆"/>
          <p:cNvSpPr>
            <a:spLocks/>
          </p:cNvSpPr>
          <p:nvPr/>
        </p:nvSpPr>
        <p:spPr>
          <a:xfrm>
            <a:off x="2895600" y="2667000"/>
            <a:ext cx="1143000" cy="3810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410" name="椭圆"/>
          <p:cNvSpPr>
            <a:spLocks/>
          </p:cNvSpPr>
          <p:nvPr/>
        </p:nvSpPr>
        <p:spPr>
          <a:xfrm>
            <a:off x="3505199" y="2667000"/>
            <a:ext cx="1143000" cy="3810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411" name="矩形"/>
          <p:cNvSpPr>
            <a:spLocks/>
          </p:cNvSpPr>
          <p:nvPr/>
        </p:nvSpPr>
        <p:spPr>
          <a:xfrm>
            <a:off x="4876800" y="2133600"/>
            <a:ext cx="3753404" cy="56292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三个圈最小项分别为：</a:t>
            </a:r>
          </a:p>
        </p:txBody>
      </p:sp>
      <p:sp>
        <p:nvSpPr>
          <p:cNvPr id="1412" name="矩形"/>
          <p:cNvSpPr>
            <a:spLocks/>
          </p:cNvSpPr>
          <p:nvPr/>
        </p:nvSpPr>
        <p:spPr>
          <a:xfrm>
            <a:off x="5135563" y="1468438"/>
            <a:ext cx="2333577" cy="62579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  <a:sym typeface="Wingdings" charset="0"/>
              </a:rPr>
              <a:t>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合并最小项</a:t>
            </a:r>
          </a:p>
        </p:txBody>
      </p:sp>
      <p:graphicFrame>
        <p:nvGraphicFramePr>
          <p:cNvPr id="1413" name="对象"/>
          <p:cNvGraphicFramePr>
            <a:graphicFrameLocks noChangeAspect="1"/>
          </p:cNvGraphicFramePr>
          <p:nvPr/>
        </p:nvGraphicFramePr>
        <p:xfrm>
          <a:off x="4997449" y="3429000"/>
          <a:ext cx="2333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package" r:id="rId5" imgW="0" imgH="0" progId="package">
                  <p:embed/>
                </p:oleObj>
              </mc:Choice>
              <mc:Fallback>
                <p:oleObj name="package" r:id="rId5" imgW="0" imgH="0" progId="package">
                  <p:embed/>
                  <p:pic>
                    <p:nvPicPr>
                      <p:cNvPr id="141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/>
                      <a:stretch>
                        <a:fillRect/>
                      </a:stretch>
                    </p:blipFill>
                    <p:spPr>
                      <a:xfrm>
                        <a:off x="4997449" y="3429000"/>
                        <a:ext cx="2333625" cy="5334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4" name="对象"/>
          <p:cNvGraphicFramePr>
            <a:graphicFrameLocks noChangeAspect="1"/>
          </p:cNvGraphicFramePr>
          <p:nvPr/>
        </p:nvGraphicFramePr>
        <p:xfrm>
          <a:off x="4997449" y="2743200"/>
          <a:ext cx="2333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package" r:id="rId7" imgW="0" imgH="0" progId="package">
                  <p:embed/>
                </p:oleObj>
              </mc:Choice>
              <mc:Fallback>
                <p:oleObj name="package" r:id="rId7" imgW="0" imgH="0" progId="package">
                  <p:embed/>
                  <p:pic>
                    <p:nvPicPr>
                      <p:cNvPr id="1414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/>
                      <a:stretch>
                        <a:fillRect/>
                      </a:stretch>
                    </p:blipFill>
                    <p:spPr>
                      <a:xfrm>
                        <a:off x="4997449" y="2743200"/>
                        <a:ext cx="2333625" cy="5334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5" name="对象"/>
          <p:cNvGraphicFramePr>
            <a:graphicFrameLocks noChangeAspect="1"/>
          </p:cNvGraphicFramePr>
          <p:nvPr/>
        </p:nvGraphicFramePr>
        <p:xfrm>
          <a:off x="5091113" y="4114800"/>
          <a:ext cx="2333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package" r:id="rId9" imgW="0" imgH="0" progId="package">
                  <p:embed/>
                </p:oleObj>
              </mc:Choice>
              <mc:Fallback>
                <p:oleObj name="package" r:id="rId9" imgW="0" imgH="0" progId="package">
                  <p:embed/>
                  <p:pic>
                    <p:nvPicPr>
                      <p:cNvPr id="1415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/>
                      <a:stretch>
                        <a:fillRect/>
                      </a:stretch>
                    </p:blipFill>
                    <p:spPr>
                      <a:xfrm>
                        <a:off x="5091113" y="4114800"/>
                        <a:ext cx="2333625" cy="5334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6" name="对象"/>
          <p:cNvGraphicFramePr>
            <a:graphicFrameLocks noChangeAspect="1"/>
          </p:cNvGraphicFramePr>
          <p:nvPr/>
        </p:nvGraphicFramePr>
        <p:xfrm>
          <a:off x="7148513" y="2819400"/>
          <a:ext cx="1063624" cy="46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package" r:id="rId11" imgW="0" imgH="0" progId="package">
                  <p:embed/>
                </p:oleObj>
              </mc:Choice>
              <mc:Fallback>
                <p:oleObj name="package" r:id="rId11" imgW="0" imgH="0" progId="package">
                  <p:embed/>
                  <p:pic>
                    <p:nvPicPr>
                      <p:cNvPr id="141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7148513" y="2819400"/>
                        <a:ext cx="1063624" cy="46672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7" name="对象"/>
          <p:cNvGraphicFramePr>
            <a:graphicFrameLocks noChangeAspect="1"/>
          </p:cNvGraphicFramePr>
          <p:nvPr/>
        </p:nvGraphicFramePr>
        <p:xfrm>
          <a:off x="7162799" y="3505199"/>
          <a:ext cx="10636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package" r:id="rId13" imgW="0" imgH="0" progId="package">
                  <p:embed/>
                </p:oleObj>
              </mc:Choice>
              <mc:Fallback>
                <p:oleObj name="package" r:id="rId13" imgW="0" imgH="0" progId="package">
                  <p:embed/>
                  <p:pic>
                    <p:nvPicPr>
                      <p:cNvPr id="141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/>
                      <a:stretch>
                        <a:fillRect/>
                      </a:stretch>
                    </p:blipFill>
                    <p:spPr>
                      <a:xfrm>
                        <a:off x="7162799" y="3505199"/>
                        <a:ext cx="1063625" cy="46672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8" name="对象"/>
          <p:cNvGraphicFramePr>
            <a:graphicFrameLocks noChangeAspect="1"/>
          </p:cNvGraphicFramePr>
          <p:nvPr/>
        </p:nvGraphicFramePr>
        <p:xfrm>
          <a:off x="7300913" y="4114800"/>
          <a:ext cx="1063624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package" r:id="rId15" imgW="0" imgH="0" progId="package">
                  <p:embed/>
                </p:oleObj>
              </mc:Choice>
              <mc:Fallback>
                <p:oleObj name="package" r:id="rId15" imgW="0" imgH="0" progId="package">
                  <p:embed/>
                  <p:pic>
                    <p:nvPicPr>
                      <p:cNvPr id="141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6" cstate="print"/>
                      <a:stretch>
                        <a:fillRect/>
                      </a:stretch>
                    </p:blipFill>
                    <p:spPr>
                      <a:xfrm>
                        <a:off x="7300913" y="4114800"/>
                        <a:ext cx="1063624" cy="433387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9" name="矩形"/>
          <p:cNvSpPr>
            <a:spLocks/>
          </p:cNvSpPr>
          <p:nvPr/>
        </p:nvSpPr>
        <p:spPr>
          <a:xfrm>
            <a:off x="641350" y="3373438"/>
            <a:ext cx="3044877" cy="62579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  <a:sym typeface="Wingdings" charset="0"/>
              </a:rPr>
              <a:t>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写出简化逻辑式</a:t>
            </a:r>
          </a:p>
        </p:txBody>
      </p:sp>
      <p:graphicFrame>
        <p:nvGraphicFramePr>
          <p:cNvPr id="1420" name="对象"/>
          <p:cNvGraphicFramePr>
            <a:graphicFrameLocks noChangeAspect="1"/>
          </p:cNvGraphicFramePr>
          <p:nvPr/>
        </p:nvGraphicFramePr>
        <p:xfrm>
          <a:off x="881062" y="4038600"/>
          <a:ext cx="3403600" cy="46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package" r:id="rId17" imgW="0" imgH="0" progId="package">
                  <p:embed/>
                </p:oleObj>
              </mc:Choice>
              <mc:Fallback>
                <p:oleObj name="package" r:id="rId17" imgW="0" imgH="0" progId="package">
                  <p:embed/>
                  <p:pic>
                    <p:nvPicPr>
                      <p:cNvPr id="142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18" cstate="print"/>
                      <a:stretch>
                        <a:fillRect/>
                      </a:stretch>
                    </p:blipFill>
                    <p:spPr>
                      <a:xfrm>
                        <a:off x="881062" y="4038600"/>
                        <a:ext cx="3403600" cy="46672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1" name="矩形"/>
          <p:cNvSpPr>
            <a:spLocks/>
          </p:cNvSpPr>
          <p:nvPr/>
        </p:nvSpPr>
        <p:spPr>
          <a:xfrm>
            <a:off x="685800" y="4724400"/>
            <a:ext cx="7772400" cy="1060449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卡诺图化简法：保留一个圈内最小项的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相同变量，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而消去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相反变量。</a:t>
            </a:r>
            <a:endParaRPr lang="zh-CN" altLang="en-US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6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" grpId="0" animBg="1"/>
      <p:bldP spid="1409" grpId="0" animBg="1"/>
      <p:bldP spid="1410" grpId="0" animBg="1"/>
      <p:bldP spid="1411" grpId="0"/>
      <p:bldP spid="1412" grpId="0"/>
      <p:bldP spid="1419" grpId="0"/>
      <p:bldP spid="14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2" name="组合"/>
          <p:cNvGrpSpPr>
            <a:grpSpLocks/>
          </p:cNvGrpSpPr>
          <p:nvPr/>
        </p:nvGrpSpPr>
        <p:grpSpPr>
          <a:xfrm>
            <a:off x="990600" y="2438400"/>
            <a:ext cx="3352800" cy="1828800"/>
            <a:chOff x="990600" y="2438400"/>
            <a:chExt cx="3352800" cy="1828800"/>
          </a:xfrm>
        </p:grpSpPr>
        <p:sp>
          <p:nvSpPr>
            <p:cNvPr id="1422" name="直线"/>
            <p:cNvSpPr>
              <a:spLocks/>
            </p:cNvSpPr>
            <p:nvPr/>
          </p:nvSpPr>
          <p:spPr>
            <a:xfrm>
              <a:off x="1600200" y="36576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23" name="直线"/>
            <p:cNvSpPr>
              <a:spLocks/>
            </p:cNvSpPr>
            <p:nvPr/>
          </p:nvSpPr>
          <p:spPr>
            <a:xfrm>
              <a:off x="2286000" y="30480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24" name="矩形"/>
            <p:cNvSpPr>
              <a:spLocks/>
            </p:cNvSpPr>
            <p:nvPr/>
          </p:nvSpPr>
          <p:spPr>
            <a:xfrm>
              <a:off x="1600200" y="26241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25" name="直线"/>
            <p:cNvSpPr>
              <a:spLocks/>
            </p:cNvSpPr>
            <p:nvPr/>
          </p:nvSpPr>
          <p:spPr>
            <a:xfrm>
              <a:off x="2971800" y="36576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26" name="直线"/>
            <p:cNvSpPr>
              <a:spLocks/>
            </p:cNvSpPr>
            <p:nvPr/>
          </p:nvSpPr>
          <p:spPr>
            <a:xfrm>
              <a:off x="3657600" y="30480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1441" name="组合"/>
            <p:cNvGrpSpPr>
              <a:grpSpLocks/>
            </p:cNvGrpSpPr>
            <p:nvPr/>
          </p:nvGrpSpPr>
          <p:grpSpPr>
            <a:xfrm>
              <a:off x="990600" y="2438400"/>
              <a:ext cx="3352800" cy="1828800"/>
              <a:chOff x="990600" y="2438400"/>
              <a:chExt cx="3352800" cy="1828800"/>
            </a:xfrm>
          </p:grpSpPr>
          <p:sp>
            <p:nvSpPr>
              <p:cNvPr id="1427" name="直线"/>
              <p:cNvSpPr>
                <a:spLocks/>
              </p:cNvSpPr>
              <p:nvPr/>
            </p:nvSpPr>
            <p:spPr>
              <a:xfrm flipH="1" flipV="1">
                <a:off x="1219200" y="2665412"/>
                <a:ext cx="381000" cy="3810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428" name="矩形"/>
              <p:cNvSpPr>
                <a:spLocks/>
              </p:cNvSpPr>
              <p:nvPr/>
            </p:nvSpPr>
            <p:spPr>
              <a:xfrm>
                <a:off x="990600" y="2624137"/>
                <a:ext cx="5334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429" name="矩形"/>
              <p:cNvSpPr>
                <a:spLocks/>
              </p:cNvSpPr>
              <p:nvPr/>
            </p:nvSpPr>
            <p:spPr>
              <a:xfrm>
                <a:off x="1219200" y="2438400"/>
                <a:ext cx="685799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BC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430" name="矩形"/>
              <p:cNvSpPr>
                <a:spLocks/>
              </p:cNvSpPr>
              <p:nvPr/>
            </p:nvSpPr>
            <p:spPr>
              <a:xfrm>
                <a:off x="1600200" y="3048000"/>
                <a:ext cx="1371600" cy="1219200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31" name="矩形"/>
              <p:cNvSpPr>
                <a:spLocks/>
              </p:cNvSpPr>
              <p:nvPr/>
            </p:nvSpPr>
            <p:spPr>
              <a:xfrm>
                <a:off x="1142999" y="3690938"/>
                <a:ext cx="5334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432" name="矩形"/>
              <p:cNvSpPr>
                <a:spLocks/>
              </p:cNvSpPr>
              <p:nvPr/>
            </p:nvSpPr>
            <p:spPr>
              <a:xfrm>
                <a:off x="1142999" y="3124200"/>
                <a:ext cx="5334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433" name="矩形"/>
              <p:cNvSpPr>
                <a:spLocks/>
              </p:cNvSpPr>
              <p:nvPr/>
            </p:nvSpPr>
            <p:spPr>
              <a:xfrm>
                <a:off x="2971800" y="3048000"/>
                <a:ext cx="1371600" cy="1219200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34" name="矩形"/>
              <p:cNvSpPr>
                <a:spLocks/>
              </p:cNvSpPr>
              <p:nvPr/>
            </p:nvSpPr>
            <p:spPr>
              <a:xfrm>
                <a:off x="2286000" y="2590800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435" name="矩形"/>
              <p:cNvSpPr>
                <a:spLocks/>
              </p:cNvSpPr>
              <p:nvPr/>
            </p:nvSpPr>
            <p:spPr>
              <a:xfrm>
                <a:off x="2971800" y="2590800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436" name="矩形"/>
              <p:cNvSpPr>
                <a:spLocks/>
              </p:cNvSpPr>
              <p:nvPr/>
            </p:nvSpPr>
            <p:spPr>
              <a:xfrm>
                <a:off x="3657600" y="2590800"/>
                <a:ext cx="685800" cy="4937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437" name="矩形"/>
              <p:cNvSpPr>
                <a:spLocks/>
              </p:cNvSpPr>
              <p:nvPr/>
            </p:nvSpPr>
            <p:spPr>
              <a:xfrm>
                <a:off x="1767751" y="3081337"/>
                <a:ext cx="306247" cy="38480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1438" name="矩形"/>
              <p:cNvSpPr>
                <a:spLocks/>
              </p:cNvSpPr>
              <p:nvPr/>
            </p:nvSpPr>
            <p:spPr>
              <a:xfrm>
                <a:off x="1767751" y="3690938"/>
                <a:ext cx="306247" cy="38480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1439" name="矩形"/>
              <p:cNvSpPr>
                <a:spLocks/>
              </p:cNvSpPr>
              <p:nvPr/>
            </p:nvSpPr>
            <p:spPr>
              <a:xfrm>
                <a:off x="2453551" y="3081337"/>
                <a:ext cx="306247" cy="38480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1440" name="矩形"/>
              <p:cNvSpPr>
                <a:spLocks/>
              </p:cNvSpPr>
              <p:nvPr/>
            </p:nvSpPr>
            <p:spPr>
              <a:xfrm>
                <a:off x="3139351" y="3081337"/>
                <a:ext cx="306247" cy="38480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10000"/>
                  </a:lnSpc>
                  <a:spcBef>
                    <a:spcPct val="1000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</p:grpSp>
      <p:sp>
        <p:nvSpPr>
          <p:cNvPr id="1443" name="矩形"/>
          <p:cNvSpPr>
            <a:spLocks/>
          </p:cNvSpPr>
          <p:nvPr/>
        </p:nvSpPr>
        <p:spPr>
          <a:xfrm>
            <a:off x="457200" y="2362200"/>
            <a:ext cx="908206" cy="56292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00"/>
                </a:solidFill>
                <a:latin typeface="Times New Roman" charset="0"/>
                <a:ea typeface="宋体" charset="0"/>
                <a:cs typeface="Calibri" charset="0"/>
              </a:rPr>
              <a:t>解：</a:t>
            </a:r>
          </a:p>
        </p:txBody>
      </p:sp>
      <p:sp>
        <p:nvSpPr>
          <p:cNvPr id="1444" name="椭圆"/>
          <p:cNvSpPr>
            <a:spLocks/>
          </p:cNvSpPr>
          <p:nvPr/>
        </p:nvSpPr>
        <p:spPr>
          <a:xfrm>
            <a:off x="1752599" y="3124200"/>
            <a:ext cx="381000" cy="9906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445" name="椭圆"/>
          <p:cNvSpPr>
            <a:spLocks/>
          </p:cNvSpPr>
          <p:nvPr/>
        </p:nvSpPr>
        <p:spPr>
          <a:xfrm>
            <a:off x="1676400" y="3124200"/>
            <a:ext cx="1143000" cy="381000"/>
          </a:xfrm>
          <a:prstGeom prst="ellipse">
            <a:avLst/>
          </a:prstGeom>
          <a:noFill/>
          <a:ln w="28575" cap="flat" cmpd="sng">
            <a:solidFill>
              <a:srgbClr val="006600"/>
            </a:solidFill>
            <a:prstDash val="dash"/>
            <a:round/>
          </a:ln>
        </p:spPr>
      </p:sp>
      <p:sp>
        <p:nvSpPr>
          <p:cNvPr id="1446" name="椭圆"/>
          <p:cNvSpPr>
            <a:spLocks/>
          </p:cNvSpPr>
          <p:nvPr/>
        </p:nvSpPr>
        <p:spPr>
          <a:xfrm>
            <a:off x="2362200" y="3200400"/>
            <a:ext cx="1143000" cy="3810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447" name="矩形"/>
          <p:cNvSpPr>
            <a:spLocks/>
          </p:cNvSpPr>
          <p:nvPr/>
        </p:nvSpPr>
        <p:spPr>
          <a:xfrm>
            <a:off x="1295399" y="4495800"/>
            <a:ext cx="2681953" cy="56292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写出简化逻辑式</a:t>
            </a:r>
          </a:p>
        </p:txBody>
      </p:sp>
      <p:graphicFrame>
        <p:nvGraphicFramePr>
          <p:cNvPr id="1448" name="对象"/>
          <p:cNvGraphicFramePr>
            <a:graphicFrameLocks noChangeAspect="1"/>
          </p:cNvGraphicFramePr>
          <p:nvPr/>
        </p:nvGraphicFramePr>
        <p:xfrm>
          <a:off x="1338263" y="5257800"/>
          <a:ext cx="257968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package" r:id="rId5" imgW="0" imgH="0" progId="package">
                  <p:embed/>
                </p:oleObj>
              </mc:Choice>
              <mc:Fallback>
                <p:oleObj name="package" r:id="rId5" imgW="0" imgH="0" progId="package">
                  <p:embed/>
                  <p:pic>
                    <p:nvPicPr>
                      <p:cNvPr id="144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/>
                      <a:stretch>
                        <a:fillRect/>
                      </a:stretch>
                    </p:blipFill>
                    <p:spPr>
                      <a:xfrm>
                        <a:off x="1338263" y="5257800"/>
                        <a:ext cx="2579687" cy="60642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9" name="圆角矩形标注"/>
          <p:cNvSpPr>
            <a:spLocks/>
          </p:cNvSpPr>
          <p:nvPr/>
        </p:nvSpPr>
        <p:spPr>
          <a:xfrm>
            <a:off x="2895600" y="3733800"/>
            <a:ext cx="914400" cy="457200"/>
          </a:xfrm>
          <a:prstGeom prst="wedgeRoundRectCallout">
            <a:avLst>
              <a:gd name="adj1" fmla="val -117703"/>
              <a:gd name="adj2" fmla="val -126041"/>
              <a:gd name="adj3" fmla="val 16667"/>
            </a:avLst>
          </a:prstGeom>
          <a:solidFill>
            <a:srgbClr val="FFFFCC"/>
          </a:solidFill>
          <a:ln w="28575" cap="flat" cmpd="sng">
            <a:solidFill>
              <a:srgbClr val="0066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多余</a:t>
            </a:r>
            <a:endParaRPr lang="zh-CN" altLang="en-US" sz="2800" b="1" i="0" u="none" strike="noStrike" kern="1200" cap="none" spc="0" baseline="0">
              <a:solidFill>
                <a:srgbClr val="FF00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1477" name="组合"/>
          <p:cNvGrpSpPr>
            <a:grpSpLocks/>
          </p:cNvGrpSpPr>
          <p:nvPr/>
        </p:nvGrpSpPr>
        <p:grpSpPr>
          <a:xfrm>
            <a:off x="4572000" y="2209800"/>
            <a:ext cx="3581400" cy="3124200"/>
            <a:chOff x="4572000" y="2209800"/>
            <a:chExt cx="3581400" cy="3124200"/>
          </a:xfrm>
        </p:grpSpPr>
        <p:sp>
          <p:nvSpPr>
            <p:cNvPr id="1450" name="矩形"/>
            <p:cNvSpPr>
              <a:spLocks/>
            </p:cNvSpPr>
            <p:nvPr/>
          </p:nvSpPr>
          <p:spPr>
            <a:xfrm>
              <a:off x="5410200" y="2895600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51" name="直线"/>
            <p:cNvSpPr>
              <a:spLocks/>
            </p:cNvSpPr>
            <p:nvPr/>
          </p:nvSpPr>
          <p:spPr>
            <a:xfrm>
              <a:off x="5410200" y="35052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52" name="直线"/>
            <p:cNvSpPr>
              <a:spLocks/>
            </p:cNvSpPr>
            <p:nvPr/>
          </p:nvSpPr>
          <p:spPr>
            <a:xfrm>
              <a:off x="6096000" y="28956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53" name="直线"/>
            <p:cNvSpPr>
              <a:spLocks/>
            </p:cNvSpPr>
            <p:nvPr/>
          </p:nvSpPr>
          <p:spPr>
            <a:xfrm flipH="1" flipV="1">
              <a:off x="5029200" y="2514600"/>
              <a:ext cx="381000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54" name="矩形"/>
            <p:cNvSpPr>
              <a:spLocks/>
            </p:cNvSpPr>
            <p:nvPr/>
          </p:nvSpPr>
          <p:spPr>
            <a:xfrm>
              <a:off x="4572000" y="24717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AB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55" name="矩形"/>
            <p:cNvSpPr>
              <a:spLocks/>
            </p:cNvSpPr>
            <p:nvPr/>
          </p:nvSpPr>
          <p:spPr>
            <a:xfrm>
              <a:off x="5410200" y="24717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56" name="矩形"/>
            <p:cNvSpPr>
              <a:spLocks/>
            </p:cNvSpPr>
            <p:nvPr/>
          </p:nvSpPr>
          <p:spPr>
            <a:xfrm>
              <a:off x="6781800" y="2895600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57" name="直线"/>
            <p:cNvSpPr>
              <a:spLocks/>
            </p:cNvSpPr>
            <p:nvPr/>
          </p:nvSpPr>
          <p:spPr>
            <a:xfrm>
              <a:off x="6781800" y="35052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58" name="直线"/>
            <p:cNvSpPr>
              <a:spLocks/>
            </p:cNvSpPr>
            <p:nvPr/>
          </p:nvSpPr>
          <p:spPr>
            <a:xfrm>
              <a:off x="7467600" y="28956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59" name="矩形"/>
            <p:cNvSpPr>
              <a:spLocks/>
            </p:cNvSpPr>
            <p:nvPr/>
          </p:nvSpPr>
          <p:spPr>
            <a:xfrm>
              <a:off x="6096000" y="24384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60" name="矩形"/>
            <p:cNvSpPr>
              <a:spLocks/>
            </p:cNvSpPr>
            <p:nvPr/>
          </p:nvSpPr>
          <p:spPr>
            <a:xfrm>
              <a:off x="6781800" y="24384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61" name="矩形"/>
            <p:cNvSpPr>
              <a:spLocks/>
            </p:cNvSpPr>
            <p:nvPr/>
          </p:nvSpPr>
          <p:spPr>
            <a:xfrm>
              <a:off x="7467600" y="24384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62" name="矩形"/>
            <p:cNvSpPr>
              <a:spLocks/>
            </p:cNvSpPr>
            <p:nvPr/>
          </p:nvSpPr>
          <p:spPr>
            <a:xfrm>
              <a:off x="4876800" y="2209800"/>
              <a:ext cx="914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CD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63" name="矩形"/>
            <p:cNvSpPr>
              <a:spLocks/>
            </p:cNvSpPr>
            <p:nvPr/>
          </p:nvSpPr>
          <p:spPr>
            <a:xfrm>
              <a:off x="4800600" y="29718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64" name="矩形"/>
            <p:cNvSpPr>
              <a:spLocks/>
            </p:cNvSpPr>
            <p:nvPr/>
          </p:nvSpPr>
          <p:spPr>
            <a:xfrm>
              <a:off x="4800600" y="35052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65" name="矩形"/>
            <p:cNvSpPr>
              <a:spLocks/>
            </p:cNvSpPr>
            <p:nvPr/>
          </p:nvSpPr>
          <p:spPr>
            <a:xfrm>
              <a:off x="4800600" y="41148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66" name="矩形"/>
            <p:cNvSpPr>
              <a:spLocks/>
            </p:cNvSpPr>
            <p:nvPr/>
          </p:nvSpPr>
          <p:spPr>
            <a:xfrm>
              <a:off x="4800600" y="47244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67" name="矩形"/>
            <p:cNvSpPr>
              <a:spLocks/>
            </p:cNvSpPr>
            <p:nvPr/>
          </p:nvSpPr>
          <p:spPr>
            <a:xfrm>
              <a:off x="5410200" y="4114800"/>
              <a:ext cx="1371600" cy="1219199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68" name="直线"/>
            <p:cNvSpPr>
              <a:spLocks/>
            </p:cNvSpPr>
            <p:nvPr/>
          </p:nvSpPr>
          <p:spPr>
            <a:xfrm>
              <a:off x="5410200" y="47244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69" name="直线"/>
            <p:cNvSpPr>
              <a:spLocks/>
            </p:cNvSpPr>
            <p:nvPr/>
          </p:nvSpPr>
          <p:spPr>
            <a:xfrm>
              <a:off x="6096000" y="4114800"/>
              <a:ext cx="0" cy="1219199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70" name="矩形"/>
            <p:cNvSpPr>
              <a:spLocks/>
            </p:cNvSpPr>
            <p:nvPr/>
          </p:nvSpPr>
          <p:spPr>
            <a:xfrm>
              <a:off x="6781800" y="4114800"/>
              <a:ext cx="1371600" cy="1219199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71" name="直线"/>
            <p:cNvSpPr>
              <a:spLocks/>
            </p:cNvSpPr>
            <p:nvPr/>
          </p:nvSpPr>
          <p:spPr>
            <a:xfrm>
              <a:off x="6781800" y="47244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72" name="直线"/>
            <p:cNvSpPr>
              <a:spLocks/>
            </p:cNvSpPr>
            <p:nvPr/>
          </p:nvSpPr>
          <p:spPr>
            <a:xfrm>
              <a:off x="7467600" y="4114800"/>
              <a:ext cx="0" cy="1219199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73" name="矩形"/>
            <p:cNvSpPr>
              <a:spLocks/>
            </p:cNvSpPr>
            <p:nvPr/>
          </p:nvSpPr>
          <p:spPr>
            <a:xfrm>
              <a:off x="5501551" y="28956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474" name="矩形"/>
            <p:cNvSpPr>
              <a:spLocks/>
            </p:cNvSpPr>
            <p:nvPr/>
          </p:nvSpPr>
          <p:spPr>
            <a:xfrm>
              <a:off x="7787551" y="28956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475" name="矩形"/>
            <p:cNvSpPr>
              <a:spLocks/>
            </p:cNvSpPr>
            <p:nvPr/>
          </p:nvSpPr>
          <p:spPr>
            <a:xfrm>
              <a:off x="5501551" y="4876800"/>
              <a:ext cx="306247" cy="38481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476" name="矩形"/>
            <p:cNvSpPr>
              <a:spLocks/>
            </p:cNvSpPr>
            <p:nvPr/>
          </p:nvSpPr>
          <p:spPr>
            <a:xfrm>
              <a:off x="7711351" y="48006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1482" name="组合"/>
          <p:cNvGrpSpPr>
            <a:grpSpLocks/>
          </p:cNvGrpSpPr>
          <p:nvPr/>
        </p:nvGrpSpPr>
        <p:grpSpPr>
          <a:xfrm>
            <a:off x="5410200" y="2895600"/>
            <a:ext cx="2743200" cy="2438399"/>
            <a:chOff x="5410200" y="2895600"/>
            <a:chExt cx="2743200" cy="2438399"/>
          </a:xfrm>
        </p:grpSpPr>
        <p:sp>
          <p:nvSpPr>
            <p:cNvPr id="1478" name="曲线"/>
            <p:cNvSpPr>
              <a:spLocks/>
            </p:cNvSpPr>
            <p:nvPr/>
          </p:nvSpPr>
          <p:spPr>
            <a:xfrm>
              <a:off x="5410200" y="4876800"/>
              <a:ext cx="533400" cy="4572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3085"/>
                  </a:moveTo>
                  <a:cubicBezTo>
                    <a:pt x="7714" y="1542"/>
                    <a:pt x="15428" y="0"/>
                    <a:pt x="18514" y="3085"/>
                  </a:cubicBezTo>
                  <a:cubicBezTo>
                    <a:pt x="21600" y="6171"/>
                    <a:pt x="20057" y="13885"/>
                    <a:pt x="18514" y="2160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</a:ln>
          </p:spPr>
        </p:sp>
        <p:sp>
          <p:nvSpPr>
            <p:cNvPr id="1479" name="曲线"/>
            <p:cNvSpPr>
              <a:spLocks/>
            </p:cNvSpPr>
            <p:nvPr/>
          </p:nvSpPr>
          <p:spPr>
            <a:xfrm>
              <a:off x="7620000" y="2895600"/>
              <a:ext cx="533400" cy="5334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3085" y="0"/>
                  </a:moveTo>
                  <a:cubicBezTo>
                    <a:pt x="1542" y="7283"/>
                    <a:pt x="0" y="14567"/>
                    <a:pt x="3085" y="18083"/>
                  </a:cubicBezTo>
                  <a:cubicBezTo>
                    <a:pt x="6171" y="21600"/>
                    <a:pt x="13885" y="21348"/>
                    <a:pt x="21600" y="21097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</a:ln>
          </p:spPr>
        </p:sp>
        <p:sp>
          <p:nvSpPr>
            <p:cNvPr id="1480" name="曲线"/>
            <p:cNvSpPr>
              <a:spLocks/>
            </p:cNvSpPr>
            <p:nvPr/>
          </p:nvSpPr>
          <p:spPr>
            <a:xfrm>
              <a:off x="7696200" y="4800600"/>
              <a:ext cx="457200" cy="5334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3085"/>
                  </a:moveTo>
                  <a:cubicBezTo>
                    <a:pt x="14399" y="1542"/>
                    <a:pt x="7200" y="0"/>
                    <a:pt x="3600" y="3085"/>
                  </a:cubicBezTo>
                  <a:cubicBezTo>
                    <a:pt x="0" y="6171"/>
                    <a:pt x="0" y="13885"/>
                    <a:pt x="0" y="2160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</a:ln>
          </p:spPr>
        </p:sp>
        <p:sp>
          <p:nvSpPr>
            <p:cNvPr id="1481" name="曲线"/>
            <p:cNvSpPr>
              <a:spLocks/>
            </p:cNvSpPr>
            <p:nvPr/>
          </p:nvSpPr>
          <p:spPr>
            <a:xfrm>
              <a:off x="5410200" y="2895600"/>
              <a:ext cx="457200" cy="45719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cubicBezTo>
                    <a:pt x="21600" y="7200"/>
                    <a:pt x="21600" y="14399"/>
                    <a:pt x="18000" y="17999"/>
                  </a:cubicBezTo>
                  <a:cubicBezTo>
                    <a:pt x="14400" y="21600"/>
                    <a:pt x="7200" y="21600"/>
                    <a:pt x="0" y="2160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</a:ln>
          </p:spPr>
        </p:sp>
      </p:grpSp>
      <p:grpSp>
        <p:nvGrpSpPr>
          <p:cNvPr id="1485" name="组合"/>
          <p:cNvGrpSpPr>
            <a:grpSpLocks/>
          </p:cNvGrpSpPr>
          <p:nvPr/>
        </p:nvGrpSpPr>
        <p:grpSpPr>
          <a:xfrm>
            <a:off x="5867400" y="3276600"/>
            <a:ext cx="1797050" cy="1357313"/>
            <a:chOff x="5867400" y="3276600"/>
            <a:chExt cx="1797050" cy="1357313"/>
          </a:xfrm>
        </p:grpSpPr>
        <p:sp>
          <p:nvSpPr>
            <p:cNvPr id="1483" name="曲线"/>
            <p:cNvSpPr>
              <a:spLocks/>
            </p:cNvSpPr>
            <p:nvPr/>
          </p:nvSpPr>
          <p:spPr>
            <a:xfrm rot="2673494">
              <a:off x="5867400" y="3276600"/>
              <a:ext cx="1797050" cy="1357313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3841" y="3840"/>
                  </a:moveTo>
                  <a:lnTo>
                    <a:pt x="9449" y="3840"/>
                  </a:lnTo>
                  <a:lnTo>
                    <a:pt x="9449" y="2700"/>
                  </a:lnTo>
                  <a:lnTo>
                    <a:pt x="8099" y="2700"/>
                  </a:lnTo>
                  <a:lnTo>
                    <a:pt x="10800" y="0"/>
                  </a:lnTo>
                  <a:lnTo>
                    <a:pt x="13499" y="2700"/>
                  </a:lnTo>
                  <a:lnTo>
                    <a:pt x="12149" y="2700"/>
                  </a:lnTo>
                  <a:lnTo>
                    <a:pt x="12149" y="3840"/>
                  </a:lnTo>
                  <a:lnTo>
                    <a:pt x="17759" y="3840"/>
                  </a:lnTo>
                  <a:lnTo>
                    <a:pt x="17759" y="9450"/>
                  </a:lnTo>
                  <a:lnTo>
                    <a:pt x="18900" y="9450"/>
                  </a:lnTo>
                  <a:lnTo>
                    <a:pt x="18900" y="8099"/>
                  </a:lnTo>
                  <a:lnTo>
                    <a:pt x="21600" y="10800"/>
                  </a:lnTo>
                  <a:lnTo>
                    <a:pt x="18900" y="13500"/>
                  </a:lnTo>
                  <a:lnTo>
                    <a:pt x="18900" y="12149"/>
                  </a:lnTo>
                  <a:lnTo>
                    <a:pt x="17759" y="12149"/>
                  </a:lnTo>
                  <a:lnTo>
                    <a:pt x="17759" y="17759"/>
                  </a:lnTo>
                  <a:lnTo>
                    <a:pt x="12149" y="17759"/>
                  </a:lnTo>
                  <a:lnTo>
                    <a:pt x="12149" y="18900"/>
                  </a:lnTo>
                  <a:lnTo>
                    <a:pt x="13499" y="18900"/>
                  </a:lnTo>
                  <a:lnTo>
                    <a:pt x="10800" y="21600"/>
                  </a:lnTo>
                  <a:lnTo>
                    <a:pt x="8099" y="18900"/>
                  </a:lnTo>
                  <a:lnTo>
                    <a:pt x="9449" y="18900"/>
                  </a:lnTo>
                  <a:lnTo>
                    <a:pt x="9449" y="17759"/>
                  </a:lnTo>
                  <a:lnTo>
                    <a:pt x="3841" y="17759"/>
                  </a:lnTo>
                  <a:lnTo>
                    <a:pt x="3841" y="12149"/>
                  </a:lnTo>
                  <a:lnTo>
                    <a:pt x="2699" y="12149"/>
                  </a:lnTo>
                  <a:lnTo>
                    <a:pt x="2699" y="13500"/>
                  </a:lnTo>
                  <a:lnTo>
                    <a:pt x="0" y="10800"/>
                  </a:lnTo>
                  <a:lnTo>
                    <a:pt x="2699" y="8099"/>
                  </a:lnTo>
                  <a:lnTo>
                    <a:pt x="2699" y="9450"/>
                  </a:lnTo>
                  <a:lnTo>
                    <a:pt x="3841" y="9450"/>
                  </a:lnTo>
                  <a:lnTo>
                    <a:pt x="3841" y="3840"/>
                  </a:lnTo>
                  <a:close/>
                </a:path>
              </a:pathLst>
            </a:custGeom>
            <a:solidFill>
              <a:srgbClr val="FFFFCC"/>
            </a:solidFill>
            <a:ln w="28575" cap="flat" cmpd="sng">
              <a:solidFill>
                <a:srgbClr val="CC0000"/>
              </a:solidFill>
              <a:prstDash val="solid"/>
              <a:miter/>
            </a:ln>
          </p:spPr>
        </p:sp>
        <p:sp>
          <p:nvSpPr>
            <p:cNvPr id="1484" name="矩形"/>
            <p:cNvSpPr>
              <a:spLocks/>
            </p:cNvSpPr>
            <p:nvPr/>
          </p:nvSpPr>
          <p:spPr>
            <a:xfrm>
              <a:off x="6248401" y="3657600"/>
              <a:ext cx="1066800" cy="56197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相邻</a:t>
              </a:r>
            </a:p>
          </p:txBody>
        </p:sp>
      </p:grpSp>
      <p:graphicFrame>
        <p:nvGraphicFramePr>
          <p:cNvPr id="1486" name="对象"/>
          <p:cNvGraphicFramePr>
            <a:graphicFrameLocks noChangeAspect="1"/>
          </p:cNvGraphicFramePr>
          <p:nvPr/>
        </p:nvGraphicFramePr>
        <p:xfrm>
          <a:off x="5378450" y="5486400"/>
          <a:ext cx="15795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package" r:id="rId7" imgW="0" imgH="0" progId="package">
                  <p:embed/>
                </p:oleObj>
              </mc:Choice>
              <mc:Fallback>
                <p:oleObj name="package" r:id="rId7" imgW="0" imgH="0" progId="package">
                  <p:embed/>
                  <p:pic>
                    <p:nvPicPr>
                      <p:cNvPr id="148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/>
                      <a:stretch>
                        <a:fillRect/>
                      </a:stretch>
                    </p:blipFill>
                    <p:spPr>
                      <a:xfrm>
                        <a:off x="5378450" y="5486400"/>
                        <a:ext cx="1579563" cy="60642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7" name="矩形"/>
          <p:cNvSpPr>
            <a:spLocks/>
          </p:cNvSpPr>
          <p:nvPr/>
        </p:nvSpPr>
        <p:spPr>
          <a:xfrm>
            <a:off x="609600" y="533400"/>
            <a:ext cx="5638800" cy="5619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例</a:t>
            </a: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6.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应用卡诺图化简逻辑函数</a:t>
            </a:r>
          </a:p>
        </p:txBody>
      </p:sp>
      <p:grpSp>
        <p:nvGrpSpPr>
          <p:cNvPr id="1490" name="组合"/>
          <p:cNvGrpSpPr>
            <a:grpSpLocks/>
          </p:cNvGrpSpPr>
          <p:nvPr/>
        </p:nvGrpSpPr>
        <p:grpSpPr>
          <a:xfrm>
            <a:off x="685800" y="1066794"/>
            <a:ext cx="6499282" cy="604857"/>
            <a:chOff x="685800" y="1066794"/>
            <a:chExt cx="6499282" cy="604857"/>
          </a:xfrm>
        </p:grpSpPr>
        <p:graphicFrame>
          <p:nvGraphicFramePr>
            <p:cNvPr id="1488" name="对象"/>
            <p:cNvGraphicFramePr>
              <a:graphicFrameLocks noChangeAspect="1"/>
            </p:cNvGraphicFramePr>
            <p:nvPr/>
          </p:nvGraphicFramePr>
          <p:xfrm>
            <a:off x="1133473" y="1066794"/>
            <a:ext cx="6051608" cy="604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8" name="package" r:id="rId9" imgW="0" imgH="0" progId="package">
                    <p:embed/>
                  </p:oleObj>
                </mc:Choice>
                <mc:Fallback>
                  <p:oleObj name="package" r:id="rId9" imgW="0" imgH="0" progId="package">
                    <p:embed/>
                    <p:pic>
                      <p:nvPicPr>
                        <p:cNvPr id="1488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print"/>
                        <a:stretch>
                          <a:fillRect/>
                        </a:stretch>
                      </p:blipFill>
                      <p:spPr>
                        <a:xfrm>
                          <a:off x="1133473" y="1066794"/>
                          <a:ext cx="6051608" cy="60485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89" name="矩形"/>
            <p:cNvSpPr>
              <a:spLocks/>
            </p:cNvSpPr>
            <p:nvPr/>
          </p:nvSpPr>
          <p:spPr>
            <a:xfrm>
              <a:off x="685800" y="1066800"/>
              <a:ext cx="914400" cy="56197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(1)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1493" name="组合"/>
          <p:cNvGrpSpPr>
            <a:grpSpLocks/>
          </p:cNvGrpSpPr>
          <p:nvPr/>
        </p:nvGrpSpPr>
        <p:grpSpPr>
          <a:xfrm>
            <a:off x="609600" y="1600200"/>
            <a:ext cx="8089952" cy="604826"/>
            <a:chOff x="609600" y="1600200"/>
            <a:chExt cx="8089952" cy="604826"/>
          </a:xfrm>
        </p:grpSpPr>
        <p:sp>
          <p:nvSpPr>
            <p:cNvPr id="1491" name="矩形"/>
            <p:cNvSpPr>
              <a:spLocks/>
            </p:cNvSpPr>
            <p:nvPr/>
          </p:nvSpPr>
          <p:spPr>
            <a:xfrm>
              <a:off x="609600" y="1600200"/>
              <a:ext cx="914399" cy="56197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(2)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aphicFrame>
          <p:nvGraphicFramePr>
            <p:cNvPr id="1492" name="对象"/>
            <p:cNvGraphicFramePr>
              <a:graphicFrameLocks noChangeAspect="1"/>
            </p:cNvGraphicFramePr>
            <p:nvPr/>
          </p:nvGraphicFramePr>
          <p:xfrm>
            <a:off x="1066794" y="1600212"/>
            <a:ext cx="7632758" cy="6048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9" name="package" r:id="rId11" imgW="0" imgH="0" progId="package">
                    <p:embed/>
                  </p:oleObj>
                </mc:Choice>
                <mc:Fallback>
                  <p:oleObj name="package" r:id="rId11" imgW="0" imgH="0" progId="package">
                    <p:embed/>
                    <p:pic>
                      <p:nvPicPr>
                        <p:cNvPr id="1492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 cstate="print"/>
                        <a:stretch>
                          <a:fillRect/>
                        </a:stretch>
                      </p:blipFill>
                      <p:spPr>
                        <a:xfrm>
                          <a:off x="1066794" y="1600212"/>
                          <a:ext cx="7632758" cy="604814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2997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5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2" grpId="0" animBg="1"/>
      <p:bldP spid="1443" grpId="0"/>
      <p:bldP spid="1444" grpId="0" animBg="1"/>
      <p:bldP spid="1445" grpId="0" animBg="1"/>
      <p:bldP spid="1446" grpId="0" animBg="1"/>
      <p:bldP spid="1447" grpId="0"/>
      <p:bldP spid="1449" grpId="0" animBg="1"/>
      <p:bldP spid="1477" grpId="0" animBg="1"/>
      <p:bldP spid="1482" grpId="0" animBg="1"/>
      <p:bldP spid="1485" grpId="0" animBg="1"/>
      <p:bldP spid="1490" grpId="0" animBg="1"/>
      <p:bldP spid="149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矩形"/>
          <p:cNvSpPr>
            <a:spLocks/>
          </p:cNvSpPr>
          <p:nvPr/>
        </p:nvSpPr>
        <p:spPr>
          <a:xfrm>
            <a:off x="685800" y="1828800"/>
            <a:ext cx="908206" cy="56292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00"/>
                </a:solidFill>
                <a:latin typeface="Times New Roman" charset="0"/>
                <a:ea typeface="宋体" charset="0"/>
                <a:cs typeface="Calibri" charset="0"/>
              </a:rPr>
              <a:t>解：</a:t>
            </a:r>
          </a:p>
        </p:txBody>
      </p:sp>
      <p:sp>
        <p:nvSpPr>
          <p:cNvPr id="1495" name="矩形"/>
          <p:cNvSpPr>
            <a:spLocks/>
          </p:cNvSpPr>
          <p:nvPr/>
        </p:nvSpPr>
        <p:spPr>
          <a:xfrm>
            <a:off x="838200" y="5105400"/>
            <a:ext cx="2681953" cy="56292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写出简化逻辑式</a:t>
            </a:r>
          </a:p>
        </p:txBody>
      </p:sp>
      <p:graphicFrame>
        <p:nvGraphicFramePr>
          <p:cNvPr id="1496" name="对象"/>
          <p:cNvGraphicFramePr>
            <a:graphicFrameLocks noChangeAspect="1"/>
          </p:cNvGraphicFramePr>
          <p:nvPr/>
        </p:nvGraphicFramePr>
        <p:xfrm>
          <a:off x="3259138" y="5638800"/>
          <a:ext cx="2166937" cy="504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package" r:id="rId5" imgW="0" imgH="0" progId="package">
                  <p:embed/>
                </p:oleObj>
              </mc:Choice>
              <mc:Fallback>
                <p:oleObj name="package" r:id="rId5" imgW="0" imgH="0" progId="package">
                  <p:embed/>
                  <p:pic>
                    <p:nvPicPr>
                      <p:cNvPr id="149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/>
                      <a:stretch>
                        <a:fillRect/>
                      </a:stretch>
                    </p:blipFill>
                    <p:spPr>
                      <a:xfrm>
                        <a:off x="3259138" y="5638800"/>
                        <a:ext cx="2166937" cy="50482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20" name="组合"/>
          <p:cNvGrpSpPr>
            <a:grpSpLocks/>
          </p:cNvGrpSpPr>
          <p:nvPr/>
        </p:nvGrpSpPr>
        <p:grpSpPr>
          <a:xfrm>
            <a:off x="1295400" y="1752600"/>
            <a:ext cx="3581400" cy="3124200"/>
            <a:chOff x="1295400" y="1752600"/>
            <a:chExt cx="3581400" cy="3124200"/>
          </a:xfrm>
        </p:grpSpPr>
        <p:sp>
          <p:nvSpPr>
            <p:cNvPr id="1497" name="矩形"/>
            <p:cNvSpPr>
              <a:spLocks/>
            </p:cNvSpPr>
            <p:nvPr/>
          </p:nvSpPr>
          <p:spPr>
            <a:xfrm>
              <a:off x="2133600" y="2438400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98" name="直线"/>
            <p:cNvSpPr>
              <a:spLocks/>
            </p:cNvSpPr>
            <p:nvPr/>
          </p:nvSpPr>
          <p:spPr>
            <a:xfrm>
              <a:off x="2133600" y="30480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99" name="直线"/>
            <p:cNvSpPr>
              <a:spLocks/>
            </p:cNvSpPr>
            <p:nvPr/>
          </p:nvSpPr>
          <p:spPr>
            <a:xfrm>
              <a:off x="2819400" y="24384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00" name="直线"/>
            <p:cNvSpPr>
              <a:spLocks/>
            </p:cNvSpPr>
            <p:nvPr/>
          </p:nvSpPr>
          <p:spPr>
            <a:xfrm flipH="1" flipV="1">
              <a:off x="1752599" y="2057400"/>
              <a:ext cx="381000" cy="3810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01" name="矩形"/>
            <p:cNvSpPr>
              <a:spLocks/>
            </p:cNvSpPr>
            <p:nvPr/>
          </p:nvSpPr>
          <p:spPr>
            <a:xfrm>
              <a:off x="1295400" y="20145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AB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02" name="矩形"/>
            <p:cNvSpPr>
              <a:spLocks/>
            </p:cNvSpPr>
            <p:nvPr/>
          </p:nvSpPr>
          <p:spPr>
            <a:xfrm>
              <a:off x="2133600" y="2014537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03" name="矩形"/>
            <p:cNvSpPr>
              <a:spLocks/>
            </p:cNvSpPr>
            <p:nvPr/>
          </p:nvSpPr>
          <p:spPr>
            <a:xfrm>
              <a:off x="3505200" y="2438400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04" name="直线"/>
            <p:cNvSpPr>
              <a:spLocks/>
            </p:cNvSpPr>
            <p:nvPr/>
          </p:nvSpPr>
          <p:spPr>
            <a:xfrm>
              <a:off x="3505200" y="30480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05" name="直线"/>
            <p:cNvSpPr>
              <a:spLocks/>
            </p:cNvSpPr>
            <p:nvPr/>
          </p:nvSpPr>
          <p:spPr>
            <a:xfrm>
              <a:off x="4191000" y="24384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06" name="矩形"/>
            <p:cNvSpPr>
              <a:spLocks/>
            </p:cNvSpPr>
            <p:nvPr/>
          </p:nvSpPr>
          <p:spPr>
            <a:xfrm>
              <a:off x="2819400" y="19812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07" name="矩形"/>
            <p:cNvSpPr>
              <a:spLocks/>
            </p:cNvSpPr>
            <p:nvPr/>
          </p:nvSpPr>
          <p:spPr>
            <a:xfrm>
              <a:off x="3505200" y="19812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08" name="矩形"/>
            <p:cNvSpPr>
              <a:spLocks/>
            </p:cNvSpPr>
            <p:nvPr/>
          </p:nvSpPr>
          <p:spPr>
            <a:xfrm>
              <a:off x="4191000" y="19812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09" name="矩形"/>
            <p:cNvSpPr>
              <a:spLocks/>
            </p:cNvSpPr>
            <p:nvPr/>
          </p:nvSpPr>
          <p:spPr>
            <a:xfrm>
              <a:off x="1600200" y="1752600"/>
              <a:ext cx="9144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CD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10" name="矩形"/>
            <p:cNvSpPr>
              <a:spLocks/>
            </p:cNvSpPr>
            <p:nvPr/>
          </p:nvSpPr>
          <p:spPr>
            <a:xfrm>
              <a:off x="1523999" y="25146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11" name="矩形"/>
            <p:cNvSpPr>
              <a:spLocks/>
            </p:cNvSpPr>
            <p:nvPr/>
          </p:nvSpPr>
          <p:spPr>
            <a:xfrm>
              <a:off x="1523999" y="30480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01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12" name="矩形"/>
            <p:cNvSpPr>
              <a:spLocks/>
            </p:cNvSpPr>
            <p:nvPr/>
          </p:nvSpPr>
          <p:spPr>
            <a:xfrm>
              <a:off x="1523999" y="36576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13" name="矩形"/>
            <p:cNvSpPr>
              <a:spLocks/>
            </p:cNvSpPr>
            <p:nvPr/>
          </p:nvSpPr>
          <p:spPr>
            <a:xfrm>
              <a:off x="1523999" y="4267200"/>
              <a:ext cx="685800" cy="4937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14" name="矩形"/>
            <p:cNvSpPr>
              <a:spLocks/>
            </p:cNvSpPr>
            <p:nvPr/>
          </p:nvSpPr>
          <p:spPr>
            <a:xfrm>
              <a:off x="2133600" y="3657600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15" name="直线"/>
            <p:cNvSpPr>
              <a:spLocks/>
            </p:cNvSpPr>
            <p:nvPr/>
          </p:nvSpPr>
          <p:spPr>
            <a:xfrm>
              <a:off x="2133600" y="42672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16" name="直线"/>
            <p:cNvSpPr>
              <a:spLocks/>
            </p:cNvSpPr>
            <p:nvPr/>
          </p:nvSpPr>
          <p:spPr>
            <a:xfrm>
              <a:off x="2819400" y="36576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17" name="矩形"/>
            <p:cNvSpPr>
              <a:spLocks/>
            </p:cNvSpPr>
            <p:nvPr/>
          </p:nvSpPr>
          <p:spPr>
            <a:xfrm>
              <a:off x="3505200" y="3657600"/>
              <a:ext cx="1371600" cy="1219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18" name="直线"/>
            <p:cNvSpPr>
              <a:spLocks/>
            </p:cNvSpPr>
            <p:nvPr/>
          </p:nvSpPr>
          <p:spPr>
            <a:xfrm>
              <a:off x="3505200" y="4267200"/>
              <a:ext cx="13716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19" name="直线"/>
            <p:cNvSpPr>
              <a:spLocks/>
            </p:cNvSpPr>
            <p:nvPr/>
          </p:nvSpPr>
          <p:spPr>
            <a:xfrm>
              <a:off x="4191000" y="36576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1521" name="矩形"/>
          <p:cNvSpPr>
            <a:spLocks/>
          </p:cNvSpPr>
          <p:nvPr/>
        </p:nvSpPr>
        <p:spPr>
          <a:xfrm>
            <a:off x="4358551" y="3733800"/>
            <a:ext cx="306247" cy="38480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endParaRPr lang="zh-CN" altLang="en-US" sz="18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1522" name="矩形"/>
          <p:cNvSpPr>
            <a:spLocks/>
          </p:cNvSpPr>
          <p:nvPr/>
        </p:nvSpPr>
        <p:spPr>
          <a:xfrm>
            <a:off x="762000" y="533400"/>
            <a:ext cx="5638800" cy="5619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例</a:t>
            </a: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7.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应用卡诺图化简逻辑函数</a:t>
            </a:r>
          </a:p>
        </p:txBody>
      </p:sp>
      <p:graphicFrame>
        <p:nvGraphicFramePr>
          <p:cNvPr id="1523" name="对象"/>
          <p:cNvGraphicFramePr>
            <a:graphicFrameLocks noChangeAspect="1"/>
          </p:cNvGraphicFramePr>
          <p:nvPr/>
        </p:nvGraphicFramePr>
        <p:xfrm>
          <a:off x="1015999" y="1143000"/>
          <a:ext cx="457041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package" r:id="rId7" imgW="0" imgH="0" progId="package">
                  <p:embed/>
                </p:oleObj>
              </mc:Choice>
              <mc:Fallback>
                <p:oleObj name="package" r:id="rId7" imgW="0" imgH="0" progId="package">
                  <p:embed/>
                  <p:pic>
                    <p:nvPicPr>
                      <p:cNvPr id="1523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/>
                      <a:stretch>
                        <a:fillRect/>
                      </a:stretch>
                    </p:blipFill>
                    <p:spPr>
                      <a:xfrm>
                        <a:off x="1015999" y="1143000"/>
                        <a:ext cx="4570413" cy="604838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2" name="组合"/>
          <p:cNvGrpSpPr>
            <a:grpSpLocks/>
          </p:cNvGrpSpPr>
          <p:nvPr/>
        </p:nvGrpSpPr>
        <p:grpSpPr>
          <a:xfrm>
            <a:off x="2301151" y="2514600"/>
            <a:ext cx="2378799" cy="994410"/>
            <a:chOff x="2301151" y="2514600"/>
            <a:chExt cx="2378799" cy="994410"/>
          </a:xfrm>
        </p:grpSpPr>
        <p:sp>
          <p:nvSpPr>
            <p:cNvPr id="1524" name="矩形"/>
            <p:cNvSpPr>
              <a:spLocks/>
            </p:cNvSpPr>
            <p:nvPr/>
          </p:nvSpPr>
          <p:spPr>
            <a:xfrm>
              <a:off x="4358552" y="31242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25" name="矩形"/>
            <p:cNvSpPr>
              <a:spLocks/>
            </p:cNvSpPr>
            <p:nvPr/>
          </p:nvSpPr>
          <p:spPr>
            <a:xfrm>
              <a:off x="4343400" y="2514600"/>
              <a:ext cx="336550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26" name="矩形"/>
            <p:cNvSpPr>
              <a:spLocks/>
            </p:cNvSpPr>
            <p:nvPr/>
          </p:nvSpPr>
          <p:spPr>
            <a:xfrm>
              <a:off x="2986951" y="25146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27" name="矩形"/>
            <p:cNvSpPr>
              <a:spLocks/>
            </p:cNvSpPr>
            <p:nvPr/>
          </p:nvSpPr>
          <p:spPr>
            <a:xfrm>
              <a:off x="3672751" y="25146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28" name="矩形"/>
            <p:cNvSpPr>
              <a:spLocks/>
            </p:cNvSpPr>
            <p:nvPr/>
          </p:nvSpPr>
          <p:spPr>
            <a:xfrm>
              <a:off x="2301151" y="31242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29" name="矩形"/>
            <p:cNvSpPr>
              <a:spLocks/>
            </p:cNvSpPr>
            <p:nvPr/>
          </p:nvSpPr>
          <p:spPr>
            <a:xfrm>
              <a:off x="2986951" y="31242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30" name="矩形"/>
            <p:cNvSpPr>
              <a:spLocks/>
            </p:cNvSpPr>
            <p:nvPr/>
          </p:nvSpPr>
          <p:spPr>
            <a:xfrm>
              <a:off x="3672751" y="31242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31" name="矩形"/>
            <p:cNvSpPr>
              <a:spLocks/>
            </p:cNvSpPr>
            <p:nvPr/>
          </p:nvSpPr>
          <p:spPr>
            <a:xfrm>
              <a:off x="2301151" y="2514600"/>
              <a:ext cx="306247" cy="38480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1533" name="椭圆"/>
          <p:cNvSpPr>
            <a:spLocks/>
          </p:cNvSpPr>
          <p:nvPr/>
        </p:nvSpPr>
        <p:spPr>
          <a:xfrm>
            <a:off x="1676400" y="1066800"/>
            <a:ext cx="609600" cy="6858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534" name="椭圆"/>
          <p:cNvSpPr>
            <a:spLocks/>
          </p:cNvSpPr>
          <p:nvPr/>
        </p:nvSpPr>
        <p:spPr>
          <a:xfrm>
            <a:off x="2133600" y="2438400"/>
            <a:ext cx="2743200" cy="12192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</a:ln>
        </p:spPr>
      </p:sp>
      <p:sp>
        <p:nvSpPr>
          <p:cNvPr id="1535" name="直线"/>
          <p:cNvSpPr>
            <a:spLocks/>
          </p:cNvSpPr>
          <p:nvPr/>
        </p:nvSpPr>
        <p:spPr>
          <a:xfrm>
            <a:off x="3581399" y="1676400"/>
            <a:ext cx="838200" cy="0"/>
          </a:xfrm>
          <a:prstGeom prst="lin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</a:ln>
        </p:spPr>
      </p:sp>
      <p:sp>
        <p:nvSpPr>
          <p:cNvPr id="1536" name="直线"/>
          <p:cNvSpPr>
            <a:spLocks/>
          </p:cNvSpPr>
          <p:nvPr/>
        </p:nvSpPr>
        <p:spPr>
          <a:xfrm>
            <a:off x="4800600" y="1676400"/>
            <a:ext cx="685800" cy="0"/>
          </a:xfrm>
          <a:prstGeom prst="lin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</a:ln>
        </p:spPr>
      </p:sp>
      <p:sp>
        <p:nvSpPr>
          <p:cNvPr id="1537" name="矩形"/>
          <p:cNvSpPr>
            <a:spLocks/>
          </p:cNvSpPr>
          <p:nvPr/>
        </p:nvSpPr>
        <p:spPr>
          <a:xfrm>
            <a:off x="2301151" y="3733800"/>
            <a:ext cx="306247" cy="38480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endParaRPr lang="zh-CN" altLang="en-US" sz="18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1540" name="组合"/>
          <p:cNvGrpSpPr>
            <a:grpSpLocks/>
          </p:cNvGrpSpPr>
          <p:nvPr/>
        </p:nvGrpSpPr>
        <p:grpSpPr>
          <a:xfrm>
            <a:off x="5181600" y="1828800"/>
            <a:ext cx="2133600" cy="685800"/>
            <a:chOff x="5181600" y="1828800"/>
            <a:chExt cx="2133600" cy="685800"/>
          </a:xfrm>
        </p:grpSpPr>
        <p:sp>
          <p:nvSpPr>
            <p:cNvPr id="1538" name="圆角矩形标注"/>
            <p:cNvSpPr>
              <a:spLocks/>
            </p:cNvSpPr>
            <p:nvPr/>
          </p:nvSpPr>
          <p:spPr>
            <a:xfrm>
              <a:off x="5181600" y="1828800"/>
              <a:ext cx="2133600" cy="685800"/>
            </a:xfrm>
            <a:prstGeom prst="wedgeRoundRectCallout">
              <a:avLst>
                <a:gd name="adj1" fmla="val -90694"/>
                <a:gd name="adj2" fmla="val 69439"/>
                <a:gd name="adj3" fmla="val 16667"/>
              </a:avLst>
            </a:prstGeom>
            <a:solidFill>
              <a:srgbClr val="FFFFFF"/>
            </a:solidFill>
            <a:ln w="28575" cap="flat" cmpd="sng">
              <a:solidFill>
                <a:srgbClr val="CC00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 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含</a:t>
              </a:r>
              <a:r>
                <a:rPr lang="en-US" altLang="zh-CN" sz="2800" b="1" i="1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A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均填“</a:t>
              </a: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1”</a:t>
              </a:r>
              <a:endPara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39" name="直线"/>
            <p:cNvSpPr>
              <a:spLocks/>
            </p:cNvSpPr>
            <p:nvPr/>
          </p:nvSpPr>
          <p:spPr>
            <a:xfrm>
              <a:off x="5651500" y="1989137"/>
              <a:ext cx="228600" cy="0"/>
            </a:xfrm>
            <a:prstGeom prst="lin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</a:ln>
          </p:spPr>
        </p:sp>
      </p:grpSp>
      <p:grpSp>
        <p:nvGrpSpPr>
          <p:cNvPr id="1545" name="组合"/>
          <p:cNvGrpSpPr>
            <a:grpSpLocks/>
          </p:cNvGrpSpPr>
          <p:nvPr/>
        </p:nvGrpSpPr>
        <p:grpSpPr>
          <a:xfrm>
            <a:off x="5257800" y="2514600"/>
            <a:ext cx="3711575" cy="3106102"/>
            <a:chOff x="5257800" y="2514600"/>
            <a:chExt cx="3711575" cy="3106102"/>
          </a:xfrm>
        </p:grpSpPr>
        <p:sp>
          <p:nvSpPr>
            <p:cNvPr id="1541" name="矩形"/>
            <p:cNvSpPr>
              <a:spLocks/>
            </p:cNvSpPr>
            <p:nvPr/>
          </p:nvSpPr>
          <p:spPr>
            <a:xfrm>
              <a:off x="5334001" y="2514600"/>
              <a:ext cx="1447800" cy="56197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注意：</a:t>
              </a:r>
            </a:p>
          </p:txBody>
        </p:sp>
        <p:sp>
          <p:nvSpPr>
            <p:cNvPr id="1542" name="矩形"/>
            <p:cNvSpPr>
              <a:spLocks/>
            </p:cNvSpPr>
            <p:nvPr/>
          </p:nvSpPr>
          <p:spPr>
            <a:xfrm>
              <a:off x="5338763" y="3048000"/>
              <a:ext cx="2951162" cy="56197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1.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圈的个数应最少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43" name="矩形"/>
            <p:cNvSpPr>
              <a:spLocks/>
            </p:cNvSpPr>
            <p:nvPr/>
          </p:nvSpPr>
          <p:spPr>
            <a:xfrm>
              <a:off x="5521468" y="3581400"/>
              <a:ext cx="2946114" cy="562927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2.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每个“圈”要最大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544" name="矩形"/>
            <p:cNvSpPr>
              <a:spLocks/>
            </p:cNvSpPr>
            <p:nvPr/>
          </p:nvSpPr>
          <p:spPr>
            <a:xfrm>
              <a:off x="5257800" y="4114800"/>
              <a:ext cx="3711575" cy="150590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10000"/>
                </a:lnSpc>
                <a:spcBef>
                  <a:spcPct val="1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3.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每个“圈”至少要包含一个未被圈过的最小项。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1548" name="组合"/>
          <p:cNvGrpSpPr>
            <a:grpSpLocks/>
          </p:cNvGrpSpPr>
          <p:nvPr/>
        </p:nvGrpSpPr>
        <p:grpSpPr>
          <a:xfrm>
            <a:off x="2133600" y="3124200"/>
            <a:ext cx="2743200" cy="1143000"/>
            <a:chOff x="2133600" y="3124200"/>
            <a:chExt cx="2743200" cy="1143000"/>
          </a:xfrm>
        </p:grpSpPr>
        <p:sp>
          <p:nvSpPr>
            <p:cNvPr id="1546" name="曲线"/>
            <p:cNvSpPr>
              <a:spLocks/>
            </p:cNvSpPr>
            <p:nvPr/>
          </p:nvSpPr>
          <p:spPr>
            <a:xfrm>
              <a:off x="2133600" y="3124200"/>
              <a:ext cx="533400" cy="1143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2699"/>
                  </a:moveTo>
                  <a:cubicBezTo>
                    <a:pt x="8050" y="1350"/>
                    <a:pt x="16101" y="0"/>
                    <a:pt x="18850" y="2699"/>
                  </a:cubicBezTo>
                  <a:cubicBezTo>
                    <a:pt x="21600" y="5400"/>
                    <a:pt x="19636" y="16200"/>
                    <a:pt x="16494" y="18899"/>
                  </a:cubicBezTo>
                  <a:cubicBezTo>
                    <a:pt x="13352" y="21600"/>
                    <a:pt x="2749" y="18899"/>
                    <a:pt x="0" y="18899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</a:ln>
          </p:spPr>
        </p:sp>
        <p:sp>
          <p:nvSpPr>
            <p:cNvPr id="1547" name="曲线"/>
            <p:cNvSpPr>
              <a:spLocks/>
            </p:cNvSpPr>
            <p:nvPr/>
          </p:nvSpPr>
          <p:spPr>
            <a:xfrm>
              <a:off x="4267200" y="3124200"/>
              <a:ext cx="609599" cy="114300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2752"/>
                  </a:moveTo>
                  <a:cubicBezTo>
                    <a:pt x="13500" y="1376"/>
                    <a:pt x="5400" y="0"/>
                    <a:pt x="2700" y="2752"/>
                  </a:cubicBezTo>
                  <a:cubicBezTo>
                    <a:pt x="0" y="5505"/>
                    <a:pt x="2249" y="16941"/>
                    <a:pt x="5400" y="19270"/>
                  </a:cubicBezTo>
                  <a:cubicBezTo>
                    <a:pt x="8550" y="21600"/>
                    <a:pt x="15075" y="19164"/>
                    <a:pt x="21600" y="16729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2942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" grpId="0"/>
      <p:bldP spid="1521" grpId="0"/>
      <p:bldP spid="1532" grpId="0" animBg="1"/>
      <p:bldP spid="1533" grpId="0" animBg="1"/>
      <p:bldP spid="1534" grpId="0" animBg="1"/>
      <p:bldP spid="1535" grpId="0" animBg="1"/>
      <p:bldP spid="1536" grpId="0" animBg="1"/>
      <p:bldP spid="1537" grpId="0"/>
      <p:bldP spid="1540" grpId="0" animBg="1"/>
      <p:bldP spid="1545" grpId="0" animBg="1"/>
      <p:bldP spid="15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矩形"/>
          <p:cNvSpPr>
            <a:spLocks/>
          </p:cNvSpPr>
          <p:nvPr/>
        </p:nvSpPr>
        <p:spPr>
          <a:xfrm>
            <a:off x="990600" y="2819400"/>
            <a:ext cx="5531653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2E2AE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模拟信号：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随时间连续变化的信号</a:t>
            </a:r>
          </a:p>
        </p:txBody>
      </p:sp>
      <p:sp>
        <p:nvSpPr>
          <p:cNvPr id="1550" name="文本框"/>
          <p:cNvSpPr>
            <a:spLocks noGrp="1"/>
          </p:cNvSpPr>
          <p:nvPr>
            <p:ph type="ctrTitle"/>
          </p:nvPr>
        </p:nvSpPr>
        <p:spPr>
          <a:xfrm>
            <a:off x="2819400" y="381000"/>
            <a:ext cx="3733800" cy="762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华文新魏" charset="-122"/>
                <a:cs typeface="Calibri" charset="0"/>
              </a:rPr>
              <a:t>20.3</a:t>
            </a:r>
            <a:r>
              <a:rPr lang="en-US" altLang="zh-CN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charset="-122"/>
                <a:ea typeface="华文新魏" charset="-122"/>
                <a:cs typeface="Calibri" charset="0"/>
              </a:rPr>
              <a:t> </a:t>
            </a:r>
            <a:r>
              <a:rPr lang="zh-CN" altLang="en-US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charset="-122"/>
                <a:ea typeface="华文新魏" charset="-122"/>
                <a:cs typeface="Calibri" charset="0"/>
              </a:rPr>
              <a:t>脉冲信号</a:t>
            </a:r>
            <a:endParaRPr lang="zh-CN" altLang="en-US" sz="3600" b="0" i="0" u="none" strike="noStrike" kern="1200" cap="none" spc="0" baseline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charset="-122"/>
              <a:ea typeface="华文新魏" charset="-122"/>
              <a:cs typeface="Calibri" charset="0"/>
            </a:endParaRPr>
          </a:p>
        </p:txBody>
      </p:sp>
      <p:grpSp>
        <p:nvGrpSpPr>
          <p:cNvPr id="1556" name="组合"/>
          <p:cNvGrpSpPr>
            <a:grpSpLocks/>
          </p:cNvGrpSpPr>
          <p:nvPr/>
        </p:nvGrpSpPr>
        <p:grpSpPr>
          <a:xfrm>
            <a:off x="914400" y="1630363"/>
            <a:ext cx="5453578" cy="1129664"/>
            <a:chOff x="914400" y="1630363"/>
            <a:chExt cx="5453578" cy="1129664"/>
          </a:xfrm>
        </p:grpSpPr>
        <p:grpSp>
          <p:nvGrpSpPr>
            <p:cNvPr id="1554" name="组合"/>
            <p:cNvGrpSpPr>
              <a:grpSpLocks/>
            </p:cNvGrpSpPr>
            <p:nvPr/>
          </p:nvGrpSpPr>
          <p:grpSpPr>
            <a:xfrm>
              <a:off x="4419600" y="1630363"/>
              <a:ext cx="1948378" cy="1129664"/>
              <a:chOff x="4419600" y="1630363"/>
              <a:chExt cx="1948378" cy="1129664"/>
            </a:xfrm>
          </p:grpSpPr>
          <p:sp>
            <p:nvSpPr>
              <p:cNvPr id="1551" name="左大括号"/>
              <p:cNvSpPr>
                <a:spLocks/>
              </p:cNvSpPr>
              <p:nvPr/>
            </p:nvSpPr>
            <p:spPr>
              <a:xfrm>
                <a:off x="4419600" y="1752600"/>
                <a:ext cx="228599" cy="990599"/>
              </a:xfrm>
              <a:prstGeom prst="leftBrace">
                <a:avLst>
                  <a:gd name="adj1" fmla="val 36091"/>
                  <a:gd name="adj2" fmla="val 50000"/>
                </a:avLst>
              </a:prstGeom>
              <a:noFill/>
              <a:ln w="38100" cap="flat" cmpd="sng">
                <a:solidFill>
                  <a:srgbClr val="FF3300"/>
                </a:solidFill>
                <a:prstDash val="solid"/>
                <a:round/>
              </a:ln>
            </p:spPr>
          </p:sp>
          <p:sp>
            <p:nvSpPr>
              <p:cNvPr id="1552" name="矩形"/>
              <p:cNvSpPr>
                <a:spLocks/>
              </p:cNvSpPr>
              <p:nvPr/>
            </p:nvSpPr>
            <p:spPr>
              <a:xfrm>
                <a:off x="4676774" y="1630363"/>
                <a:ext cx="1615003" cy="520065"/>
              </a:xfrm>
              <a:prstGeom prst="rect">
                <a:avLst/>
              </a:prstGeom>
              <a:noFill/>
              <a:ln w="28575" cap="flat" cmpd="sng">
                <a:noFill/>
                <a:prstDash val="sysDot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模拟信号</a:t>
                </a:r>
              </a:p>
            </p:txBody>
          </p:sp>
          <p:sp>
            <p:nvSpPr>
              <p:cNvPr id="1553" name="矩形"/>
              <p:cNvSpPr>
                <a:spLocks/>
              </p:cNvSpPr>
              <p:nvPr/>
            </p:nvSpPr>
            <p:spPr>
              <a:xfrm>
                <a:off x="4752974" y="2239962"/>
                <a:ext cx="1615003" cy="520065"/>
              </a:xfrm>
              <a:prstGeom prst="rect">
                <a:avLst/>
              </a:prstGeom>
              <a:noFill/>
              <a:ln w="28575" cap="flat" cmpd="sng">
                <a:noFill/>
                <a:prstDash val="sysDot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数字信号</a:t>
                </a:r>
              </a:p>
            </p:txBody>
          </p:sp>
        </p:grpSp>
        <p:sp>
          <p:nvSpPr>
            <p:cNvPr id="1555" name="矩形"/>
            <p:cNvSpPr>
              <a:spLocks/>
            </p:cNvSpPr>
            <p:nvPr/>
          </p:nvSpPr>
          <p:spPr>
            <a:xfrm>
              <a:off x="914400" y="1911350"/>
              <a:ext cx="303760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电子电路中的信号</a:t>
              </a:r>
            </a:p>
          </p:txBody>
        </p:sp>
      </p:grpSp>
      <p:sp>
        <p:nvSpPr>
          <p:cNvPr id="1557" name="文本框"/>
          <p:cNvSpPr>
            <a:spLocks noGrp="1"/>
          </p:cNvSpPr>
          <p:nvPr>
            <p:ph type="subTitle" idx="1"/>
          </p:nvPr>
        </p:nvSpPr>
        <p:spPr>
          <a:xfrm>
            <a:off x="685800" y="1295399"/>
            <a:ext cx="21336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1. 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模拟信号</a:t>
            </a:r>
          </a:p>
        </p:txBody>
      </p:sp>
      <p:grpSp>
        <p:nvGrpSpPr>
          <p:cNvPr id="1567" name="组合"/>
          <p:cNvGrpSpPr>
            <a:grpSpLocks/>
          </p:cNvGrpSpPr>
          <p:nvPr/>
        </p:nvGrpSpPr>
        <p:grpSpPr>
          <a:xfrm>
            <a:off x="890905" y="3352800"/>
            <a:ext cx="5986462" cy="1447799"/>
            <a:chOff x="890905" y="3352800"/>
            <a:chExt cx="5986462" cy="1447799"/>
          </a:xfrm>
        </p:grpSpPr>
        <p:sp>
          <p:nvSpPr>
            <p:cNvPr id="1558" name="矩形"/>
            <p:cNvSpPr>
              <a:spLocks/>
            </p:cNvSpPr>
            <p:nvPr/>
          </p:nvSpPr>
          <p:spPr>
            <a:xfrm>
              <a:off x="890905" y="3429000"/>
              <a:ext cx="1981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正弦波信号</a:t>
              </a:r>
              <a:endParaRPr lang="zh-CN" altLang="en-US" sz="2800" b="0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grpSp>
          <p:nvGrpSpPr>
            <p:cNvPr id="1566" name="组合"/>
            <p:cNvGrpSpPr>
              <a:grpSpLocks/>
            </p:cNvGrpSpPr>
            <p:nvPr/>
          </p:nvGrpSpPr>
          <p:grpSpPr>
            <a:xfrm>
              <a:off x="3253105" y="3352800"/>
              <a:ext cx="3624262" cy="1447799"/>
              <a:chOff x="3253105" y="3352800"/>
              <a:chExt cx="3624262" cy="1447799"/>
            </a:xfrm>
          </p:grpSpPr>
          <p:grpSp>
            <p:nvGrpSpPr>
              <p:cNvPr id="1562" name="组合"/>
              <p:cNvGrpSpPr>
                <a:grpSpLocks/>
              </p:cNvGrpSpPr>
              <p:nvPr/>
            </p:nvGrpSpPr>
            <p:grpSpPr>
              <a:xfrm>
                <a:off x="3261043" y="3706812"/>
                <a:ext cx="2630487" cy="1093787"/>
                <a:chOff x="3261043" y="3706812"/>
                <a:chExt cx="2630487" cy="1093787"/>
              </a:xfrm>
            </p:grpSpPr>
            <p:sp>
              <p:nvSpPr>
                <p:cNvPr id="1559" name="曲线"/>
                <p:cNvSpPr>
                  <a:spLocks/>
                </p:cNvSpPr>
                <p:nvPr/>
              </p:nvSpPr>
              <p:spPr>
                <a:xfrm>
                  <a:off x="3261043" y="3706812"/>
                  <a:ext cx="879469" cy="549524"/>
                </a:xfrm>
                <a:custGeom>
                  <a:avLst/>
                  <a:gdLst>
                    <a:gd name="T1" fmla="*/ 0 w 21600"/>
                    <a:gd name="T2" fmla="*/ 0 h 21600"/>
                    <a:gd name="T3" fmla="*/ 21600 w 21600"/>
                    <a:gd name="T4" fmla="*/ 21600 h 21600"/>
                  </a:gdLst>
                  <a:ahLst/>
                  <a:cxnLst/>
                  <a:rect l="T1" t="T2" r="T3" b="T4"/>
                  <a:pathLst>
                    <a:path w="21600" h="21600">
                      <a:moveTo>
                        <a:pt x="0" y="21599"/>
                      </a:moveTo>
                      <a:cubicBezTo>
                        <a:pt x="518" y="20153"/>
                        <a:pt x="2010" y="15554"/>
                        <a:pt x="3113" y="12763"/>
                      </a:cubicBezTo>
                      <a:cubicBezTo>
                        <a:pt x="4216" y="9973"/>
                        <a:pt x="5318" y="6821"/>
                        <a:pt x="6616" y="4702"/>
                      </a:cubicBezTo>
                      <a:cubicBezTo>
                        <a:pt x="7913" y="2583"/>
                        <a:pt x="9535" y="103"/>
                        <a:pt x="10897" y="51"/>
                      </a:cubicBezTo>
                      <a:cubicBezTo>
                        <a:pt x="12259" y="0"/>
                        <a:pt x="13427" y="2015"/>
                        <a:pt x="14789" y="4392"/>
                      </a:cubicBezTo>
                      <a:cubicBezTo>
                        <a:pt x="16151" y="6769"/>
                        <a:pt x="17902" y="11368"/>
                        <a:pt x="19037" y="14210"/>
                      </a:cubicBezTo>
                      <a:cubicBezTo>
                        <a:pt x="20172" y="17052"/>
                        <a:pt x="21081" y="19946"/>
                        <a:pt x="21600" y="21444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2E2AE2"/>
                  </a:solidFill>
                  <a:prstDash val="solid"/>
                  <a:round/>
                </a:ln>
              </p:spPr>
            </p:sp>
            <p:sp>
              <p:nvSpPr>
                <p:cNvPr id="1560" name="曲线"/>
                <p:cNvSpPr>
                  <a:spLocks/>
                </p:cNvSpPr>
                <p:nvPr/>
              </p:nvSpPr>
              <p:spPr>
                <a:xfrm flipV="1">
                  <a:off x="4140512" y="4251077"/>
                  <a:ext cx="879470" cy="549522"/>
                </a:xfrm>
                <a:custGeom>
                  <a:avLst/>
                  <a:gdLst>
                    <a:gd name="T1" fmla="*/ 0 w 21600"/>
                    <a:gd name="T2" fmla="*/ 0 h 21600"/>
                    <a:gd name="T3" fmla="*/ 21600 w 21600"/>
                    <a:gd name="T4" fmla="*/ 21600 h 21600"/>
                  </a:gdLst>
                  <a:ahLst/>
                  <a:cxnLst/>
                  <a:rect l="T1" t="T2" r="T3" b="T4"/>
                  <a:pathLst>
                    <a:path w="21600" h="21600">
                      <a:moveTo>
                        <a:pt x="0" y="21600"/>
                      </a:moveTo>
                      <a:cubicBezTo>
                        <a:pt x="518" y="20153"/>
                        <a:pt x="2010" y="15554"/>
                        <a:pt x="3113" y="12763"/>
                      </a:cubicBezTo>
                      <a:cubicBezTo>
                        <a:pt x="4216" y="9973"/>
                        <a:pt x="5318" y="6821"/>
                        <a:pt x="6616" y="4702"/>
                      </a:cubicBezTo>
                      <a:cubicBezTo>
                        <a:pt x="7913" y="2583"/>
                        <a:pt x="9535" y="103"/>
                        <a:pt x="10897" y="51"/>
                      </a:cubicBezTo>
                      <a:cubicBezTo>
                        <a:pt x="12259" y="0"/>
                        <a:pt x="13427" y="2015"/>
                        <a:pt x="14789" y="4392"/>
                      </a:cubicBezTo>
                      <a:cubicBezTo>
                        <a:pt x="16151" y="6769"/>
                        <a:pt x="17902" y="11368"/>
                        <a:pt x="19037" y="14210"/>
                      </a:cubicBezTo>
                      <a:cubicBezTo>
                        <a:pt x="20172" y="17052"/>
                        <a:pt x="21081" y="19946"/>
                        <a:pt x="21600" y="21444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2E2AE2"/>
                  </a:solidFill>
                  <a:prstDash val="solid"/>
                  <a:round/>
                </a:ln>
              </p:spPr>
            </p:sp>
            <p:sp>
              <p:nvSpPr>
                <p:cNvPr id="1561" name="曲线"/>
                <p:cNvSpPr>
                  <a:spLocks/>
                </p:cNvSpPr>
                <p:nvPr/>
              </p:nvSpPr>
              <p:spPr>
                <a:xfrm>
                  <a:off x="5012059" y="3706812"/>
                  <a:ext cx="879470" cy="549524"/>
                </a:xfrm>
                <a:custGeom>
                  <a:avLst/>
                  <a:gdLst>
                    <a:gd name="T1" fmla="*/ 0 w 21600"/>
                    <a:gd name="T2" fmla="*/ 0 h 21600"/>
                    <a:gd name="T3" fmla="*/ 21600 w 21600"/>
                    <a:gd name="T4" fmla="*/ 21600 h 21600"/>
                  </a:gdLst>
                  <a:ahLst/>
                  <a:cxnLst/>
                  <a:rect l="T1" t="T2" r="T3" b="T4"/>
                  <a:pathLst>
                    <a:path w="21600" h="21600">
                      <a:moveTo>
                        <a:pt x="0" y="21599"/>
                      </a:moveTo>
                      <a:cubicBezTo>
                        <a:pt x="518" y="20153"/>
                        <a:pt x="2010" y="15554"/>
                        <a:pt x="3113" y="12763"/>
                      </a:cubicBezTo>
                      <a:cubicBezTo>
                        <a:pt x="4216" y="9973"/>
                        <a:pt x="5318" y="6821"/>
                        <a:pt x="6616" y="4702"/>
                      </a:cubicBezTo>
                      <a:cubicBezTo>
                        <a:pt x="7913" y="2583"/>
                        <a:pt x="9535" y="103"/>
                        <a:pt x="10897" y="51"/>
                      </a:cubicBezTo>
                      <a:cubicBezTo>
                        <a:pt x="12259" y="0"/>
                        <a:pt x="13427" y="2015"/>
                        <a:pt x="14789" y="4392"/>
                      </a:cubicBezTo>
                      <a:cubicBezTo>
                        <a:pt x="16151" y="6769"/>
                        <a:pt x="17902" y="11368"/>
                        <a:pt x="19037" y="14210"/>
                      </a:cubicBezTo>
                      <a:cubicBezTo>
                        <a:pt x="20172" y="17052"/>
                        <a:pt x="21081" y="19946"/>
                        <a:pt x="21600" y="21444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2E2AE2"/>
                  </a:solidFill>
                  <a:prstDash val="solid"/>
                  <a:round/>
                </a:ln>
              </p:spPr>
            </p:sp>
          </p:grpSp>
          <p:sp>
            <p:nvSpPr>
              <p:cNvPr id="1563" name="直线"/>
              <p:cNvSpPr>
                <a:spLocks/>
              </p:cNvSpPr>
              <p:nvPr/>
            </p:nvSpPr>
            <p:spPr>
              <a:xfrm flipV="1">
                <a:off x="3253105" y="4267200"/>
                <a:ext cx="3055937" cy="952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564" name="矩形"/>
              <p:cNvSpPr>
                <a:spLocks/>
              </p:cNvSpPr>
              <p:nvPr/>
            </p:nvSpPr>
            <p:spPr>
              <a:xfrm>
                <a:off x="6309043" y="3962400"/>
                <a:ext cx="568324" cy="453389"/>
              </a:xfrm>
              <a:prstGeom prst="rect">
                <a:avLst/>
              </a:prstGeom>
              <a:noFill/>
              <a:ln w="38100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楷体_GB2312" charset="0"/>
                    <a:cs typeface="楷体_GB2312" charset="0"/>
                  </a:rPr>
                  <a:t>t</a:t>
                </a:r>
                <a:endParaRPr lang="zh-CN" altLang="en-US" sz="2400" b="1" i="1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endParaRPr>
              </a:p>
            </p:txBody>
          </p:sp>
          <p:sp>
            <p:nvSpPr>
              <p:cNvPr id="1565" name="直线"/>
              <p:cNvSpPr>
                <a:spLocks/>
              </p:cNvSpPr>
              <p:nvPr/>
            </p:nvSpPr>
            <p:spPr>
              <a:xfrm flipV="1">
                <a:off x="3261042" y="3352800"/>
                <a:ext cx="0" cy="9143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</p:grpSp>
      </p:grpSp>
      <p:grpSp>
        <p:nvGrpSpPr>
          <p:cNvPr id="1583" name="组合"/>
          <p:cNvGrpSpPr>
            <a:grpSpLocks/>
          </p:cNvGrpSpPr>
          <p:nvPr/>
        </p:nvGrpSpPr>
        <p:grpSpPr>
          <a:xfrm>
            <a:off x="914400" y="4724400"/>
            <a:ext cx="5589701" cy="1272540"/>
            <a:chOff x="914400" y="4724400"/>
            <a:chExt cx="5589701" cy="1272540"/>
          </a:xfrm>
        </p:grpSpPr>
        <p:sp>
          <p:nvSpPr>
            <p:cNvPr id="1568" name="矩形"/>
            <p:cNvSpPr>
              <a:spLocks/>
            </p:cNvSpPr>
            <p:nvPr/>
          </p:nvSpPr>
          <p:spPr>
            <a:xfrm>
              <a:off x="914400" y="4800600"/>
              <a:ext cx="1970087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三角波信号</a:t>
              </a:r>
            </a:p>
          </p:txBody>
        </p:sp>
        <p:grpSp>
          <p:nvGrpSpPr>
            <p:cNvPr id="1582" name="组合"/>
            <p:cNvGrpSpPr>
              <a:grpSpLocks/>
            </p:cNvGrpSpPr>
            <p:nvPr/>
          </p:nvGrpSpPr>
          <p:grpSpPr>
            <a:xfrm>
              <a:off x="3276600" y="4724400"/>
              <a:ext cx="3227501" cy="1272540"/>
              <a:chOff x="3276600" y="4724400"/>
              <a:chExt cx="3227501" cy="1272540"/>
            </a:xfrm>
          </p:grpSpPr>
          <p:grpSp>
            <p:nvGrpSpPr>
              <p:cNvPr id="1578" name="组合"/>
              <p:cNvGrpSpPr>
                <a:grpSpLocks/>
              </p:cNvGrpSpPr>
              <p:nvPr/>
            </p:nvGrpSpPr>
            <p:grpSpPr>
              <a:xfrm>
                <a:off x="3276600" y="5334000"/>
                <a:ext cx="2590800" cy="525462"/>
                <a:chOff x="3276600" y="5334000"/>
                <a:chExt cx="2590800" cy="525462"/>
              </a:xfrm>
            </p:grpSpPr>
            <p:grpSp>
              <p:nvGrpSpPr>
                <p:cNvPr id="1571" name="组合"/>
                <p:cNvGrpSpPr>
                  <a:grpSpLocks/>
                </p:cNvGrpSpPr>
                <p:nvPr/>
              </p:nvGrpSpPr>
              <p:grpSpPr>
                <a:xfrm>
                  <a:off x="3276600" y="5334000"/>
                  <a:ext cx="863600" cy="525462"/>
                  <a:chOff x="3276600" y="5334000"/>
                  <a:chExt cx="863600" cy="525462"/>
                </a:xfrm>
              </p:grpSpPr>
              <p:sp>
                <p:nvSpPr>
                  <p:cNvPr id="1569" name="直线"/>
                  <p:cNvSpPr>
                    <a:spLocks/>
                  </p:cNvSpPr>
                  <p:nvPr/>
                </p:nvSpPr>
                <p:spPr>
                  <a:xfrm flipV="1">
                    <a:off x="3276600" y="5334000"/>
                    <a:ext cx="454526" cy="52546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  <p:sp>
                <p:nvSpPr>
                  <p:cNvPr id="1570" name="直线"/>
                  <p:cNvSpPr>
                    <a:spLocks/>
                  </p:cNvSpPr>
                  <p:nvPr/>
                </p:nvSpPr>
                <p:spPr>
                  <a:xfrm>
                    <a:off x="3731126" y="5334000"/>
                    <a:ext cx="409073" cy="52546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</p:grpSp>
            <p:grpSp>
              <p:nvGrpSpPr>
                <p:cNvPr id="1574" name="组合"/>
                <p:cNvGrpSpPr>
                  <a:grpSpLocks/>
                </p:cNvGrpSpPr>
                <p:nvPr/>
              </p:nvGrpSpPr>
              <p:grpSpPr>
                <a:xfrm>
                  <a:off x="4140200" y="5334000"/>
                  <a:ext cx="863599" cy="525462"/>
                  <a:chOff x="4140200" y="5334000"/>
                  <a:chExt cx="863599" cy="525462"/>
                </a:xfrm>
              </p:grpSpPr>
              <p:sp>
                <p:nvSpPr>
                  <p:cNvPr id="1572" name="直线"/>
                  <p:cNvSpPr>
                    <a:spLocks/>
                  </p:cNvSpPr>
                  <p:nvPr/>
                </p:nvSpPr>
                <p:spPr>
                  <a:xfrm flipV="1">
                    <a:off x="4140200" y="5334000"/>
                    <a:ext cx="454526" cy="52546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  <p:sp>
                <p:nvSpPr>
                  <p:cNvPr id="1573" name="直线"/>
                  <p:cNvSpPr>
                    <a:spLocks/>
                  </p:cNvSpPr>
                  <p:nvPr/>
                </p:nvSpPr>
                <p:spPr>
                  <a:xfrm>
                    <a:off x="4594726" y="5334000"/>
                    <a:ext cx="409073" cy="52546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</p:grpSp>
            <p:grpSp>
              <p:nvGrpSpPr>
                <p:cNvPr id="1577" name="组合"/>
                <p:cNvGrpSpPr>
                  <a:grpSpLocks/>
                </p:cNvGrpSpPr>
                <p:nvPr/>
              </p:nvGrpSpPr>
              <p:grpSpPr>
                <a:xfrm>
                  <a:off x="5003799" y="5334000"/>
                  <a:ext cx="863600" cy="525462"/>
                  <a:chOff x="5003799" y="5334000"/>
                  <a:chExt cx="863600" cy="525462"/>
                </a:xfrm>
              </p:grpSpPr>
              <p:sp>
                <p:nvSpPr>
                  <p:cNvPr id="1575" name="直线"/>
                  <p:cNvSpPr>
                    <a:spLocks/>
                  </p:cNvSpPr>
                  <p:nvPr/>
                </p:nvSpPr>
                <p:spPr>
                  <a:xfrm flipV="1">
                    <a:off x="5003799" y="5334000"/>
                    <a:ext cx="454526" cy="52546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  <p:sp>
                <p:nvSpPr>
                  <p:cNvPr id="1576" name="直线"/>
                  <p:cNvSpPr>
                    <a:spLocks/>
                  </p:cNvSpPr>
                  <p:nvPr/>
                </p:nvSpPr>
                <p:spPr>
                  <a:xfrm>
                    <a:off x="5458326" y="5334000"/>
                    <a:ext cx="409074" cy="52546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</p:grpSp>
          </p:grpSp>
          <p:sp>
            <p:nvSpPr>
              <p:cNvPr id="1579" name="直线"/>
              <p:cNvSpPr>
                <a:spLocks/>
              </p:cNvSpPr>
              <p:nvPr/>
            </p:nvSpPr>
            <p:spPr>
              <a:xfrm flipV="1">
                <a:off x="3276600" y="4724400"/>
                <a:ext cx="0" cy="11668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580" name="矩形"/>
              <p:cNvSpPr>
                <a:spLocks/>
              </p:cNvSpPr>
              <p:nvPr/>
            </p:nvSpPr>
            <p:spPr>
              <a:xfrm>
                <a:off x="6248400" y="5638800"/>
                <a:ext cx="255701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楷体_GB2312" charset="0"/>
                    <a:cs typeface="楷体_GB2312" charset="0"/>
                  </a:rPr>
                  <a:t>t</a:t>
                </a:r>
                <a:endParaRPr lang="zh-CN" altLang="en-US" sz="32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endParaRPr>
              </a:p>
            </p:txBody>
          </p:sp>
          <p:sp>
            <p:nvSpPr>
              <p:cNvPr id="1581" name="直线"/>
              <p:cNvSpPr>
                <a:spLocks/>
              </p:cNvSpPr>
              <p:nvPr/>
            </p:nvSpPr>
            <p:spPr>
              <a:xfrm>
                <a:off x="3276600" y="5867400"/>
                <a:ext cx="29718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1096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9" grpId="0"/>
      <p:bldP spid="1556" grpId="0" animBg="1"/>
      <p:bldP spid="1567" grpId="0" animBg="1"/>
      <p:bldP spid="158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6" name="组合"/>
          <p:cNvGrpSpPr>
            <a:grpSpLocks/>
          </p:cNvGrpSpPr>
          <p:nvPr/>
        </p:nvGrpSpPr>
        <p:grpSpPr>
          <a:xfrm>
            <a:off x="914400" y="533400"/>
            <a:ext cx="7543800" cy="1505902"/>
            <a:chOff x="914400" y="533400"/>
            <a:chExt cx="7543800" cy="1505902"/>
          </a:xfrm>
        </p:grpSpPr>
        <p:sp>
          <p:nvSpPr>
            <p:cNvPr id="1584" name="五角星"/>
            <p:cNvSpPr>
              <a:spLocks/>
            </p:cNvSpPr>
            <p:nvPr/>
          </p:nvSpPr>
          <p:spPr>
            <a:xfrm>
              <a:off x="914400" y="609600"/>
              <a:ext cx="457199" cy="381000"/>
            </a:xfrm>
            <a:prstGeom prst="star5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/>
            </a:ln>
          </p:spPr>
        </p:sp>
        <p:sp>
          <p:nvSpPr>
            <p:cNvPr id="1585" name="矩形"/>
            <p:cNvSpPr>
              <a:spLocks/>
            </p:cNvSpPr>
            <p:nvPr/>
          </p:nvSpPr>
          <p:spPr>
            <a:xfrm>
              <a:off x="914400" y="533400"/>
              <a:ext cx="7543800" cy="150590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    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处理模拟信号的电路称为模拟电路</a:t>
              </a:r>
              <a:r>
                <a:rPr lang="zh-CN" altLang="en-US" sz="2800" b="1" i="0" u="none" strike="noStrike" kern="1200" cap="none" spc="0" baseline="0">
                  <a:solidFill>
                    <a:schemeClr val="accent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。</a:t>
              </a:r>
              <a:r>
                <a: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如整流电路、放大电路等，注重研究的是输入和输出信号间的大小及相位关系。</a:t>
              </a:r>
            </a:p>
          </p:txBody>
        </p:sp>
      </p:grpSp>
      <p:grpSp>
        <p:nvGrpSpPr>
          <p:cNvPr id="1589" name="组合"/>
          <p:cNvGrpSpPr>
            <a:grpSpLocks/>
          </p:cNvGrpSpPr>
          <p:nvPr/>
        </p:nvGrpSpPr>
        <p:grpSpPr>
          <a:xfrm>
            <a:off x="762000" y="1981200"/>
            <a:ext cx="7696200" cy="1098549"/>
            <a:chOff x="762000" y="1981200"/>
            <a:chExt cx="7696200" cy="1098549"/>
          </a:xfrm>
        </p:grpSpPr>
        <p:sp>
          <p:nvSpPr>
            <p:cNvPr id="1587" name="五角星"/>
            <p:cNvSpPr>
              <a:spLocks/>
            </p:cNvSpPr>
            <p:nvPr/>
          </p:nvSpPr>
          <p:spPr>
            <a:xfrm>
              <a:off x="914400" y="2133600"/>
              <a:ext cx="380999" cy="381000"/>
            </a:xfrm>
            <a:prstGeom prst="star5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/>
            </a:ln>
          </p:spPr>
        </p:sp>
        <p:sp>
          <p:nvSpPr>
            <p:cNvPr id="1588" name="矩形"/>
            <p:cNvSpPr>
              <a:spLocks/>
            </p:cNvSpPr>
            <p:nvPr/>
          </p:nvSpPr>
          <p:spPr>
            <a:xfrm>
              <a:off x="762000" y="1981200"/>
              <a:ext cx="7696200" cy="1098549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3200" b="1" i="0" u="none" strike="noStrike" kern="1200" cap="none" spc="0" baseline="0">
                  <a:solidFill>
                    <a:schemeClr val="bg1"/>
                  </a:solidFill>
                  <a:latin typeface="Times New Roman" charset="0"/>
                  <a:ea typeface="宋体" charset="0"/>
                  <a:cs typeface="Calibri" charset="0"/>
                </a:rPr>
                <a:t>    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在模拟电路中</a:t>
              </a:r>
              <a:r>
                <a:rPr lang="zh-CN" altLang="en-US" sz="32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，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晶体管三极管通常工作在放大区。</a:t>
              </a:r>
              <a:endPara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1590" name="矩形"/>
          <p:cNvSpPr>
            <a:spLocks/>
          </p:cNvSpPr>
          <p:nvPr/>
        </p:nvSpPr>
        <p:spPr>
          <a:xfrm>
            <a:off x="533400" y="2971799"/>
            <a:ext cx="6958653" cy="10344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    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脉冲信号</a:t>
            </a:r>
            <a:endParaRPr lang="en-US" altLang="zh-CN" sz="2800" b="1" i="0" u="none" strike="noStrike" kern="1200" cap="none" spc="0" baseline="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Calibri" charset="0"/>
              </a:rPr>
              <a:t>        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是一种跃变信号，并且持续时间短暂。</a:t>
            </a:r>
          </a:p>
        </p:txBody>
      </p:sp>
      <p:pic>
        <p:nvPicPr>
          <p:cNvPr id="1591" name="图片" descr="BD09297_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399" y="5181599"/>
            <a:ext cx="1447800" cy="90328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grpSp>
        <p:nvGrpSpPr>
          <p:cNvPr id="1606" name="组合"/>
          <p:cNvGrpSpPr>
            <a:grpSpLocks/>
          </p:cNvGrpSpPr>
          <p:nvPr/>
        </p:nvGrpSpPr>
        <p:grpSpPr>
          <a:xfrm>
            <a:off x="1295400" y="4038600"/>
            <a:ext cx="4522901" cy="1447800"/>
            <a:chOff x="1295400" y="4038600"/>
            <a:chExt cx="4522901" cy="1447800"/>
          </a:xfrm>
        </p:grpSpPr>
        <p:sp>
          <p:nvSpPr>
            <p:cNvPr id="1592" name="矩形"/>
            <p:cNvSpPr>
              <a:spLocks/>
            </p:cNvSpPr>
            <p:nvPr/>
          </p:nvSpPr>
          <p:spPr>
            <a:xfrm>
              <a:off x="1295400" y="4038600"/>
              <a:ext cx="125935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尖顶波</a:t>
              </a:r>
            </a:p>
          </p:txBody>
        </p:sp>
        <p:grpSp>
          <p:nvGrpSpPr>
            <p:cNvPr id="1605" name="组合"/>
            <p:cNvGrpSpPr>
              <a:grpSpLocks/>
            </p:cNvGrpSpPr>
            <p:nvPr/>
          </p:nvGrpSpPr>
          <p:grpSpPr>
            <a:xfrm>
              <a:off x="2794000" y="4111625"/>
              <a:ext cx="3024301" cy="1374776"/>
              <a:chOff x="2794000" y="4111625"/>
              <a:chExt cx="3024301" cy="1374776"/>
            </a:xfrm>
          </p:grpSpPr>
          <p:sp>
            <p:nvSpPr>
              <p:cNvPr id="1593" name="直线"/>
              <p:cNvSpPr>
                <a:spLocks/>
              </p:cNvSpPr>
              <p:nvPr/>
            </p:nvSpPr>
            <p:spPr>
              <a:xfrm flipV="1">
                <a:off x="2794000" y="4111625"/>
                <a:ext cx="0" cy="1146174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  <a:tailEnd type="triangle" w="med" len="med"/>
              </a:ln>
            </p:spPr>
          </p:sp>
          <p:grpSp>
            <p:nvGrpSpPr>
              <p:cNvPr id="1596" name="组合"/>
              <p:cNvGrpSpPr>
                <a:grpSpLocks/>
              </p:cNvGrpSpPr>
              <p:nvPr/>
            </p:nvGrpSpPr>
            <p:grpSpPr>
              <a:xfrm>
                <a:off x="4089400" y="4879975"/>
                <a:ext cx="173036" cy="606425"/>
                <a:chOff x="4089400" y="4879975"/>
                <a:chExt cx="173036" cy="606425"/>
              </a:xfrm>
            </p:grpSpPr>
            <p:sp>
              <p:nvSpPr>
                <p:cNvPr id="1594" name="直线"/>
                <p:cNvSpPr>
                  <a:spLocks/>
                </p:cNvSpPr>
                <p:nvPr/>
              </p:nvSpPr>
              <p:spPr>
                <a:xfrm>
                  <a:off x="4089400" y="4879975"/>
                  <a:ext cx="0" cy="606425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99"/>
                  </a:solidFill>
                  <a:prstDash val="solid"/>
                  <a:round/>
                </a:ln>
              </p:spPr>
            </p:sp>
            <p:sp>
              <p:nvSpPr>
                <p:cNvPr id="1595" name="曲线"/>
                <p:cNvSpPr>
                  <a:spLocks/>
                </p:cNvSpPr>
                <p:nvPr/>
              </p:nvSpPr>
              <p:spPr>
                <a:xfrm>
                  <a:off x="4089400" y="4879975"/>
                  <a:ext cx="173036" cy="606425"/>
                </a:xfrm>
                <a:custGeom>
                  <a:avLst/>
                  <a:gdLst>
                    <a:gd name="T1" fmla="*/ 0 w 21600"/>
                    <a:gd name="T2" fmla="*/ 0 h 21600"/>
                    <a:gd name="T3" fmla="*/ 21600 w 21600"/>
                    <a:gd name="T4" fmla="*/ 21600 h 21600"/>
                  </a:gdLst>
                  <a:ahLst/>
                  <a:cxnLst/>
                  <a:rect l="T1" t="T2" r="T3" b="T4"/>
                  <a:pathLst>
                    <a:path w="21600" h="21600">
                      <a:moveTo>
                        <a:pt x="0" y="21600"/>
                      </a:moveTo>
                      <a:cubicBezTo>
                        <a:pt x="9000" y="12599"/>
                        <a:pt x="17999" y="3599"/>
                        <a:pt x="21600" y="0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99"/>
                  </a:solidFill>
                  <a:prstDash val="solid"/>
                  <a:round/>
                </a:ln>
              </p:spPr>
            </p:sp>
          </p:grpSp>
          <p:sp>
            <p:nvSpPr>
              <p:cNvPr id="1597" name="直线"/>
              <p:cNvSpPr>
                <a:spLocks/>
              </p:cNvSpPr>
              <p:nvPr/>
            </p:nvSpPr>
            <p:spPr>
              <a:xfrm flipV="1">
                <a:off x="2794000" y="4876800"/>
                <a:ext cx="2768600" cy="3174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598" name="矩形"/>
              <p:cNvSpPr>
                <a:spLocks/>
              </p:cNvSpPr>
              <p:nvPr/>
            </p:nvSpPr>
            <p:spPr>
              <a:xfrm>
                <a:off x="5562600" y="4724399"/>
                <a:ext cx="255701" cy="35813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rPr>
                  <a:t>t</a:t>
                </a:r>
                <a:endParaRPr lang="zh-CN" altLang="en-US" sz="18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1601" name="组合"/>
              <p:cNvGrpSpPr>
                <a:grpSpLocks/>
              </p:cNvGrpSpPr>
              <p:nvPr/>
            </p:nvGrpSpPr>
            <p:grpSpPr>
              <a:xfrm>
                <a:off x="3402013" y="4256087"/>
                <a:ext cx="222249" cy="623887"/>
                <a:chOff x="3402013" y="4256087"/>
                <a:chExt cx="222249" cy="623887"/>
              </a:xfrm>
            </p:grpSpPr>
            <p:sp>
              <p:nvSpPr>
                <p:cNvPr id="1599" name="直线"/>
                <p:cNvSpPr>
                  <a:spLocks/>
                </p:cNvSpPr>
                <p:nvPr/>
              </p:nvSpPr>
              <p:spPr>
                <a:xfrm flipV="1">
                  <a:off x="3403600" y="4273550"/>
                  <a:ext cx="0" cy="606424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99"/>
                  </a:solidFill>
                  <a:prstDash val="solid"/>
                  <a:round/>
                </a:ln>
              </p:spPr>
            </p:sp>
            <p:sp>
              <p:nvSpPr>
                <p:cNvPr id="1600" name="曲线"/>
                <p:cNvSpPr>
                  <a:spLocks/>
                </p:cNvSpPr>
                <p:nvPr/>
              </p:nvSpPr>
              <p:spPr>
                <a:xfrm>
                  <a:off x="3402013" y="4256087"/>
                  <a:ext cx="222249" cy="606424"/>
                </a:xfrm>
                <a:custGeom>
                  <a:avLst/>
                  <a:gdLst>
                    <a:gd name="T1" fmla="*/ 0 w 21600"/>
                    <a:gd name="T2" fmla="*/ 0 h 21600"/>
                    <a:gd name="T3" fmla="*/ 21600 w 21600"/>
                    <a:gd name="T4" fmla="*/ 21600 h 21600"/>
                  </a:gdLst>
                  <a:ahLst/>
                  <a:cxnLst/>
                  <a:rect l="T1" t="T2" r="T3" b="T4"/>
                  <a:pathLst>
                    <a:path w="21600" h="21600">
                      <a:moveTo>
                        <a:pt x="0" y="0"/>
                      </a:moveTo>
                      <a:cubicBezTo>
                        <a:pt x="2931" y="3109"/>
                        <a:pt x="2314" y="6502"/>
                        <a:pt x="4782" y="9669"/>
                      </a:cubicBezTo>
                      <a:cubicBezTo>
                        <a:pt x="6942" y="12552"/>
                        <a:pt x="10645" y="14871"/>
                        <a:pt x="13268" y="17641"/>
                      </a:cubicBezTo>
                      <a:cubicBezTo>
                        <a:pt x="14502" y="18885"/>
                        <a:pt x="17897" y="21600"/>
                        <a:pt x="21600" y="21600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99"/>
                  </a:solidFill>
                  <a:prstDash val="solid"/>
                  <a:round/>
                </a:ln>
              </p:spPr>
            </p:sp>
          </p:grpSp>
          <p:grpSp>
            <p:nvGrpSpPr>
              <p:cNvPr id="1604" name="组合"/>
              <p:cNvGrpSpPr>
                <a:grpSpLocks/>
              </p:cNvGrpSpPr>
              <p:nvPr/>
            </p:nvGrpSpPr>
            <p:grpSpPr>
              <a:xfrm>
                <a:off x="4724400" y="4267200"/>
                <a:ext cx="222249" cy="623887"/>
                <a:chOff x="4724400" y="4267200"/>
                <a:chExt cx="222249" cy="623887"/>
              </a:xfrm>
            </p:grpSpPr>
            <p:sp>
              <p:nvSpPr>
                <p:cNvPr id="1602" name="直线"/>
                <p:cNvSpPr>
                  <a:spLocks/>
                </p:cNvSpPr>
                <p:nvPr/>
              </p:nvSpPr>
              <p:spPr>
                <a:xfrm flipV="1">
                  <a:off x="4725988" y="4284662"/>
                  <a:ext cx="0" cy="606424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99"/>
                  </a:solidFill>
                  <a:prstDash val="solid"/>
                  <a:round/>
                </a:ln>
              </p:spPr>
            </p:sp>
            <p:sp>
              <p:nvSpPr>
                <p:cNvPr id="1603" name="曲线"/>
                <p:cNvSpPr>
                  <a:spLocks/>
                </p:cNvSpPr>
                <p:nvPr/>
              </p:nvSpPr>
              <p:spPr>
                <a:xfrm>
                  <a:off x="4724400" y="4267200"/>
                  <a:ext cx="222249" cy="606424"/>
                </a:xfrm>
                <a:custGeom>
                  <a:avLst/>
                  <a:gdLst>
                    <a:gd name="T1" fmla="*/ 0 w 21600"/>
                    <a:gd name="T2" fmla="*/ 0 h 21600"/>
                    <a:gd name="T3" fmla="*/ 21600 w 21600"/>
                    <a:gd name="T4" fmla="*/ 21600 h 21600"/>
                  </a:gdLst>
                  <a:ahLst/>
                  <a:cxnLst/>
                  <a:rect l="T1" t="T2" r="T3" b="T4"/>
                  <a:pathLst>
                    <a:path w="21600" h="21600">
                      <a:moveTo>
                        <a:pt x="0" y="0"/>
                      </a:moveTo>
                      <a:cubicBezTo>
                        <a:pt x="2931" y="3109"/>
                        <a:pt x="2314" y="6502"/>
                        <a:pt x="4782" y="9669"/>
                      </a:cubicBezTo>
                      <a:cubicBezTo>
                        <a:pt x="6942" y="12552"/>
                        <a:pt x="10645" y="14871"/>
                        <a:pt x="13268" y="17641"/>
                      </a:cubicBezTo>
                      <a:cubicBezTo>
                        <a:pt x="14502" y="18885"/>
                        <a:pt x="17897" y="21600"/>
                        <a:pt x="21600" y="21600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99"/>
                  </a:solidFill>
                  <a:prstDash val="solid"/>
                  <a:round/>
                </a:ln>
              </p:spPr>
            </p:sp>
          </p:grpSp>
        </p:grpSp>
      </p:grpSp>
      <p:grpSp>
        <p:nvGrpSpPr>
          <p:cNvPr id="1623" name="组合"/>
          <p:cNvGrpSpPr>
            <a:grpSpLocks/>
          </p:cNvGrpSpPr>
          <p:nvPr/>
        </p:nvGrpSpPr>
        <p:grpSpPr>
          <a:xfrm>
            <a:off x="1295400" y="5211762"/>
            <a:ext cx="4495800" cy="1185227"/>
            <a:chOff x="1295400" y="5211762"/>
            <a:chExt cx="4495800" cy="1185227"/>
          </a:xfrm>
        </p:grpSpPr>
        <p:sp>
          <p:nvSpPr>
            <p:cNvPr id="1607" name="矩形"/>
            <p:cNvSpPr>
              <a:spLocks/>
            </p:cNvSpPr>
            <p:nvPr/>
          </p:nvSpPr>
          <p:spPr>
            <a:xfrm>
              <a:off x="1295400" y="5257800"/>
              <a:ext cx="125935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矩形波</a:t>
              </a:r>
            </a:p>
          </p:txBody>
        </p:sp>
        <p:grpSp>
          <p:nvGrpSpPr>
            <p:cNvPr id="1622" name="组合"/>
            <p:cNvGrpSpPr>
              <a:grpSpLocks/>
            </p:cNvGrpSpPr>
            <p:nvPr/>
          </p:nvGrpSpPr>
          <p:grpSpPr>
            <a:xfrm>
              <a:off x="2819400" y="5211762"/>
              <a:ext cx="2971800" cy="1185227"/>
              <a:chOff x="2819400" y="5211762"/>
              <a:chExt cx="2971800" cy="1185227"/>
            </a:xfrm>
          </p:grpSpPr>
          <p:grpSp>
            <p:nvGrpSpPr>
              <p:cNvPr id="1610" name="组合"/>
              <p:cNvGrpSpPr>
                <a:grpSpLocks/>
              </p:cNvGrpSpPr>
              <p:nvPr/>
            </p:nvGrpSpPr>
            <p:grpSpPr>
              <a:xfrm>
                <a:off x="2819400" y="5638800"/>
                <a:ext cx="457200" cy="609599"/>
                <a:chOff x="2819400" y="5638800"/>
                <a:chExt cx="457200" cy="609599"/>
              </a:xfrm>
            </p:grpSpPr>
            <p:sp>
              <p:nvSpPr>
                <p:cNvPr id="1608" name="直线"/>
                <p:cNvSpPr>
                  <a:spLocks/>
                </p:cNvSpPr>
                <p:nvPr/>
              </p:nvSpPr>
              <p:spPr>
                <a:xfrm>
                  <a:off x="2819400" y="5638800"/>
                  <a:ext cx="4572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  <p:sp>
              <p:nvSpPr>
                <p:cNvPr id="1609" name="直线"/>
                <p:cNvSpPr>
                  <a:spLocks/>
                </p:cNvSpPr>
                <p:nvPr/>
              </p:nvSpPr>
              <p:spPr>
                <a:xfrm>
                  <a:off x="3276600" y="5638800"/>
                  <a:ext cx="0" cy="6095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</p:grpSp>
          <p:grpSp>
            <p:nvGrpSpPr>
              <p:cNvPr id="1614" name="组合"/>
              <p:cNvGrpSpPr>
                <a:grpSpLocks/>
              </p:cNvGrpSpPr>
              <p:nvPr/>
            </p:nvGrpSpPr>
            <p:grpSpPr>
              <a:xfrm>
                <a:off x="3810000" y="5638800"/>
                <a:ext cx="457200" cy="609599"/>
                <a:chOff x="3810000" y="5638800"/>
                <a:chExt cx="457200" cy="609599"/>
              </a:xfrm>
            </p:grpSpPr>
            <p:sp>
              <p:nvSpPr>
                <p:cNvPr id="1611" name="直线"/>
                <p:cNvSpPr>
                  <a:spLocks/>
                </p:cNvSpPr>
                <p:nvPr/>
              </p:nvSpPr>
              <p:spPr>
                <a:xfrm>
                  <a:off x="3810000" y="5638800"/>
                  <a:ext cx="0" cy="6095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  <p:sp>
              <p:nvSpPr>
                <p:cNvPr id="1612" name="直线"/>
                <p:cNvSpPr>
                  <a:spLocks/>
                </p:cNvSpPr>
                <p:nvPr/>
              </p:nvSpPr>
              <p:spPr>
                <a:xfrm>
                  <a:off x="3810000" y="5638800"/>
                  <a:ext cx="4572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  <p:sp>
              <p:nvSpPr>
                <p:cNvPr id="1613" name="直线"/>
                <p:cNvSpPr>
                  <a:spLocks/>
                </p:cNvSpPr>
                <p:nvPr/>
              </p:nvSpPr>
              <p:spPr>
                <a:xfrm>
                  <a:off x="4267200" y="5638800"/>
                  <a:ext cx="0" cy="6095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</p:grpSp>
          <p:sp>
            <p:nvSpPr>
              <p:cNvPr id="1615" name="直线"/>
              <p:cNvSpPr>
                <a:spLocks/>
              </p:cNvSpPr>
              <p:nvPr/>
            </p:nvSpPr>
            <p:spPr>
              <a:xfrm flipV="1">
                <a:off x="2819400" y="5211762"/>
                <a:ext cx="0" cy="10366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616" name="直线"/>
              <p:cNvSpPr>
                <a:spLocks/>
              </p:cNvSpPr>
              <p:nvPr/>
            </p:nvSpPr>
            <p:spPr>
              <a:xfrm>
                <a:off x="2819400" y="6248399"/>
                <a:ext cx="27432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617" name="矩形"/>
              <p:cNvSpPr>
                <a:spLocks/>
              </p:cNvSpPr>
              <p:nvPr/>
            </p:nvSpPr>
            <p:spPr>
              <a:xfrm>
                <a:off x="5486400" y="5943600"/>
                <a:ext cx="3048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t</a:t>
                </a:r>
                <a:endParaRPr lang="zh-CN" altLang="en-US" sz="24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grpSp>
            <p:nvGrpSpPr>
              <p:cNvPr id="1621" name="组合"/>
              <p:cNvGrpSpPr>
                <a:grpSpLocks/>
              </p:cNvGrpSpPr>
              <p:nvPr/>
            </p:nvGrpSpPr>
            <p:grpSpPr>
              <a:xfrm>
                <a:off x="4800600" y="5638800"/>
                <a:ext cx="457200" cy="609599"/>
                <a:chOff x="4800600" y="5638800"/>
                <a:chExt cx="457200" cy="609599"/>
              </a:xfrm>
            </p:grpSpPr>
            <p:sp>
              <p:nvSpPr>
                <p:cNvPr id="1618" name="直线"/>
                <p:cNvSpPr>
                  <a:spLocks/>
                </p:cNvSpPr>
                <p:nvPr/>
              </p:nvSpPr>
              <p:spPr>
                <a:xfrm>
                  <a:off x="4800600" y="5638800"/>
                  <a:ext cx="0" cy="6095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  <p:sp>
              <p:nvSpPr>
                <p:cNvPr id="1619" name="直线"/>
                <p:cNvSpPr>
                  <a:spLocks/>
                </p:cNvSpPr>
                <p:nvPr/>
              </p:nvSpPr>
              <p:spPr>
                <a:xfrm>
                  <a:off x="4800600" y="5638800"/>
                  <a:ext cx="4572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  <p:sp>
              <p:nvSpPr>
                <p:cNvPr id="1620" name="直线"/>
                <p:cNvSpPr>
                  <a:spLocks/>
                </p:cNvSpPr>
                <p:nvPr/>
              </p:nvSpPr>
              <p:spPr>
                <a:xfrm>
                  <a:off x="5257800" y="5638800"/>
                  <a:ext cx="0" cy="6095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</p:grpSp>
        </p:grpSp>
      </p:grpSp>
    </p:spTree>
    <p:extLst>
      <p:ext uri="{BB962C8B-B14F-4D97-AF65-F5344CB8AC3E}">
        <p14:creationId xmlns:p14="http://schemas.microsoft.com/office/powerpoint/2010/main" val="190105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" grpId="0"/>
      <p:bldP spid="1606" grpId="0" animBg="1"/>
      <p:bldP spid="16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6" name="组合"/>
          <p:cNvGrpSpPr>
            <a:grpSpLocks/>
          </p:cNvGrpSpPr>
          <p:nvPr/>
        </p:nvGrpSpPr>
        <p:grpSpPr>
          <a:xfrm>
            <a:off x="762000" y="623888"/>
            <a:ext cx="7551737" cy="1117599"/>
            <a:chOff x="762000" y="623888"/>
            <a:chExt cx="7551737" cy="1117599"/>
          </a:xfrm>
        </p:grpSpPr>
        <p:sp>
          <p:nvSpPr>
            <p:cNvPr id="1624" name="矩形"/>
            <p:cNvSpPr>
              <a:spLocks/>
            </p:cNvSpPr>
            <p:nvPr/>
          </p:nvSpPr>
          <p:spPr>
            <a:xfrm>
              <a:off x="838200" y="623888"/>
              <a:ext cx="7475536" cy="1117599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    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处理数字信号的电路称为数字电路</a:t>
              </a:r>
              <a:r>
                <a: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，它注重研究的是输入、输出信号之间的逻辑关系。</a:t>
              </a:r>
            </a:p>
          </p:txBody>
        </p:sp>
        <p:sp>
          <p:nvSpPr>
            <p:cNvPr id="1625" name="五角星"/>
            <p:cNvSpPr>
              <a:spLocks/>
            </p:cNvSpPr>
            <p:nvPr/>
          </p:nvSpPr>
          <p:spPr>
            <a:xfrm>
              <a:off x="762000" y="692150"/>
              <a:ext cx="457200" cy="465137"/>
            </a:xfrm>
            <a:prstGeom prst="star5">
              <a:avLst/>
            </a:prstGeom>
            <a:solidFill>
              <a:srgbClr val="FF6600"/>
            </a:solidFill>
            <a:ln w="9525" cap="flat" cmpd="sng">
              <a:solidFill>
                <a:srgbClr val="FF3300"/>
              </a:solidFill>
              <a:prstDash val="solid"/>
              <a:miter/>
            </a:ln>
          </p:spPr>
        </p:sp>
      </p:grpSp>
      <p:grpSp>
        <p:nvGrpSpPr>
          <p:cNvPr id="1629" name="组合"/>
          <p:cNvGrpSpPr>
            <a:grpSpLocks/>
          </p:cNvGrpSpPr>
          <p:nvPr/>
        </p:nvGrpSpPr>
        <p:grpSpPr>
          <a:xfrm>
            <a:off x="762000" y="1766888"/>
            <a:ext cx="7467600" cy="1031875"/>
            <a:chOff x="762000" y="1766888"/>
            <a:chExt cx="7467600" cy="1031875"/>
          </a:xfrm>
        </p:grpSpPr>
        <p:sp>
          <p:nvSpPr>
            <p:cNvPr id="1627" name="矩形"/>
            <p:cNvSpPr>
              <a:spLocks/>
            </p:cNvSpPr>
            <p:nvPr/>
          </p:nvSpPr>
          <p:spPr>
            <a:xfrm>
              <a:off x="857250" y="1766888"/>
              <a:ext cx="7372350" cy="103187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Calibri" charset="0"/>
                </a:rPr>
                <a:t>    </a:t>
              </a:r>
              <a:r>
                <a: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在数字电路中，晶体管一般工作在截止区和饱和区，起开关的作用。</a:t>
              </a:r>
            </a:p>
          </p:txBody>
        </p:sp>
        <p:sp>
          <p:nvSpPr>
            <p:cNvPr id="1628" name="五角星"/>
            <p:cNvSpPr>
              <a:spLocks/>
            </p:cNvSpPr>
            <p:nvPr/>
          </p:nvSpPr>
          <p:spPr>
            <a:xfrm>
              <a:off x="762000" y="1804988"/>
              <a:ext cx="457200" cy="457200"/>
            </a:xfrm>
            <a:prstGeom prst="star5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/>
            </a:ln>
          </p:spPr>
        </p:sp>
      </p:grpSp>
      <p:grpSp>
        <p:nvGrpSpPr>
          <p:cNvPr id="1634" name="组合"/>
          <p:cNvGrpSpPr>
            <a:grpSpLocks/>
          </p:cNvGrpSpPr>
          <p:nvPr/>
        </p:nvGrpSpPr>
        <p:grpSpPr>
          <a:xfrm>
            <a:off x="609600" y="2833688"/>
            <a:ext cx="7716103" cy="1053465"/>
            <a:chOff x="609600" y="2833688"/>
            <a:chExt cx="7716103" cy="1053465"/>
          </a:xfrm>
        </p:grpSpPr>
        <p:sp>
          <p:nvSpPr>
            <p:cNvPr id="1630" name="矩形"/>
            <p:cNvSpPr>
              <a:spLocks/>
            </p:cNvSpPr>
            <p:nvPr/>
          </p:nvSpPr>
          <p:spPr>
            <a:xfrm>
              <a:off x="609600" y="2986088"/>
              <a:ext cx="1612899" cy="561974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脉冲信号</a:t>
              </a:r>
            </a:p>
          </p:txBody>
        </p:sp>
        <p:sp>
          <p:nvSpPr>
            <p:cNvPr id="1631" name="左大括号"/>
            <p:cNvSpPr>
              <a:spLocks/>
            </p:cNvSpPr>
            <p:nvPr/>
          </p:nvSpPr>
          <p:spPr>
            <a:xfrm>
              <a:off x="2286000" y="2909888"/>
              <a:ext cx="76200" cy="914399"/>
            </a:xfrm>
            <a:prstGeom prst="leftBrace">
              <a:avLst>
                <a:gd name="adj1" fmla="val 99999"/>
                <a:gd name="adj2" fmla="val 50000"/>
              </a:avLst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32" name="矩形"/>
            <p:cNvSpPr>
              <a:spLocks/>
            </p:cNvSpPr>
            <p:nvPr/>
          </p:nvSpPr>
          <p:spPr>
            <a:xfrm>
              <a:off x="2438400" y="2833688"/>
              <a:ext cx="5887302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正脉冲：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脉冲跃变后的值比初始值高</a:t>
              </a:r>
            </a:p>
          </p:txBody>
        </p:sp>
        <p:sp>
          <p:nvSpPr>
            <p:cNvPr id="1633" name="矩形"/>
            <p:cNvSpPr>
              <a:spLocks/>
            </p:cNvSpPr>
            <p:nvPr/>
          </p:nvSpPr>
          <p:spPr>
            <a:xfrm>
              <a:off x="2438400" y="3367088"/>
              <a:ext cx="5887302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负脉冲：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脉冲跃变后的值比初始值低</a:t>
              </a:r>
            </a:p>
          </p:txBody>
        </p:sp>
      </p:grpSp>
      <p:sp>
        <p:nvSpPr>
          <p:cNvPr id="1635" name="矩形"/>
          <p:cNvSpPr>
            <a:spLocks/>
          </p:cNvSpPr>
          <p:nvPr/>
        </p:nvSpPr>
        <p:spPr>
          <a:xfrm>
            <a:off x="990600" y="3886200"/>
            <a:ext cx="908206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如：</a:t>
            </a:r>
          </a:p>
        </p:txBody>
      </p:sp>
      <p:grpSp>
        <p:nvGrpSpPr>
          <p:cNvPr id="1655" name="组合"/>
          <p:cNvGrpSpPr>
            <a:grpSpLocks/>
          </p:cNvGrpSpPr>
          <p:nvPr/>
        </p:nvGrpSpPr>
        <p:grpSpPr>
          <a:xfrm>
            <a:off x="2209800" y="3886200"/>
            <a:ext cx="5174128" cy="1139189"/>
            <a:chOff x="2209800" y="3886200"/>
            <a:chExt cx="5174128" cy="1139189"/>
          </a:xfrm>
        </p:grpSpPr>
        <p:grpSp>
          <p:nvGrpSpPr>
            <p:cNvPr id="1644" name="组合"/>
            <p:cNvGrpSpPr>
              <a:grpSpLocks/>
            </p:cNvGrpSpPr>
            <p:nvPr/>
          </p:nvGrpSpPr>
          <p:grpSpPr>
            <a:xfrm>
              <a:off x="2209800" y="3886200"/>
              <a:ext cx="1371600" cy="1139189"/>
              <a:chOff x="2209800" y="3886200"/>
              <a:chExt cx="1371600" cy="1139189"/>
            </a:xfrm>
          </p:grpSpPr>
          <p:grpSp>
            <p:nvGrpSpPr>
              <p:cNvPr id="1641" name="组合"/>
              <p:cNvGrpSpPr>
                <a:grpSpLocks/>
              </p:cNvGrpSpPr>
              <p:nvPr/>
            </p:nvGrpSpPr>
            <p:grpSpPr>
              <a:xfrm>
                <a:off x="2514600" y="4191000"/>
                <a:ext cx="1066799" cy="685800"/>
                <a:chOff x="2514600" y="4191000"/>
                <a:chExt cx="1066799" cy="685800"/>
              </a:xfrm>
            </p:grpSpPr>
            <p:sp>
              <p:nvSpPr>
                <p:cNvPr id="1636" name="直线"/>
                <p:cNvSpPr>
                  <a:spLocks/>
                </p:cNvSpPr>
                <p:nvPr/>
              </p:nvSpPr>
              <p:spPr>
                <a:xfrm>
                  <a:off x="2514600" y="4876799"/>
                  <a:ext cx="3048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37" name="直线"/>
                <p:cNvSpPr>
                  <a:spLocks/>
                </p:cNvSpPr>
                <p:nvPr/>
              </p:nvSpPr>
              <p:spPr>
                <a:xfrm flipV="1">
                  <a:off x="2819400" y="4191000"/>
                  <a:ext cx="0" cy="6858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38" name="直线"/>
                <p:cNvSpPr>
                  <a:spLocks/>
                </p:cNvSpPr>
                <p:nvPr/>
              </p:nvSpPr>
              <p:spPr>
                <a:xfrm>
                  <a:off x="2819400" y="4191000"/>
                  <a:ext cx="4572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39" name="直线"/>
                <p:cNvSpPr>
                  <a:spLocks/>
                </p:cNvSpPr>
                <p:nvPr/>
              </p:nvSpPr>
              <p:spPr>
                <a:xfrm flipV="1">
                  <a:off x="3276600" y="4191000"/>
                  <a:ext cx="0" cy="6858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40" name="直线"/>
                <p:cNvSpPr>
                  <a:spLocks/>
                </p:cNvSpPr>
                <p:nvPr/>
              </p:nvSpPr>
              <p:spPr>
                <a:xfrm>
                  <a:off x="3276600" y="4876799"/>
                  <a:ext cx="3047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1642" name="矩形"/>
              <p:cNvSpPr>
                <a:spLocks/>
              </p:cNvSpPr>
              <p:nvPr/>
            </p:nvSpPr>
            <p:spPr>
              <a:xfrm>
                <a:off x="2209800" y="4572000"/>
                <a:ext cx="3048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643" name="矩形"/>
              <p:cNvSpPr>
                <a:spLocks/>
              </p:cNvSpPr>
              <p:nvPr/>
            </p:nvSpPr>
            <p:spPr>
              <a:xfrm>
                <a:off x="2209800" y="3886200"/>
                <a:ext cx="7620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+3V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1653" name="组合"/>
            <p:cNvGrpSpPr>
              <a:grpSpLocks/>
            </p:cNvGrpSpPr>
            <p:nvPr/>
          </p:nvGrpSpPr>
          <p:grpSpPr>
            <a:xfrm>
              <a:off x="4038600" y="3962400"/>
              <a:ext cx="1676400" cy="1062989"/>
              <a:chOff x="4038600" y="3962400"/>
              <a:chExt cx="1676400" cy="1062989"/>
            </a:xfrm>
          </p:grpSpPr>
          <p:grpSp>
            <p:nvGrpSpPr>
              <p:cNvPr id="1650" name="组合"/>
              <p:cNvGrpSpPr>
                <a:grpSpLocks/>
              </p:cNvGrpSpPr>
              <p:nvPr/>
            </p:nvGrpSpPr>
            <p:grpSpPr>
              <a:xfrm>
                <a:off x="4648200" y="4191000"/>
                <a:ext cx="1066800" cy="685800"/>
                <a:chOff x="4648200" y="4191000"/>
                <a:chExt cx="1066800" cy="685800"/>
              </a:xfrm>
            </p:grpSpPr>
            <p:sp>
              <p:nvSpPr>
                <p:cNvPr id="1645" name="直线"/>
                <p:cNvSpPr>
                  <a:spLocks/>
                </p:cNvSpPr>
                <p:nvPr/>
              </p:nvSpPr>
              <p:spPr>
                <a:xfrm>
                  <a:off x="4648200" y="4876799"/>
                  <a:ext cx="3048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46" name="直线"/>
                <p:cNvSpPr>
                  <a:spLocks/>
                </p:cNvSpPr>
                <p:nvPr/>
              </p:nvSpPr>
              <p:spPr>
                <a:xfrm flipV="1">
                  <a:off x="4953000" y="4191000"/>
                  <a:ext cx="0" cy="6858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47" name="直线"/>
                <p:cNvSpPr>
                  <a:spLocks/>
                </p:cNvSpPr>
                <p:nvPr/>
              </p:nvSpPr>
              <p:spPr>
                <a:xfrm>
                  <a:off x="4953000" y="41910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48" name="直线"/>
                <p:cNvSpPr>
                  <a:spLocks/>
                </p:cNvSpPr>
                <p:nvPr/>
              </p:nvSpPr>
              <p:spPr>
                <a:xfrm flipV="1">
                  <a:off x="5410200" y="4191000"/>
                  <a:ext cx="0" cy="6858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49" name="直线"/>
                <p:cNvSpPr>
                  <a:spLocks/>
                </p:cNvSpPr>
                <p:nvPr/>
              </p:nvSpPr>
              <p:spPr>
                <a:xfrm>
                  <a:off x="5410200" y="4876799"/>
                  <a:ext cx="3048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1651" name="矩形"/>
              <p:cNvSpPr>
                <a:spLocks/>
              </p:cNvSpPr>
              <p:nvPr/>
            </p:nvSpPr>
            <p:spPr>
              <a:xfrm>
                <a:off x="4572000" y="3962400"/>
                <a:ext cx="3048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652" name="矩形"/>
              <p:cNvSpPr>
                <a:spLocks/>
              </p:cNvSpPr>
              <p:nvPr/>
            </p:nvSpPr>
            <p:spPr>
              <a:xfrm>
                <a:off x="4038600" y="4572000"/>
                <a:ext cx="7620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-3V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1654" name="矩形"/>
            <p:cNvSpPr>
              <a:spLocks/>
            </p:cNvSpPr>
            <p:nvPr/>
          </p:nvSpPr>
          <p:spPr>
            <a:xfrm>
              <a:off x="6096000" y="4267200"/>
              <a:ext cx="1287928" cy="548639"/>
            </a:xfrm>
            <a:prstGeom prst="rect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正脉冲</a:t>
              </a:r>
            </a:p>
          </p:txBody>
        </p:sp>
      </p:grpSp>
      <p:grpSp>
        <p:nvGrpSpPr>
          <p:cNvPr id="1675" name="组合"/>
          <p:cNvGrpSpPr>
            <a:grpSpLocks/>
          </p:cNvGrpSpPr>
          <p:nvPr/>
        </p:nvGrpSpPr>
        <p:grpSpPr>
          <a:xfrm>
            <a:off x="2057400" y="5029200"/>
            <a:ext cx="5402728" cy="1215389"/>
            <a:chOff x="2057400" y="5029200"/>
            <a:chExt cx="5402728" cy="1215389"/>
          </a:xfrm>
        </p:grpSpPr>
        <p:grpSp>
          <p:nvGrpSpPr>
            <p:cNvPr id="1664" name="组合"/>
            <p:cNvGrpSpPr>
              <a:grpSpLocks/>
            </p:cNvGrpSpPr>
            <p:nvPr/>
          </p:nvGrpSpPr>
          <p:grpSpPr>
            <a:xfrm>
              <a:off x="2057400" y="5029200"/>
              <a:ext cx="1676400" cy="1139189"/>
              <a:chOff x="2057400" y="5029200"/>
              <a:chExt cx="1676400" cy="1139189"/>
            </a:xfrm>
          </p:grpSpPr>
          <p:grpSp>
            <p:nvGrpSpPr>
              <p:cNvPr id="1661" name="组合"/>
              <p:cNvGrpSpPr>
                <a:grpSpLocks/>
              </p:cNvGrpSpPr>
              <p:nvPr/>
            </p:nvGrpSpPr>
            <p:grpSpPr>
              <a:xfrm rot="10800000">
                <a:off x="2667000" y="5334000"/>
                <a:ext cx="1066799" cy="685800"/>
                <a:chOff x="2667000" y="5334000"/>
                <a:chExt cx="1066799" cy="685800"/>
              </a:xfrm>
            </p:grpSpPr>
            <p:sp>
              <p:nvSpPr>
                <p:cNvPr id="1656" name="直线"/>
                <p:cNvSpPr>
                  <a:spLocks/>
                </p:cNvSpPr>
                <p:nvPr/>
              </p:nvSpPr>
              <p:spPr>
                <a:xfrm>
                  <a:off x="2667000" y="6019799"/>
                  <a:ext cx="3048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57" name="直线"/>
                <p:cNvSpPr>
                  <a:spLocks/>
                </p:cNvSpPr>
                <p:nvPr/>
              </p:nvSpPr>
              <p:spPr>
                <a:xfrm flipV="1">
                  <a:off x="2971800" y="5334000"/>
                  <a:ext cx="0" cy="6858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58" name="直线"/>
                <p:cNvSpPr>
                  <a:spLocks/>
                </p:cNvSpPr>
                <p:nvPr/>
              </p:nvSpPr>
              <p:spPr>
                <a:xfrm>
                  <a:off x="2971800" y="5334000"/>
                  <a:ext cx="4572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59" name="直线"/>
                <p:cNvSpPr>
                  <a:spLocks/>
                </p:cNvSpPr>
                <p:nvPr/>
              </p:nvSpPr>
              <p:spPr>
                <a:xfrm flipV="1">
                  <a:off x="3429000" y="5334000"/>
                  <a:ext cx="0" cy="6858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60" name="直线"/>
                <p:cNvSpPr>
                  <a:spLocks/>
                </p:cNvSpPr>
                <p:nvPr/>
              </p:nvSpPr>
              <p:spPr>
                <a:xfrm>
                  <a:off x="3429000" y="6019799"/>
                  <a:ext cx="3047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1662" name="矩形"/>
              <p:cNvSpPr>
                <a:spLocks/>
              </p:cNvSpPr>
              <p:nvPr/>
            </p:nvSpPr>
            <p:spPr>
              <a:xfrm>
                <a:off x="2362200" y="5715000"/>
                <a:ext cx="3048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663" name="矩形"/>
              <p:cNvSpPr>
                <a:spLocks/>
              </p:cNvSpPr>
              <p:nvPr/>
            </p:nvSpPr>
            <p:spPr>
              <a:xfrm>
                <a:off x="2057400" y="5029200"/>
                <a:ext cx="7620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+3V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1673" name="组合"/>
            <p:cNvGrpSpPr>
              <a:grpSpLocks/>
            </p:cNvGrpSpPr>
            <p:nvPr/>
          </p:nvGrpSpPr>
          <p:grpSpPr>
            <a:xfrm>
              <a:off x="4038600" y="5181600"/>
              <a:ext cx="1600200" cy="1062989"/>
              <a:chOff x="4038600" y="5181600"/>
              <a:chExt cx="1600200" cy="1062989"/>
            </a:xfrm>
          </p:grpSpPr>
          <p:grpSp>
            <p:nvGrpSpPr>
              <p:cNvPr id="1670" name="组合"/>
              <p:cNvGrpSpPr>
                <a:grpSpLocks/>
              </p:cNvGrpSpPr>
              <p:nvPr/>
            </p:nvGrpSpPr>
            <p:grpSpPr>
              <a:xfrm rot="10800000">
                <a:off x="4572001" y="5410200"/>
                <a:ext cx="1066799" cy="685800"/>
                <a:chOff x="4572001" y="5410200"/>
                <a:chExt cx="1066799" cy="685800"/>
              </a:xfrm>
            </p:grpSpPr>
            <p:sp>
              <p:nvSpPr>
                <p:cNvPr id="1665" name="直线"/>
                <p:cNvSpPr>
                  <a:spLocks/>
                </p:cNvSpPr>
                <p:nvPr/>
              </p:nvSpPr>
              <p:spPr>
                <a:xfrm>
                  <a:off x="4572001" y="6096000"/>
                  <a:ext cx="3047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66" name="直线"/>
                <p:cNvSpPr>
                  <a:spLocks/>
                </p:cNvSpPr>
                <p:nvPr/>
              </p:nvSpPr>
              <p:spPr>
                <a:xfrm flipV="1">
                  <a:off x="4876800" y="5410200"/>
                  <a:ext cx="0" cy="6858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67" name="直线"/>
                <p:cNvSpPr>
                  <a:spLocks/>
                </p:cNvSpPr>
                <p:nvPr/>
              </p:nvSpPr>
              <p:spPr>
                <a:xfrm>
                  <a:off x="4876800" y="5410200"/>
                  <a:ext cx="4572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68" name="直线"/>
                <p:cNvSpPr>
                  <a:spLocks/>
                </p:cNvSpPr>
                <p:nvPr/>
              </p:nvSpPr>
              <p:spPr>
                <a:xfrm flipV="1">
                  <a:off x="5334000" y="5410200"/>
                  <a:ext cx="0" cy="6858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669" name="直线"/>
                <p:cNvSpPr>
                  <a:spLocks/>
                </p:cNvSpPr>
                <p:nvPr/>
              </p:nvSpPr>
              <p:spPr>
                <a:xfrm>
                  <a:off x="5334000" y="6096000"/>
                  <a:ext cx="3048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1671" name="矩形"/>
              <p:cNvSpPr>
                <a:spLocks/>
              </p:cNvSpPr>
              <p:nvPr/>
            </p:nvSpPr>
            <p:spPr>
              <a:xfrm>
                <a:off x="4191000" y="5181600"/>
                <a:ext cx="304799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672" name="矩形"/>
              <p:cNvSpPr>
                <a:spLocks/>
              </p:cNvSpPr>
              <p:nvPr/>
            </p:nvSpPr>
            <p:spPr>
              <a:xfrm>
                <a:off x="4038600" y="5791200"/>
                <a:ext cx="762000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-3V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1674" name="矩形"/>
            <p:cNvSpPr>
              <a:spLocks/>
            </p:cNvSpPr>
            <p:nvPr/>
          </p:nvSpPr>
          <p:spPr>
            <a:xfrm>
              <a:off x="6172200" y="5334001"/>
              <a:ext cx="1287928" cy="548639"/>
            </a:xfrm>
            <a:prstGeom prst="rect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负脉冲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95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4" grpId="0" animBg="1"/>
      <p:bldP spid="1635" grpId="0"/>
      <p:bldP spid="1655" grpId="0" animBg="1"/>
      <p:bldP spid="167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矩形"/>
          <p:cNvSpPr>
            <a:spLocks/>
          </p:cNvSpPr>
          <p:nvPr/>
        </p:nvSpPr>
        <p:spPr>
          <a:xfrm>
            <a:off x="1066800" y="4267200"/>
            <a:ext cx="28194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脉冲幅度 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A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677" name="矩形"/>
          <p:cNvSpPr>
            <a:spLocks/>
          </p:cNvSpPr>
          <p:nvPr/>
        </p:nvSpPr>
        <p:spPr>
          <a:xfrm>
            <a:off x="1143000" y="4800600"/>
            <a:ext cx="2819400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脉冲上升沿 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r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  <a:endParaRPr lang="zh-CN" altLang="en-US" sz="2800" b="1" i="1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678" name="矩形"/>
          <p:cNvSpPr>
            <a:spLocks/>
          </p:cNvSpPr>
          <p:nvPr/>
        </p:nvSpPr>
        <p:spPr>
          <a:xfrm>
            <a:off x="4191000" y="5029200"/>
            <a:ext cx="2819400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脉冲周期 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T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679" name="矩形"/>
          <p:cNvSpPr>
            <a:spLocks/>
          </p:cNvSpPr>
          <p:nvPr/>
        </p:nvSpPr>
        <p:spPr>
          <a:xfrm>
            <a:off x="1143000" y="5410200"/>
            <a:ext cx="2819400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脉冲下降沿 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f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 </a:t>
            </a:r>
            <a:endParaRPr lang="zh-CN" altLang="en-US" sz="2800" b="1" i="1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680" name="矩形"/>
          <p:cNvSpPr>
            <a:spLocks/>
          </p:cNvSpPr>
          <p:nvPr/>
        </p:nvSpPr>
        <p:spPr>
          <a:xfrm>
            <a:off x="4191000" y="4419600"/>
            <a:ext cx="28194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脉冲宽度 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p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 </a:t>
            </a:r>
            <a:endParaRPr lang="zh-CN" altLang="en-US" sz="2800" b="1" i="1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681" name="矩形"/>
          <p:cNvSpPr>
            <a:spLocks/>
          </p:cNvSpPr>
          <p:nvPr/>
        </p:nvSpPr>
        <p:spPr>
          <a:xfrm>
            <a:off x="1143000" y="685800"/>
            <a:ext cx="3581399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脉冲信号的部分参数：</a:t>
            </a:r>
          </a:p>
        </p:txBody>
      </p:sp>
      <p:grpSp>
        <p:nvGrpSpPr>
          <p:cNvPr id="1726" name="组合"/>
          <p:cNvGrpSpPr>
            <a:grpSpLocks/>
          </p:cNvGrpSpPr>
          <p:nvPr/>
        </p:nvGrpSpPr>
        <p:grpSpPr>
          <a:xfrm>
            <a:off x="1905000" y="1219199"/>
            <a:ext cx="5075237" cy="2881314"/>
            <a:chOff x="1905000" y="1219199"/>
            <a:chExt cx="5075237" cy="2881314"/>
          </a:xfrm>
        </p:grpSpPr>
        <p:grpSp>
          <p:nvGrpSpPr>
            <p:cNvPr id="1686" name="组合"/>
            <p:cNvGrpSpPr>
              <a:grpSpLocks/>
            </p:cNvGrpSpPr>
            <p:nvPr/>
          </p:nvGrpSpPr>
          <p:grpSpPr>
            <a:xfrm>
              <a:off x="2133600" y="1219199"/>
              <a:ext cx="4846637" cy="1614488"/>
              <a:chOff x="2133600" y="1219199"/>
              <a:chExt cx="4846637" cy="1614488"/>
            </a:xfrm>
          </p:grpSpPr>
          <p:grpSp>
            <p:nvGrpSpPr>
              <p:cNvPr id="1684" name="组合"/>
              <p:cNvGrpSpPr>
                <a:grpSpLocks/>
              </p:cNvGrpSpPr>
              <p:nvPr/>
            </p:nvGrpSpPr>
            <p:grpSpPr>
              <a:xfrm>
                <a:off x="2133600" y="1219199"/>
                <a:ext cx="3733799" cy="1546226"/>
                <a:chOff x="2133600" y="1219199"/>
                <a:chExt cx="3733799" cy="1546226"/>
              </a:xfrm>
            </p:grpSpPr>
            <p:sp>
              <p:nvSpPr>
                <p:cNvPr id="1682" name="曲线"/>
                <p:cNvSpPr>
                  <a:spLocks/>
                </p:cNvSpPr>
                <p:nvPr/>
              </p:nvSpPr>
              <p:spPr>
                <a:xfrm>
                  <a:off x="2133600" y="1219199"/>
                  <a:ext cx="1974901" cy="1539906"/>
                </a:xfrm>
                <a:custGeom>
                  <a:avLst/>
                  <a:gdLst>
                    <a:gd name="T1" fmla="*/ 0 w 21600"/>
                    <a:gd name="T2" fmla="*/ 0 h 21600"/>
                    <a:gd name="T3" fmla="*/ 21600 w 21600"/>
                    <a:gd name="T4" fmla="*/ 21600 h 21600"/>
                  </a:gdLst>
                  <a:ahLst/>
                  <a:cxnLst/>
                  <a:rect l="T1" t="T2" r="T3" b="T4"/>
                  <a:pathLst>
                    <a:path w="21600" h="21600">
                      <a:moveTo>
                        <a:pt x="0" y="21363"/>
                      </a:moveTo>
                      <a:cubicBezTo>
                        <a:pt x="3459" y="21481"/>
                        <a:pt x="6918" y="21600"/>
                        <a:pt x="9112" y="18526"/>
                      </a:cubicBezTo>
                      <a:cubicBezTo>
                        <a:pt x="11306" y="15453"/>
                        <a:pt x="11074" y="5850"/>
                        <a:pt x="13162" y="2925"/>
                      </a:cubicBezTo>
                      <a:cubicBezTo>
                        <a:pt x="15250" y="0"/>
                        <a:pt x="19849" y="1418"/>
                        <a:pt x="21600" y="1034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  <p:sp>
              <p:nvSpPr>
                <p:cNvPr id="1683" name="曲线"/>
                <p:cNvSpPr>
                  <a:spLocks/>
                </p:cNvSpPr>
                <p:nvPr/>
              </p:nvSpPr>
              <p:spPr>
                <a:xfrm flipH="1">
                  <a:off x="3892497" y="1225519"/>
                  <a:ext cx="1974902" cy="1539906"/>
                </a:xfrm>
                <a:custGeom>
                  <a:avLst/>
                  <a:gdLst>
                    <a:gd name="T1" fmla="*/ 0 w 21600"/>
                    <a:gd name="T2" fmla="*/ 0 h 21600"/>
                    <a:gd name="T3" fmla="*/ 21600 w 21600"/>
                    <a:gd name="T4" fmla="*/ 21600 h 21600"/>
                  </a:gdLst>
                  <a:ahLst/>
                  <a:cxnLst/>
                  <a:rect l="T1" t="T2" r="T3" b="T4"/>
                  <a:pathLst>
                    <a:path w="21600" h="21600">
                      <a:moveTo>
                        <a:pt x="0" y="21363"/>
                      </a:moveTo>
                      <a:cubicBezTo>
                        <a:pt x="3459" y="21481"/>
                        <a:pt x="6918" y="21600"/>
                        <a:pt x="9112" y="18526"/>
                      </a:cubicBezTo>
                      <a:cubicBezTo>
                        <a:pt x="11306" y="15453"/>
                        <a:pt x="11074" y="5850"/>
                        <a:pt x="13162" y="2925"/>
                      </a:cubicBezTo>
                      <a:cubicBezTo>
                        <a:pt x="15250" y="0"/>
                        <a:pt x="19849" y="1418"/>
                        <a:pt x="21600" y="1034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3300"/>
                  </a:solidFill>
                  <a:prstDash val="solid"/>
                  <a:round/>
                </a:ln>
              </p:spPr>
            </p:sp>
          </p:grpSp>
          <p:sp>
            <p:nvSpPr>
              <p:cNvPr id="1685" name="曲线"/>
              <p:cNvSpPr>
                <a:spLocks/>
              </p:cNvSpPr>
              <p:nvPr/>
            </p:nvSpPr>
            <p:spPr>
              <a:xfrm>
                <a:off x="5789612" y="1382712"/>
                <a:ext cx="1190625" cy="1450975"/>
              </a:xfrm>
              <a:custGeom>
                <a:avLst/>
                <a:gdLst>
                  <a:gd name="T1" fmla="*/ 0 w 21600"/>
                  <a:gd name="T2" fmla="*/ 0 h 21600"/>
                  <a:gd name="T3" fmla="*/ 21600 w 21600"/>
                  <a:gd name="T4" fmla="*/ 21600 h 21600"/>
                </a:gdLst>
                <a:ahLst/>
                <a:cxnLst/>
                <a:rect l="T1" t="T2" r="T3" b="T4"/>
                <a:pathLst>
                  <a:path w="21600" h="21600">
                    <a:moveTo>
                      <a:pt x="19382" y="6829"/>
                    </a:moveTo>
                    <a:cubicBezTo>
                      <a:pt x="19612" y="6049"/>
                      <a:pt x="21600" y="0"/>
                      <a:pt x="20707" y="1937"/>
                    </a:cubicBezTo>
                    <a:cubicBezTo>
                      <a:pt x="19814" y="3875"/>
                      <a:pt x="17452" y="15384"/>
                      <a:pt x="13996" y="18504"/>
                    </a:cubicBezTo>
                    <a:cubicBezTo>
                      <a:pt x="10540" y="21600"/>
                      <a:pt x="2908" y="20087"/>
                      <a:pt x="0" y="20512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</a:ln>
            </p:spPr>
          </p:sp>
        </p:grpSp>
        <p:grpSp>
          <p:nvGrpSpPr>
            <p:cNvPr id="1689" name="组合"/>
            <p:cNvGrpSpPr>
              <a:grpSpLocks/>
            </p:cNvGrpSpPr>
            <p:nvPr/>
          </p:nvGrpSpPr>
          <p:grpSpPr>
            <a:xfrm>
              <a:off x="3962400" y="1295400"/>
              <a:ext cx="2057400" cy="1447800"/>
              <a:chOff x="3962400" y="1295400"/>
              <a:chExt cx="2057400" cy="1447800"/>
            </a:xfrm>
          </p:grpSpPr>
          <p:sp>
            <p:nvSpPr>
              <p:cNvPr id="1687" name="直线"/>
              <p:cNvSpPr>
                <a:spLocks/>
              </p:cNvSpPr>
              <p:nvPr/>
            </p:nvSpPr>
            <p:spPr>
              <a:xfrm>
                <a:off x="3962400" y="1295400"/>
                <a:ext cx="2057400" cy="0"/>
              </a:xfrm>
              <a:prstGeom prst="line">
                <a:avLst/>
              </a:prstGeom>
              <a:noFill/>
              <a:ln w="28575" cap="flat" cmpd="sng">
                <a:solidFill>
                  <a:srgbClr val="2E2AE2"/>
                </a:solidFill>
                <a:prstDash val="solid"/>
                <a:round/>
              </a:ln>
            </p:spPr>
          </p:sp>
          <p:sp>
            <p:nvSpPr>
              <p:cNvPr id="1688" name="直线"/>
              <p:cNvSpPr>
                <a:spLocks/>
              </p:cNvSpPr>
              <p:nvPr/>
            </p:nvSpPr>
            <p:spPr>
              <a:xfrm>
                <a:off x="5715000" y="1295400"/>
                <a:ext cx="0" cy="1447800"/>
              </a:xfrm>
              <a:prstGeom prst="line">
                <a:avLst/>
              </a:prstGeom>
              <a:noFill/>
              <a:ln w="28575" cap="flat" cmpd="sng">
                <a:solidFill>
                  <a:srgbClr val="2E2AE2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</p:grpSp>
        <p:sp>
          <p:nvSpPr>
            <p:cNvPr id="1690" name="矩形"/>
            <p:cNvSpPr>
              <a:spLocks/>
            </p:cNvSpPr>
            <p:nvPr/>
          </p:nvSpPr>
          <p:spPr>
            <a:xfrm>
              <a:off x="5638800" y="1676400"/>
              <a:ext cx="6858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pSp>
          <p:nvGrpSpPr>
            <p:cNvPr id="1697" name="组合"/>
            <p:cNvGrpSpPr>
              <a:grpSpLocks/>
            </p:cNvGrpSpPr>
            <p:nvPr/>
          </p:nvGrpSpPr>
          <p:grpSpPr>
            <a:xfrm>
              <a:off x="2667000" y="1524000"/>
              <a:ext cx="914400" cy="2286000"/>
              <a:chOff x="2667000" y="1524000"/>
              <a:chExt cx="914400" cy="2286000"/>
            </a:xfrm>
          </p:grpSpPr>
          <p:sp>
            <p:nvSpPr>
              <p:cNvPr id="1691" name="直线"/>
              <p:cNvSpPr>
                <a:spLocks/>
              </p:cNvSpPr>
              <p:nvPr/>
            </p:nvSpPr>
            <p:spPr>
              <a:xfrm>
                <a:off x="2895600" y="2590800"/>
                <a:ext cx="0" cy="12192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692" name="直线"/>
              <p:cNvSpPr>
                <a:spLocks/>
              </p:cNvSpPr>
              <p:nvPr/>
            </p:nvSpPr>
            <p:spPr>
              <a:xfrm>
                <a:off x="3276600" y="1524000"/>
                <a:ext cx="0" cy="19812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1696" name="组合"/>
              <p:cNvGrpSpPr>
                <a:grpSpLocks/>
              </p:cNvGrpSpPr>
              <p:nvPr/>
            </p:nvGrpSpPr>
            <p:grpSpPr>
              <a:xfrm>
                <a:off x="2667000" y="3124200"/>
                <a:ext cx="914400" cy="0"/>
                <a:chOff x="2667000" y="3124200"/>
                <a:chExt cx="914400" cy="0"/>
              </a:xfrm>
            </p:grpSpPr>
            <p:sp>
              <p:nvSpPr>
                <p:cNvPr id="1693" name="直线"/>
                <p:cNvSpPr>
                  <a:spLocks/>
                </p:cNvSpPr>
                <p:nvPr/>
              </p:nvSpPr>
              <p:spPr>
                <a:xfrm>
                  <a:off x="2667000" y="3124200"/>
                  <a:ext cx="228600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1694" name="直线"/>
                <p:cNvSpPr>
                  <a:spLocks/>
                </p:cNvSpPr>
                <p:nvPr/>
              </p:nvSpPr>
              <p:spPr>
                <a:xfrm flipH="1">
                  <a:off x="3276600" y="3124200"/>
                  <a:ext cx="304800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1695" name="直线"/>
                <p:cNvSpPr>
                  <a:spLocks/>
                </p:cNvSpPr>
                <p:nvPr/>
              </p:nvSpPr>
              <p:spPr>
                <a:xfrm>
                  <a:off x="2895600" y="3124200"/>
                  <a:ext cx="457200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1F497D"/>
                  </a:solidFill>
                  <a:prstDash val="solid"/>
                  <a:round/>
                </a:ln>
              </p:spPr>
            </p:sp>
          </p:grpSp>
        </p:grpSp>
        <p:grpSp>
          <p:nvGrpSpPr>
            <p:cNvPr id="1704" name="组合"/>
            <p:cNvGrpSpPr>
              <a:grpSpLocks/>
            </p:cNvGrpSpPr>
            <p:nvPr/>
          </p:nvGrpSpPr>
          <p:grpSpPr>
            <a:xfrm>
              <a:off x="4495800" y="1524000"/>
              <a:ext cx="838200" cy="1981200"/>
              <a:chOff x="4495800" y="1524000"/>
              <a:chExt cx="838200" cy="1981200"/>
            </a:xfrm>
          </p:grpSpPr>
          <p:sp>
            <p:nvSpPr>
              <p:cNvPr id="1698" name="直线"/>
              <p:cNvSpPr>
                <a:spLocks/>
              </p:cNvSpPr>
              <p:nvPr/>
            </p:nvSpPr>
            <p:spPr>
              <a:xfrm>
                <a:off x="4724401" y="1524000"/>
                <a:ext cx="0" cy="1981200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699" name="直线"/>
              <p:cNvSpPr>
                <a:spLocks/>
              </p:cNvSpPr>
              <p:nvPr/>
            </p:nvSpPr>
            <p:spPr>
              <a:xfrm>
                <a:off x="5029200" y="2590800"/>
                <a:ext cx="0" cy="914400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</a:ln>
            </p:spPr>
          </p:sp>
          <p:grpSp>
            <p:nvGrpSpPr>
              <p:cNvPr id="1703" name="组合"/>
              <p:cNvGrpSpPr>
                <a:grpSpLocks/>
              </p:cNvGrpSpPr>
              <p:nvPr/>
            </p:nvGrpSpPr>
            <p:grpSpPr>
              <a:xfrm>
                <a:off x="4495800" y="3124200"/>
                <a:ext cx="838200" cy="0"/>
                <a:chOff x="4495800" y="3124200"/>
                <a:chExt cx="838200" cy="0"/>
              </a:xfrm>
            </p:grpSpPr>
            <p:sp>
              <p:nvSpPr>
                <p:cNvPr id="1700" name="直线"/>
                <p:cNvSpPr>
                  <a:spLocks/>
                </p:cNvSpPr>
                <p:nvPr/>
              </p:nvSpPr>
              <p:spPr>
                <a:xfrm>
                  <a:off x="4495800" y="3124200"/>
                  <a:ext cx="228600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1701" name="直线"/>
                <p:cNvSpPr>
                  <a:spLocks/>
                </p:cNvSpPr>
                <p:nvPr/>
              </p:nvSpPr>
              <p:spPr>
                <a:xfrm flipH="1">
                  <a:off x="5029201" y="3124200"/>
                  <a:ext cx="304799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1702" name="直线"/>
                <p:cNvSpPr>
                  <a:spLocks/>
                </p:cNvSpPr>
                <p:nvPr/>
              </p:nvSpPr>
              <p:spPr>
                <a:xfrm>
                  <a:off x="4648200" y="3124200"/>
                  <a:ext cx="457200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</p:grpSp>
        <p:grpSp>
          <p:nvGrpSpPr>
            <p:cNvPr id="1707" name="组合"/>
            <p:cNvGrpSpPr>
              <a:grpSpLocks/>
            </p:cNvGrpSpPr>
            <p:nvPr/>
          </p:nvGrpSpPr>
          <p:grpSpPr>
            <a:xfrm>
              <a:off x="2286000" y="1219200"/>
              <a:ext cx="2514599" cy="519112"/>
              <a:chOff x="2286000" y="1219200"/>
              <a:chExt cx="2514599" cy="519112"/>
            </a:xfrm>
          </p:grpSpPr>
          <p:sp>
            <p:nvSpPr>
              <p:cNvPr id="1705" name="直线"/>
              <p:cNvSpPr>
                <a:spLocks/>
              </p:cNvSpPr>
              <p:nvPr/>
            </p:nvSpPr>
            <p:spPr>
              <a:xfrm>
                <a:off x="3352800" y="1524000"/>
                <a:ext cx="1447799" cy="0"/>
              </a:xfrm>
              <a:prstGeom prst="line">
                <a:avLst/>
              </a:prstGeom>
              <a:noFill/>
              <a:ln w="28575" cap="flat" cmpd="sng">
                <a:solidFill>
                  <a:srgbClr val="2E2AE2"/>
                </a:solidFill>
                <a:prstDash val="dash"/>
                <a:round/>
              </a:ln>
            </p:spPr>
          </p:sp>
          <p:sp>
            <p:nvSpPr>
              <p:cNvPr id="1706" name="矩形"/>
              <p:cNvSpPr>
                <a:spLocks/>
              </p:cNvSpPr>
              <p:nvPr/>
            </p:nvSpPr>
            <p:spPr>
              <a:xfrm>
                <a:off x="2286000" y="1219200"/>
                <a:ext cx="1142999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0.9</a:t>
                </a:r>
                <a:r>
                  <a:rPr lang="en-US" altLang="zh-CN" sz="2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1710" name="组合"/>
            <p:cNvGrpSpPr>
              <a:grpSpLocks/>
            </p:cNvGrpSpPr>
            <p:nvPr/>
          </p:nvGrpSpPr>
          <p:grpSpPr>
            <a:xfrm>
              <a:off x="2209800" y="1676400"/>
              <a:ext cx="2630487" cy="519112"/>
              <a:chOff x="2209800" y="1676400"/>
              <a:chExt cx="2630487" cy="519112"/>
            </a:xfrm>
          </p:grpSpPr>
          <p:sp>
            <p:nvSpPr>
              <p:cNvPr id="1708" name="直线"/>
              <p:cNvSpPr>
                <a:spLocks/>
              </p:cNvSpPr>
              <p:nvPr/>
            </p:nvSpPr>
            <p:spPr>
              <a:xfrm>
                <a:off x="3163888" y="2057400"/>
                <a:ext cx="1676400" cy="0"/>
              </a:xfrm>
              <a:prstGeom prst="line">
                <a:avLst/>
              </a:prstGeom>
              <a:noFill/>
              <a:ln w="28575" cap="flat" cmpd="sng">
                <a:solidFill>
                  <a:srgbClr val="2E2AE2"/>
                </a:solidFill>
                <a:prstDash val="dash"/>
                <a:round/>
              </a:ln>
            </p:spPr>
          </p:sp>
          <p:sp>
            <p:nvSpPr>
              <p:cNvPr id="1709" name="矩形"/>
              <p:cNvSpPr>
                <a:spLocks/>
              </p:cNvSpPr>
              <p:nvPr/>
            </p:nvSpPr>
            <p:spPr>
              <a:xfrm>
                <a:off x="2209800" y="1676400"/>
                <a:ext cx="11430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0.5</a:t>
                </a:r>
                <a:r>
                  <a:rPr lang="en-US" altLang="zh-CN" sz="2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1713" name="组合"/>
            <p:cNvGrpSpPr>
              <a:grpSpLocks/>
            </p:cNvGrpSpPr>
            <p:nvPr/>
          </p:nvGrpSpPr>
          <p:grpSpPr>
            <a:xfrm>
              <a:off x="1905000" y="2133600"/>
              <a:ext cx="4648200" cy="519112"/>
              <a:chOff x="1905000" y="2133600"/>
              <a:chExt cx="4648200" cy="519112"/>
            </a:xfrm>
          </p:grpSpPr>
          <p:sp>
            <p:nvSpPr>
              <p:cNvPr id="1711" name="直线"/>
              <p:cNvSpPr>
                <a:spLocks/>
              </p:cNvSpPr>
              <p:nvPr/>
            </p:nvSpPr>
            <p:spPr>
              <a:xfrm>
                <a:off x="2895600" y="2590800"/>
                <a:ext cx="3657600" cy="0"/>
              </a:xfrm>
              <a:prstGeom prst="line">
                <a:avLst/>
              </a:prstGeom>
              <a:noFill/>
              <a:ln w="28575" cap="flat" cmpd="sng">
                <a:solidFill>
                  <a:srgbClr val="2E2AE2"/>
                </a:solidFill>
                <a:prstDash val="dash"/>
                <a:round/>
              </a:ln>
            </p:spPr>
          </p:sp>
          <p:sp>
            <p:nvSpPr>
              <p:cNvPr id="1712" name="矩形"/>
              <p:cNvSpPr>
                <a:spLocks/>
              </p:cNvSpPr>
              <p:nvPr/>
            </p:nvSpPr>
            <p:spPr>
              <a:xfrm>
                <a:off x="1905000" y="2133600"/>
                <a:ext cx="11430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0.1</a:t>
                </a:r>
                <a:r>
                  <a:rPr lang="en-US" altLang="zh-CN" sz="2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1716" name="组合"/>
            <p:cNvGrpSpPr>
              <a:grpSpLocks/>
            </p:cNvGrpSpPr>
            <p:nvPr/>
          </p:nvGrpSpPr>
          <p:grpSpPr>
            <a:xfrm>
              <a:off x="2895600" y="2590801"/>
              <a:ext cx="3733800" cy="1219200"/>
              <a:chOff x="2895600" y="2590801"/>
              <a:chExt cx="3733800" cy="1219200"/>
            </a:xfrm>
          </p:grpSpPr>
          <p:sp>
            <p:nvSpPr>
              <p:cNvPr id="1714" name="直线"/>
              <p:cNvSpPr>
                <a:spLocks/>
              </p:cNvSpPr>
              <p:nvPr/>
            </p:nvSpPr>
            <p:spPr>
              <a:xfrm>
                <a:off x="6629399" y="2590801"/>
                <a:ext cx="0" cy="12192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15" name="直线"/>
              <p:cNvSpPr>
                <a:spLocks/>
              </p:cNvSpPr>
              <p:nvPr/>
            </p:nvSpPr>
            <p:spPr>
              <a:xfrm>
                <a:off x="2895600" y="3657601"/>
                <a:ext cx="37338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</p:grpSp>
        <p:grpSp>
          <p:nvGrpSpPr>
            <p:cNvPr id="1721" name="组合"/>
            <p:cNvGrpSpPr>
              <a:grpSpLocks/>
            </p:cNvGrpSpPr>
            <p:nvPr/>
          </p:nvGrpSpPr>
          <p:grpSpPr>
            <a:xfrm>
              <a:off x="3159125" y="2057400"/>
              <a:ext cx="1677987" cy="304800"/>
              <a:chOff x="3159125" y="2057400"/>
              <a:chExt cx="1677987" cy="304800"/>
            </a:xfrm>
          </p:grpSpPr>
          <p:sp>
            <p:nvSpPr>
              <p:cNvPr id="1717" name="直线"/>
              <p:cNvSpPr>
                <a:spLocks/>
              </p:cNvSpPr>
              <p:nvPr/>
            </p:nvSpPr>
            <p:spPr>
              <a:xfrm>
                <a:off x="3159125" y="2057400"/>
                <a:ext cx="0" cy="304800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718" name="直线"/>
              <p:cNvSpPr>
                <a:spLocks/>
              </p:cNvSpPr>
              <p:nvPr/>
            </p:nvSpPr>
            <p:spPr>
              <a:xfrm>
                <a:off x="4837112" y="2057400"/>
                <a:ext cx="0" cy="304800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719" name="直线"/>
              <p:cNvSpPr>
                <a:spLocks/>
              </p:cNvSpPr>
              <p:nvPr/>
            </p:nvSpPr>
            <p:spPr>
              <a:xfrm flipH="1">
                <a:off x="3163887" y="2286000"/>
                <a:ext cx="609600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720" name="直线"/>
              <p:cNvSpPr>
                <a:spLocks/>
              </p:cNvSpPr>
              <p:nvPr/>
            </p:nvSpPr>
            <p:spPr>
              <a:xfrm>
                <a:off x="4267200" y="2286000"/>
                <a:ext cx="569912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  <a:tailEnd type="triangle" w="med" len="med"/>
              </a:ln>
            </p:spPr>
          </p:sp>
        </p:grpSp>
        <p:sp>
          <p:nvSpPr>
            <p:cNvPr id="1722" name="矩形"/>
            <p:cNvSpPr>
              <a:spLocks/>
            </p:cNvSpPr>
            <p:nvPr/>
          </p:nvSpPr>
          <p:spPr>
            <a:xfrm>
              <a:off x="3430587" y="1955800"/>
              <a:ext cx="1143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t</a:t>
              </a:r>
              <a:r>
                <a:rPr lang="en-US" altLang="zh-CN" sz="2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p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723" name="矩形"/>
            <p:cNvSpPr>
              <a:spLocks/>
            </p:cNvSpPr>
            <p:nvPr/>
          </p:nvSpPr>
          <p:spPr>
            <a:xfrm>
              <a:off x="2897187" y="2605088"/>
              <a:ext cx="1143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t</a:t>
              </a:r>
              <a:r>
                <a:rPr lang="en-US" altLang="zh-CN" sz="2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724" name="矩形"/>
            <p:cNvSpPr>
              <a:spLocks/>
            </p:cNvSpPr>
            <p:nvPr/>
          </p:nvSpPr>
          <p:spPr>
            <a:xfrm>
              <a:off x="4648200" y="2605088"/>
              <a:ext cx="1143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t</a:t>
              </a:r>
              <a:r>
                <a:rPr lang="en-US" altLang="zh-CN" sz="2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f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725" name="矩形"/>
            <p:cNvSpPr>
              <a:spLocks/>
            </p:cNvSpPr>
            <p:nvPr/>
          </p:nvSpPr>
          <p:spPr>
            <a:xfrm>
              <a:off x="3962400" y="3581401"/>
              <a:ext cx="1143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T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1727" name="矩形"/>
          <p:cNvSpPr>
            <a:spLocks/>
          </p:cNvSpPr>
          <p:nvPr/>
        </p:nvSpPr>
        <p:spPr>
          <a:xfrm>
            <a:off x="2514600" y="3886200"/>
            <a:ext cx="44958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实际的矩形波</a:t>
            </a:r>
          </a:p>
        </p:txBody>
      </p:sp>
    </p:spTree>
    <p:extLst>
      <p:ext uri="{BB962C8B-B14F-4D97-AF65-F5344CB8AC3E}">
        <p14:creationId xmlns:p14="http://schemas.microsoft.com/office/powerpoint/2010/main" val="2568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6" grpId="0"/>
      <p:bldP spid="1677" grpId="0"/>
      <p:bldP spid="1678" grpId="0"/>
      <p:bldP spid="1679" grpId="0"/>
      <p:bldP spid="1680" grpId="0"/>
      <p:bldP spid="1681" grpId="0"/>
      <p:bldP spid="17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"/>
          <p:cNvSpPr>
            <a:spLocks/>
          </p:cNvSpPr>
          <p:nvPr/>
        </p:nvSpPr>
        <p:spPr>
          <a:xfrm>
            <a:off x="2484438" y="188913"/>
            <a:ext cx="4391025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20.1 </a:t>
            </a:r>
            <a:r>
              <a:rPr lang="zh-CN" altLang="en-US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数字电路基础</a:t>
            </a:r>
          </a:p>
        </p:txBody>
      </p:sp>
      <p:sp>
        <p:nvSpPr>
          <p:cNvPr id="70" name="矩形"/>
          <p:cNvSpPr>
            <a:spLocks/>
          </p:cNvSpPr>
          <p:nvPr/>
        </p:nvSpPr>
        <p:spPr>
          <a:xfrm>
            <a:off x="755650" y="1196975"/>
            <a:ext cx="7848599" cy="357758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数字电路的优点：</a:t>
            </a:r>
            <a:endParaRPr lang="en-US" altLang="zh-CN" sz="3200" b="1" i="0" u="none" strike="noStrike" kern="1200" cap="none" spc="0" baseline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(1)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便于高度的集成化；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(2)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工作准确可靠，抗干扰能力强；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(3)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数字信息便于长期保存；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(4)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数字集成电路产品系列多、通用性强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 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且成本低；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(5)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保密性好；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(6)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可同时进行数值计算和逻辑运算；</a:t>
            </a:r>
          </a:p>
        </p:txBody>
      </p:sp>
    </p:spTree>
    <p:extLst>
      <p:ext uri="{BB962C8B-B14F-4D97-AF65-F5344CB8AC3E}">
        <p14:creationId xmlns:p14="http://schemas.microsoft.com/office/powerpoint/2010/main" val="1541151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7" name="组合"/>
          <p:cNvGrpSpPr>
            <a:grpSpLocks/>
          </p:cNvGrpSpPr>
          <p:nvPr/>
        </p:nvGrpSpPr>
        <p:grpSpPr>
          <a:xfrm>
            <a:off x="5099050" y="4683125"/>
            <a:ext cx="2071293" cy="1108074"/>
            <a:chOff x="5099050" y="4683125"/>
            <a:chExt cx="2071293" cy="1108074"/>
          </a:xfrm>
        </p:grpSpPr>
        <p:sp>
          <p:nvSpPr>
            <p:cNvPr id="1728" name="矩形"/>
            <p:cNvSpPr>
              <a:spLocks/>
            </p:cNvSpPr>
            <p:nvPr/>
          </p:nvSpPr>
          <p:spPr>
            <a:xfrm>
              <a:off x="6775451" y="4989513"/>
              <a:ext cx="394893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2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endParaRPr lang="zh-CN" altLang="en-US" sz="2800" b="1" i="1" u="none" strike="noStrike" kern="1200" cap="none" spc="0" baseline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729" name="直线"/>
            <p:cNvSpPr>
              <a:spLocks/>
            </p:cNvSpPr>
            <p:nvPr/>
          </p:nvSpPr>
          <p:spPr>
            <a:xfrm flipV="1">
              <a:off x="5784850" y="4760913"/>
              <a:ext cx="355600" cy="1920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30" name="直线"/>
            <p:cNvSpPr>
              <a:spLocks/>
            </p:cNvSpPr>
            <p:nvPr/>
          </p:nvSpPr>
          <p:spPr>
            <a:xfrm>
              <a:off x="5099050" y="5791199"/>
              <a:ext cx="16383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31" name="直线"/>
            <p:cNvSpPr>
              <a:spLocks/>
            </p:cNvSpPr>
            <p:nvPr/>
          </p:nvSpPr>
          <p:spPr>
            <a:xfrm>
              <a:off x="6737350" y="4703762"/>
              <a:ext cx="0" cy="3190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32" name="矩形"/>
            <p:cNvSpPr>
              <a:spLocks/>
            </p:cNvSpPr>
            <p:nvPr/>
          </p:nvSpPr>
          <p:spPr>
            <a:xfrm>
              <a:off x="6665912" y="5022850"/>
              <a:ext cx="142875" cy="447675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33" name="直线"/>
            <p:cNvSpPr>
              <a:spLocks/>
            </p:cNvSpPr>
            <p:nvPr/>
          </p:nvSpPr>
          <p:spPr>
            <a:xfrm>
              <a:off x="6737350" y="5470525"/>
              <a:ext cx="0" cy="3206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34" name="直线"/>
            <p:cNvSpPr>
              <a:spLocks/>
            </p:cNvSpPr>
            <p:nvPr/>
          </p:nvSpPr>
          <p:spPr>
            <a:xfrm>
              <a:off x="6167437" y="4724400"/>
              <a:ext cx="569912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35" name="直线"/>
            <p:cNvSpPr>
              <a:spLocks/>
            </p:cNvSpPr>
            <p:nvPr/>
          </p:nvSpPr>
          <p:spPr>
            <a:xfrm flipH="1">
              <a:off x="5100637" y="4724400"/>
              <a:ext cx="685800" cy="6349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36" name="椭圆"/>
            <p:cNvSpPr>
              <a:spLocks/>
            </p:cNvSpPr>
            <p:nvPr/>
          </p:nvSpPr>
          <p:spPr>
            <a:xfrm>
              <a:off x="6091237" y="4683125"/>
              <a:ext cx="76200" cy="762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1738" name="文本框"/>
          <p:cNvSpPr>
            <a:spLocks noGrp="1"/>
          </p:cNvSpPr>
          <p:nvPr>
            <p:ph type="ctrTitle"/>
          </p:nvPr>
        </p:nvSpPr>
        <p:spPr>
          <a:xfrm>
            <a:off x="1828800" y="457200"/>
            <a:ext cx="5181599" cy="6858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20.4</a:t>
            </a:r>
            <a:r>
              <a:rPr lang="en-US" altLang="zh-CN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charset="-122"/>
                <a:ea typeface="华文新魏" charset="-122"/>
                <a:cs typeface="华文新魏" charset="-122"/>
              </a:rPr>
              <a:t> </a:t>
            </a:r>
            <a:r>
              <a:rPr lang="zh-CN" altLang="en-US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charset="-122"/>
                <a:ea typeface="华文新魏" charset="-122"/>
                <a:cs typeface="华文新魏" charset="-122"/>
              </a:rPr>
              <a:t>晶体管的开关作用</a:t>
            </a:r>
          </a:p>
        </p:txBody>
      </p:sp>
      <p:sp>
        <p:nvSpPr>
          <p:cNvPr id="1739" name="矩形"/>
          <p:cNvSpPr>
            <a:spLocks/>
          </p:cNvSpPr>
          <p:nvPr/>
        </p:nvSpPr>
        <p:spPr>
          <a:xfrm>
            <a:off x="1584325" y="2125663"/>
            <a:ext cx="184150" cy="57943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sp>
        <p:nvSpPr>
          <p:cNvPr id="1740" name="文本框"/>
          <p:cNvSpPr>
            <a:spLocks noGrp="1"/>
          </p:cNvSpPr>
          <p:nvPr>
            <p:ph type="subTitle" idx="1"/>
          </p:nvPr>
        </p:nvSpPr>
        <p:spPr>
          <a:xfrm>
            <a:off x="685800" y="1524000"/>
            <a:ext cx="3581399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1.  </a:t>
            </a:r>
            <a:r>
              <a:rPr lang="zh-CN" altLang="en-US" sz="2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二极管的开关特性</a:t>
            </a:r>
          </a:p>
        </p:txBody>
      </p:sp>
      <p:grpSp>
        <p:nvGrpSpPr>
          <p:cNvPr id="1744" name="组合"/>
          <p:cNvGrpSpPr>
            <a:grpSpLocks/>
          </p:cNvGrpSpPr>
          <p:nvPr/>
        </p:nvGrpSpPr>
        <p:grpSpPr>
          <a:xfrm>
            <a:off x="914400" y="3798888"/>
            <a:ext cx="641350" cy="447674"/>
            <a:chOff x="914400" y="3798888"/>
            <a:chExt cx="641350" cy="447674"/>
          </a:xfrm>
        </p:grpSpPr>
        <p:sp>
          <p:nvSpPr>
            <p:cNvPr id="1741" name="直线"/>
            <p:cNvSpPr>
              <a:spLocks/>
            </p:cNvSpPr>
            <p:nvPr/>
          </p:nvSpPr>
          <p:spPr>
            <a:xfrm>
              <a:off x="914400" y="4246563"/>
              <a:ext cx="35630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42" name="直线"/>
            <p:cNvSpPr>
              <a:spLocks/>
            </p:cNvSpPr>
            <p:nvPr/>
          </p:nvSpPr>
          <p:spPr>
            <a:xfrm flipV="1">
              <a:off x="1270705" y="3798888"/>
              <a:ext cx="0" cy="4476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43" name="直线"/>
            <p:cNvSpPr>
              <a:spLocks/>
            </p:cNvSpPr>
            <p:nvPr/>
          </p:nvSpPr>
          <p:spPr>
            <a:xfrm>
              <a:off x="1270705" y="3798888"/>
              <a:ext cx="28504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1747" name="组合"/>
          <p:cNvGrpSpPr>
            <a:grpSpLocks/>
          </p:cNvGrpSpPr>
          <p:nvPr/>
        </p:nvGrpSpPr>
        <p:grpSpPr>
          <a:xfrm>
            <a:off x="1581150" y="3798888"/>
            <a:ext cx="285750" cy="447674"/>
            <a:chOff x="1581150" y="3798888"/>
            <a:chExt cx="285750" cy="447674"/>
          </a:xfrm>
        </p:grpSpPr>
        <p:sp>
          <p:nvSpPr>
            <p:cNvPr id="1745" name="直线"/>
            <p:cNvSpPr>
              <a:spLocks/>
            </p:cNvSpPr>
            <p:nvPr/>
          </p:nvSpPr>
          <p:spPr>
            <a:xfrm>
              <a:off x="1581150" y="3798888"/>
              <a:ext cx="0" cy="447674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1746" name="直线"/>
            <p:cNvSpPr>
              <a:spLocks/>
            </p:cNvSpPr>
            <p:nvPr/>
          </p:nvSpPr>
          <p:spPr>
            <a:xfrm>
              <a:off x="1581150" y="4246563"/>
              <a:ext cx="285750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</p:grpSp>
      <p:grpSp>
        <p:nvGrpSpPr>
          <p:cNvPr id="1750" name="组合"/>
          <p:cNvGrpSpPr>
            <a:grpSpLocks/>
          </p:cNvGrpSpPr>
          <p:nvPr/>
        </p:nvGrpSpPr>
        <p:grpSpPr>
          <a:xfrm>
            <a:off x="838200" y="2662238"/>
            <a:ext cx="1296987" cy="520065"/>
            <a:chOff x="838200" y="2662238"/>
            <a:chExt cx="1296987" cy="520065"/>
          </a:xfrm>
        </p:grpSpPr>
        <p:sp>
          <p:nvSpPr>
            <p:cNvPr id="1748" name="椭圆形标注"/>
            <p:cNvSpPr>
              <a:spLocks/>
            </p:cNvSpPr>
            <p:nvPr/>
          </p:nvSpPr>
          <p:spPr>
            <a:xfrm>
              <a:off x="838200" y="2738437"/>
              <a:ext cx="1296987" cy="442911"/>
            </a:xfrm>
            <a:prstGeom prst="wedgeEllipseCallout">
              <a:avLst>
                <a:gd name="adj1" fmla="val 81578"/>
                <a:gd name="adj2" fmla="val 98027"/>
              </a:avLst>
            </a:prstGeom>
            <a:solidFill>
              <a:srgbClr val="FFFFCC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</p:sp>
        <p:sp>
          <p:nvSpPr>
            <p:cNvPr id="1749" name="矩形"/>
            <p:cNvSpPr>
              <a:spLocks/>
            </p:cNvSpPr>
            <p:nvPr/>
          </p:nvSpPr>
          <p:spPr>
            <a:xfrm>
              <a:off x="993775" y="2662238"/>
              <a:ext cx="903704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导通</a:t>
              </a:r>
            </a:p>
          </p:txBody>
        </p:sp>
      </p:grpSp>
      <p:sp>
        <p:nvSpPr>
          <p:cNvPr id="1751" name="右箭头"/>
          <p:cNvSpPr>
            <a:spLocks/>
          </p:cNvSpPr>
          <p:nvPr/>
        </p:nvSpPr>
        <p:spPr>
          <a:xfrm>
            <a:off x="3886200" y="3048000"/>
            <a:ext cx="925513" cy="320674"/>
          </a:xfrm>
          <a:prstGeom prst="rightArrow">
            <a:avLst>
              <a:gd name="adj1" fmla="val 50000"/>
              <a:gd name="adj2" fmla="val 72153"/>
            </a:avLst>
          </a:prstGeom>
          <a:gradFill rotWithShape="0">
            <a:gsLst>
              <a:gs pos="0">
                <a:srgbClr val="008080">
                  <a:alpha val="100000"/>
                </a:srgbClr>
              </a:gs>
              <a:gs pos="100000">
                <a:srgbClr val="33CCFF">
                  <a:alpha val="100000"/>
                </a:srgbClr>
              </a:gs>
            </a:gsLst>
            <a:lin ang="0" scaled="1"/>
          </a:gradFill>
          <a:ln w="28575" cap="flat" cmpd="sng">
            <a:solidFill>
              <a:srgbClr val="4F81BD"/>
            </a:solidFill>
            <a:prstDash val="solid"/>
            <a:miter/>
          </a:ln>
        </p:spPr>
      </p:sp>
      <p:sp>
        <p:nvSpPr>
          <p:cNvPr id="1752" name="右箭头"/>
          <p:cNvSpPr>
            <a:spLocks/>
          </p:cNvSpPr>
          <p:nvPr/>
        </p:nvSpPr>
        <p:spPr>
          <a:xfrm>
            <a:off x="3803650" y="5241925"/>
            <a:ext cx="996950" cy="320674"/>
          </a:xfrm>
          <a:prstGeom prst="rightArrow">
            <a:avLst>
              <a:gd name="adj1" fmla="val 50000"/>
              <a:gd name="adj2" fmla="val 77723"/>
            </a:avLst>
          </a:prstGeom>
          <a:gradFill rotWithShape="0">
            <a:gsLst>
              <a:gs pos="0">
                <a:srgbClr val="FFFF66">
                  <a:alpha val="100000"/>
                </a:srgbClr>
              </a:gs>
              <a:gs pos="100000">
                <a:srgbClr val="008080">
                  <a:alpha val="100000"/>
                </a:srgbClr>
              </a:gs>
            </a:gsLst>
            <a:lin ang="0" scaled="1"/>
          </a:gradFill>
          <a:ln w="28575" cap="flat" cmpd="sng">
            <a:solidFill>
              <a:srgbClr val="4F81BD"/>
            </a:solidFill>
            <a:prstDash val="solid"/>
            <a:miter/>
          </a:ln>
        </p:spPr>
      </p:sp>
      <p:grpSp>
        <p:nvGrpSpPr>
          <p:cNvPr id="1755" name="组合"/>
          <p:cNvGrpSpPr>
            <a:grpSpLocks/>
          </p:cNvGrpSpPr>
          <p:nvPr/>
        </p:nvGrpSpPr>
        <p:grpSpPr>
          <a:xfrm>
            <a:off x="838200" y="2662238"/>
            <a:ext cx="1371600" cy="523874"/>
            <a:chOff x="838200" y="2662238"/>
            <a:chExt cx="1371600" cy="523874"/>
          </a:xfrm>
        </p:grpSpPr>
        <p:sp>
          <p:nvSpPr>
            <p:cNvPr id="1753" name="椭圆形标注" descr="75%"/>
            <p:cNvSpPr>
              <a:spLocks/>
            </p:cNvSpPr>
            <p:nvPr/>
          </p:nvSpPr>
          <p:spPr>
            <a:xfrm>
              <a:off x="838200" y="2738438"/>
              <a:ext cx="1371600" cy="447674"/>
            </a:xfrm>
            <a:prstGeom prst="wedgeEllipseCallout">
              <a:avLst>
                <a:gd name="adj1" fmla="val 78351"/>
                <a:gd name="adj2" fmla="val 100703"/>
              </a:avLst>
            </a:prstGeom>
            <a:pattFill prst="pct75">
              <a:fgClr>
                <a:srgbClr val="00FF00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754" name="矩形" descr="75%"/>
            <p:cNvSpPr>
              <a:spLocks/>
            </p:cNvSpPr>
            <p:nvPr/>
          </p:nvSpPr>
          <p:spPr>
            <a:xfrm>
              <a:off x="1069975" y="2662238"/>
              <a:ext cx="903704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截止</a:t>
              </a:r>
              <a:endParaRPr lang="zh-CN" altLang="en-US" sz="28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1756" name="椭圆形标注" descr="90%"/>
          <p:cNvSpPr>
            <a:spLocks/>
          </p:cNvSpPr>
          <p:nvPr/>
        </p:nvSpPr>
        <p:spPr>
          <a:xfrm>
            <a:off x="6553200" y="3733800"/>
            <a:ext cx="1768475" cy="762000"/>
          </a:xfrm>
          <a:prstGeom prst="wedgeEllipseCallout">
            <a:avLst>
              <a:gd name="adj1" fmla="val -78990"/>
              <a:gd name="adj2" fmla="val 77703"/>
            </a:avLst>
          </a:prstGeom>
          <a:pattFill prst="pct90">
            <a:fgClr>
              <a:srgbClr val="FFCCFF"/>
            </a:fgClr>
            <a:bgClr>
              <a:srgbClr val="FFFFFF"/>
            </a:bgClr>
          </a:pattFill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相当于</a:t>
            </a:r>
            <a:endParaRPr lang="en-US" altLang="zh-CN" sz="24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开关断开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1757" name="椭圆形标注"/>
          <p:cNvSpPr>
            <a:spLocks/>
          </p:cNvSpPr>
          <p:nvPr/>
        </p:nvSpPr>
        <p:spPr>
          <a:xfrm>
            <a:off x="6629400" y="1600200"/>
            <a:ext cx="1752600" cy="838200"/>
          </a:xfrm>
          <a:prstGeom prst="wedgeEllipseCallout">
            <a:avLst>
              <a:gd name="adj1" fmla="val -70018"/>
              <a:gd name="adj2" fmla="val 67990"/>
            </a:avLst>
          </a:prstGeom>
          <a:solidFill>
            <a:srgbClr val="FFFF99"/>
          </a:solidFill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相当于</a:t>
            </a:r>
            <a:endParaRPr lang="en-US" altLang="zh-CN" sz="24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开关闭合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1760" name="组合"/>
          <p:cNvGrpSpPr>
            <a:grpSpLocks/>
          </p:cNvGrpSpPr>
          <p:nvPr/>
        </p:nvGrpSpPr>
        <p:grpSpPr>
          <a:xfrm>
            <a:off x="5734050" y="4038600"/>
            <a:ext cx="457200" cy="1066800"/>
            <a:chOff x="5734050" y="4038600"/>
            <a:chExt cx="457200" cy="1066800"/>
          </a:xfrm>
        </p:grpSpPr>
        <p:sp>
          <p:nvSpPr>
            <p:cNvPr id="1758" name="矩形"/>
            <p:cNvSpPr>
              <a:spLocks/>
            </p:cNvSpPr>
            <p:nvPr/>
          </p:nvSpPr>
          <p:spPr>
            <a:xfrm>
              <a:off x="5734050" y="4038600"/>
              <a:ext cx="431799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S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759" name="椭圆"/>
            <p:cNvSpPr>
              <a:spLocks/>
            </p:cNvSpPr>
            <p:nvPr/>
          </p:nvSpPr>
          <p:spPr>
            <a:xfrm rot="-5400000" flipH="1" flipV="1">
              <a:off x="5734050" y="4343400"/>
              <a:ext cx="457200" cy="762000"/>
            </a:xfrm>
            <a:prstGeom prst="ellipse">
              <a:avLst/>
            </a:prstGeom>
            <a:noFill/>
            <a:ln w="38100" cap="flat" cmpd="sng">
              <a:solidFill>
                <a:srgbClr val="2E2AE2"/>
              </a:solidFill>
              <a:prstDash val="solid"/>
              <a:round/>
            </a:ln>
          </p:spPr>
        </p:sp>
      </p:grpSp>
      <p:sp>
        <p:nvSpPr>
          <p:cNvPr id="1761" name="矩形"/>
          <p:cNvSpPr>
            <a:spLocks/>
          </p:cNvSpPr>
          <p:nvPr/>
        </p:nvSpPr>
        <p:spPr>
          <a:xfrm>
            <a:off x="1146175" y="3276600"/>
            <a:ext cx="619124" cy="519113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3V</a:t>
            </a:r>
            <a:endParaRPr lang="zh-CN" altLang="en-US" sz="28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762" name="矩形"/>
          <p:cNvSpPr>
            <a:spLocks/>
          </p:cNvSpPr>
          <p:nvPr/>
        </p:nvSpPr>
        <p:spPr>
          <a:xfrm>
            <a:off x="1612899" y="3810000"/>
            <a:ext cx="619125" cy="519113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宋体" charset="0"/>
              </a:rPr>
              <a:t>0V</a:t>
            </a:r>
            <a:endParaRPr lang="zh-CN" altLang="en-US" sz="2800" b="1" i="0" u="none" strike="noStrike" kern="1200" cap="none" spc="0" baseline="0">
              <a:solidFill>
                <a:srgbClr val="2E2AE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1765" name="组合"/>
          <p:cNvGrpSpPr>
            <a:grpSpLocks/>
          </p:cNvGrpSpPr>
          <p:nvPr/>
        </p:nvGrpSpPr>
        <p:grpSpPr>
          <a:xfrm>
            <a:off x="5791199" y="2057400"/>
            <a:ext cx="506412" cy="990600"/>
            <a:chOff x="5791199" y="2057400"/>
            <a:chExt cx="506412" cy="990600"/>
          </a:xfrm>
        </p:grpSpPr>
        <p:sp>
          <p:nvSpPr>
            <p:cNvPr id="1763" name="矩形"/>
            <p:cNvSpPr>
              <a:spLocks/>
            </p:cNvSpPr>
            <p:nvPr/>
          </p:nvSpPr>
          <p:spPr>
            <a:xfrm>
              <a:off x="5867399" y="2057400"/>
              <a:ext cx="430212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S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764" name="椭圆"/>
            <p:cNvSpPr>
              <a:spLocks/>
            </p:cNvSpPr>
            <p:nvPr/>
          </p:nvSpPr>
          <p:spPr>
            <a:xfrm rot="-5400000" flipH="1" flipV="1">
              <a:off x="5791199" y="2286000"/>
              <a:ext cx="457200" cy="761999"/>
            </a:xfrm>
            <a:prstGeom prst="ellipse">
              <a:avLst/>
            </a:prstGeom>
            <a:noFill/>
            <a:ln w="38100" cap="flat" cmpd="sng">
              <a:solidFill>
                <a:srgbClr val="2E2AE2"/>
              </a:solidFill>
              <a:prstDash val="solid"/>
              <a:round/>
            </a:ln>
          </p:spPr>
        </p:sp>
      </p:grpSp>
      <p:grpSp>
        <p:nvGrpSpPr>
          <p:cNvPr id="1776" name="组合"/>
          <p:cNvGrpSpPr>
            <a:grpSpLocks/>
          </p:cNvGrpSpPr>
          <p:nvPr/>
        </p:nvGrpSpPr>
        <p:grpSpPr>
          <a:xfrm>
            <a:off x="5105400" y="2662238"/>
            <a:ext cx="2071293" cy="1136650"/>
            <a:chOff x="5105400" y="2662238"/>
            <a:chExt cx="2071293" cy="1136650"/>
          </a:xfrm>
        </p:grpSpPr>
        <p:sp>
          <p:nvSpPr>
            <p:cNvPr id="1766" name="矩形"/>
            <p:cNvSpPr>
              <a:spLocks/>
            </p:cNvSpPr>
            <p:nvPr/>
          </p:nvSpPr>
          <p:spPr>
            <a:xfrm>
              <a:off x="6781800" y="3048000"/>
              <a:ext cx="39489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endParaRPr lang="zh-CN" altLang="en-US" sz="24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767" name="直线"/>
            <p:cNvSpPr>
              <a:spLocks/>
            </p:cNvSpPr>
            <p:nvPr/>
          </p:nvSpPr>
          <p:spPr>
            <a:xfrm>
              <a:off x="5105400" y="3798888"/>
              <a:ext cx="16383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68" name="直线"/>
            <p:cNvSpPr>
              <a:spLocks/>
            </p:cNvSpPr>
            <p:nvPr/>
          </p:nvSpPr>
          <p:spPr>
            <a:xfrm>
              <a:off x="6743701" y="2711450"/>
              <a:ext cx="0" cy="3190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69" name="矩形"/>
            <p:cNvSpPr>
              <a:spLocks/>
            </p:cNvSpPr>
            <p:nvPr/>
          </p:nvSpPr>
          <p:spPr>
            <a:xfrm>
              <a:off x="6672263" y="3030537"/>
              <a:ext cx="142875" cy="447674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70" name="直线"/>
            <p:cNvSpPr>
              <a:spLocks/>
            </p:cNvSpPr>
            <p:nvPr/>
          </p:nvSpPr>
          <p:spPr>
            <a:xfrm>
              <a:off x="6743701" y="3478213"/>
              <a:ext cx="0" cy="3206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71" name="直线"/>
            <p:cNvSpPr>
              <a:spLocks/>
            </p:cNvSpPr>
            <p:nvPr/>
          </p:nvSpPr>
          <p:spPr>
            <a:xfrm>
              <a:off x="6175375" y="2705100"/>
              <a:ext cx="569912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72" name="直线"/>
            <p:cNvSpPr>
              <a:spLocks/>
            </p:cNvSpPr>
            <p:nvPr/>
          </p:nvSpPr>
          <p:spPr>
            <a:xfrm flipH="1">
              <a:off x="5105400" y="2705100"/>
              <a:ext cx="784225" cy="635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73" name="直线"/>
            <p:cNvSpPr>
              <a:spLocks/>
            </p:cNvSpPr>
            <p:nvPr/>
          </p:nvSpPr>
          <p:spPr>
            <a:xfrm>
              <a:off x="5867400" y="2662238"/>
              <a:ext cx="3556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74" name="椭圆"/>
            <p:cNvSpPr>
              <a:spLocks/>
            </p:cNvSpPr>
            <p:nvPr/>
          </p:nvSpPr>
          <p:spPr>
            <a:xfrm>
              <a:off x="5867400" y="2668587"/>
              <a:ext cx="79374" cy="79375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75" name="椭圆"/>
            <p:cNvSpPr>
              <a:spLocks/>
            </p:cNvSpPr>
            <p:nvPr/>
          </p:nvSpPr>
          <p:spPr>
            <a:xfrm>
              <a:off x="6096000" y="2667000"/>
              <a:ext cx="79374" cy="79374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1787" name="组合"/>
          <p:cNvGrpSpPr>
            <a:grpSpLocks/>
          </p:cNvGrpSpPr>
          <p:nvPr/>
        </p:nvGrpSpPr>
        <p:grpSpPr>
          <a:xfrm>
            <a:off x="1889125" y="2992437"/>
            <a:ext cx="2071293" cy="1690687"/>
            <a:chOff x="1889125" y="2992437"/>
            <a:chExt cx="2071293" cy="1690687"/>
          </a:xfrm>
        </p:grpSpPr>
        <p:sp>
          <p:nvSpPr>
            <p:cNvPr id="1777" name="矩形"/>
            <p:cNvSpPr>
              <a:spLocks/>
            </p:cNvSpPr>
            <p:nvPr/>
          </p:nvSpPr>
          <p:spPr>
            <a:xfrm>
              <a:off x="3565524" y="3906837"/>
              <a:ext cx="39489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778" name="矩形"/>
            <p:cNvSpPr>
              <a:spLocks/>
            </p:cNvSpPr>
            <p:nvPr/>
          </p:nvSpPr>
          <p:spPr>
            <a:xfrm>
              <a:off x="2500312" y="2992437"/>
              <a:ext cx="41159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D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grpSp>
          <p:nvGrpSpPr>
            <p:cNvPr id="1786" name="组合"/>
            <p:cNvGrpSpPr>
              <a:grpSpLocks/>
            </p:cNvGrpSpPr>
            <p:nvPr/>
          </p:nvGrpSpPr>
          <p:grpSpPr>
            <a:xfrm>
              <a:off x="1889125" y="3382963"/>
              <a:ext cx="1708149" cy="1300162"/>
              <a:chOff x="1889125" y="3382963"/>
              <a:chExt cx="1708149" cy="1300162"/>
            </a:xfrm>
          </p:grpSpPr>
          <p:sp>
            <p:nvSpPr>
              <p:cNvPr id="1779" name="直线"/>
              <p:cNvSpPr>
                <a:spLocks/>
              </p:cNvSpPr>
              <p:nvPr/>
            </p:nvSpPr>
            <p:spPr>
              <a:xfrm>
                <a:off x="1889125" y="3595687"/>
                <a:ext cx="1636712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80" name="直线"/>
              <p:cNvSpPr>
                <a:spLocks/>
              </p:cNvSpPr>
              <p:nvPr/>
            </p:nvSpPr>
            <p:spPr>
              <a:xfrm>
                <a:off x="1889125" y="4683125"/>
                <a:ext cx="1636712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81" name="直线"/>
              <p:cNvSpPr>
                <a:spLocks/>
              </p:cNvSpPr>
              <p:nvPr/>
            </p:nvSpPr>
            <p:spPr>
              <a:xfrm>
                <a:off x="2892425" y="3382963"/>
                <a:ext cx="0" cy="43656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82" name="直线"/>
              <p:cNvSpPr>
                <a:spLocks/>
              </p:cNvSpPr>
              <p:nvPr/>
            </p:nvSpPr>
            <p:spPr>
              <a:xfrm>
                <a:off x="3525837" y="3595687"/>
                <a:ext cx="0" cy="32067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83" name="矩形"/>
              <p:cNvSpPr>
                <a:spLocks/>
              </p:cNvSpPr>
              <p:nvPr/>
            </p:nvSpPr>
            <p:spPr>
              <a:xfrm>
                <a:off x="3454399" y="3916362"/>
                <a:ext cx="142874" cy="44767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84" name="直线"/>
              <p:cNvSpPr>
                <a:spLocks/>
              </p:cNvSpPr>
              <p:nvPr/>
            </p:nvSpPr>
            <p:spPr>
              <a:xfrm>
                <a:off x="3525837" y="4364037"/>
                <a:ext cx="0" cy="3190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85" name="等腰三角形"/>
              <p:cNvSpPr>
                <a:spLocks/>
              </p:cNvSpPr>
              <p:nvPr/>
            </p:nvSpPr>
            <p:spPr>
              <a:xfrm rot="5382002">
                <a:off x="2587625" y="3459163"/>
                <a:ext cx="304799" cy="304800"/>
              </a:xfrm>
              <a:prstGeom prst="triangle">
                <a:avLst>
                  <a:gd name="adj" fmla="val 50000"/>
                </a:avLst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sp>
        <p:nvSpPr>
          <p:cNvPr id="1788" name="矩形"/>
          <p:cNvSpPr>
            <a:spLocks/>
          </p:cNvSpPr>
          <p:nvPr/>
        </p:nvSpPr>
        <p:spPr>
          <a:xfrm>
            <a:off x="3952875" y="2681288"/>
            <a:ext cx="619124" cy="5191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3V</a:t>
            </a:r>
            <a:endParaRPr lang="zh-CN" altLang="en-US" sz="28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1789" name="矩形"/>
          <p:cNvSpPr>
            <a:spLocks/>
          </p:cNvSpPr>
          <p:nvPr/>
        </p:nvSpPr>
        <p:spPr>
          <a:xfrm>
            <a:off x="3952875" y="4814888"/>
            <a:ext cx="619124" cy="5191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宋体" charset="0"/>
              </a:rPr>
              <a:t>0V</a:t>
            </a:r>
            <a:endParaRPr lang="zh-CN" altLang="en-US" sz="2800" b="1" i="0" u="none" strike="noStrike" kern="1200" cap="none" spc="0" baseline="0">
              <a:solidFill>
                <a:srgbClr val="2E2AE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3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dio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5" dur="5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7" grpId="0" animBg="1"/>
      <p:bldP spid="1744" grpId="0" animBg="1"/>
      <p:bldP spid="1747" grpId="0" animBg="1"/>
      <p:bldP spid="1750" grpId="0" animBg="1"/>
      <p:bldP spid="1751" grpId="0" animBg="1"/>
      <p:bldP spid="1752" grpId="0" animBg="1"/>
      <p:bldP spid="1755" grpId="0" animBg="1"/>
      <p:bldP spid="1756" grpId="0" animBg="1"/>
      <p:bldP spid="1757" grpId="0" animBg="1"/>
      <p:bldP spid="1760" grpId="0" animBg="1"/>
      <p:bldP spid="1761" grpId="0"/>
      <p:bldP spid="1762" grpId="0"/>
      <p:bldP spid="1765" grpId="0" animBg="1"/>
      <p:bldP spid="1776" grpId="0" animBg="1"/>
      <p:bldP spid="1787" grpId="0" animBg="1"/>
      <p:bldP spid="1788" grpId="0"/>
      <p:bldP spid="178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文本框"/>
          <p:cNvSpPr>
            <a:spLocks noGrp="1"/>
          </p:cNvSpPr>
          <p:nvPr>
            <p:ph type="subTitle" idx="1"/>
          </p:nvPr>
        </p:nvSpPr>
        <p:spPr>
          <a:xfrm>
            <a:off x="609600" y="762000"/>
            <a:ext cx="38100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2. 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三极管的开关特性</a:t>
            </a:r>
          </a:p>
        </p:txBody>
      </p:sp>
      <p:grpSp>
        <p:nvGrpSpPr>
          <p:cNvPr id="1794" name="组合"/>
          <p:cNvGrpSpPr>
            <a:grpSpLocks/>
          </p:cNvGrpSpPr>
          <p:nvPr/>
        </p:nvGrpSpPr>
        <p:grpSpPr>
          <a:xfrm>
            <a:off x="869950" y="2362200"/>
            <a:ext cx="609600" cy="457200"/>
            <a:chOff x="869950" y="2362200"/>
            <a:chExt cx="609600" cy="457200"/>
          </a:xfrm>
        </p:grpSpPr>
        <p:sp>
          <p:nvSpPr>
            <p:cNvPr id="1791" name="直线"/>
            <p:cNvSpPr>
              <a:spLocks/>
            </p:cNvSpPr>
            <p:nvPr/>
          </p:nvSpPr>
          <p:spPr>
            <a:xfrm>
              <a:off x="869950" y="2819400"/>
              <a:ext cx="3048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792" name="直线"/>
            <p:cNvSpPr>
              <a:spLocks/>
            </p:cNvSpPr>
            <p:nvPr/>
          </p:nvSpPr>
          <p:spPr>
            <a:xfrm flipV="1">
              <a:off x="1174750" y="2362200"/>
              <a:ext cx="0" cy="4572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793" name="直线"/>
            <p:cNvSpPr>
              <a:spLocks/>
            </p:cNvSpPr>
            <p:nvPr/>
          </p:nvSpPr>
          <p:spPr>
            <a:xfrm>
              <a:off x="1174750" y="2362200"/>
              <a:ext cx="3048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</p:grpSp>
      <p:grpSp>
        <p:nvGrpSpPr>
          <p:cNvPr id="1797" name="组合"/>
          <p:cNvGrpSpPr>
            <a:grpSpLocks/>
          </p:cNvGrpSpPr>
          <p:nvPr/>
        </p:nvGrpSpPr>
        <p:grpSpPr>
          <a:xfrm>
            <a:off x="1473200" y="2362200"/>
            <a:ext cx="304800" cy="457200"/>
            <a:chOff x="1473200" y="2362200"/>
            <a:chExt cx="304800" cy="457200"/>
          </a:xfrm>
        </p:grpSpPr>
        <p:sp>
          <p:nvSpPr>
            <p:cNvPr id="1795" name="直线"/>
            <p:cNvSpPr>
              <a:spLocks/>
            </p:cNvSpPr>
            <p:nvPr/>
          </p:nvSpPr>
          <p:spPr>
            <a:xfrm>
              <a:off x="1473200" y="2362200"/>
              <a:ext cx="0" cy="4572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1796" name="直线"/>
            <p:cNvSpPr>
              <a:spLocks/>
            </p:cNvSpPr>
            <p:nvPr/>
          </p:nvSpPr>
          <p:spPr>
            <a:xfrm>
              <a:off x="1473200" y="2819400"/>
              <a:ext cx="304800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</p:grpSp>
      <p:grpSp>
        <p:nvGrpSpPr>
          <p:cNvPr id="1800" name="组合"/>
          <p:cNvGrpSpPr>
            <a:grpSpLocks/>
          </p:cNvGrpSpPr>
          <p:nvPr/>
        </p:nvGrpSpPr>
        <p:grpSpPr>
          <a:xfrm>
            <a:off x="3276600" y="3886200"/>
            <a:ext cx="1066800" cy="533399"/>
            <a:chOff x="3276600" y="3886200"/>
            <a:chExt cx="1066800" cy="533399"/>
          </a:xfrm>
        </p:grpSpPr>
        <p:sp>
          <p:nvSpPr>
            <p:cNvPr id="1798" name="椭圆形标注"/>
            <p:cNvSpPr>
              <a:spLocks/>
            </p:cNvSpPr>
            <p:nvPr/>
          </p:nvSpPr>
          <p:spPr>
            <a:xfrm>
              <a:off x="3276600" y="3886200"/>
              <a:ext cx="1066800" cy="533399"/>
            </a:xfrm>
            <a:prstGeom prst="wedgeEllipseCallout">
              <a:avLst>
                <a:gd name="adj1" fmla="val -104462"/>
                <a:gd name="adj2" fmla="val -156250"/>
              </a:avLst>
            </a:prstGeom>
            <a:solidFill>
              <a:srgbClr val="FFFFFF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</p:sp>
        <p:sp>
          <p:nvSpPr>
            <p:cNvPr id="1799" name="矩形"/>
            <p:cNvSpPr>
              <a:spLocks/>
            </p:cNvSpPr>
            <p:nvPr/>
          </p:nvSpPr>
          <p:spPr>
            <a:xfrm>
              <a:off x="3502768" y="3935730"/>
              <a:ext cx="652563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饱和</a:t>
              </a:r>
              <a:endParaRPr lang="zh-CN" altLang="en-US" sz="1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1803" name="组合"/>
          <p:cNvGrpSpPr>
            <a:grpSpLocks/>
          </p:cNvGrpSpPr>
          <p:nvPr/>
        </p:nvGrpSpPr>
        <p:grpSpPr>
          <a:xfrm>
            <a:off x="3124200" y="3886200"/>
            <a:ext cx="1295400" cy="507999"/>
            <a:chOff x="3124200" y="3886200"/>
            <a:chExt cx="1295400" cy="507999"/>
          </a:xfrm>
        </p:grpSpPr>
        <p:sp>
          <p:nvSpPr>
            <p:cNvPr id="1801" name="椭圆形标注"/>
            <p:cNvSpPr>
              <a:spLocks/>
            </p:cNvSpPr>
            <p:nvPr/>
          </p:nvSpPr>
          <p:spPr>
            <a:xfrm>
              <a:off x="3124200" y="3886200"/>
              <a:ext cx="1295400" cy="507999"/>
            </a:xfrm>
            <a:prstGeom prst="wedgeEllipseCallout">
              <a:avLst>
                <a:gd name="adj1" fmla="val -83212"/>
                <a:gd name="adj2" fmla="val -161250"/>
              </a:avLst>
            </a:prstGeom>
            <a:solidFill>
              <a:srgbClr val="FFFF99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</p:sp>
        <p:sp>
          <p:nvSpPr>
            <p:cNvPr id="1802" name="矩形"/>
            <p:cNvSpPr>
              <a:spLocks/>
            </p:cNvSpPr>
            <p:nvPr/>
          </p:nvSpPr>
          <p:spPr>
            <a:xfrm>
              <a:off x="3313112" y="3886200"/>
              <a:ext cx="805949" cy="453390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截止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1804" name="右箭头"/>
          <p:cNvSpPr>
            <a:spLocks/>
          </p:cNvSpPr>
          <p:nvPr/>
        </p:nvSpPr>
        <p:spPr>
          <a:xfrm>
            <a:off x="4114800" y="2590799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8080">
                  <a:alpha val="100000"/>
                </a:srgbClr>
              </a:gs>
              <a:gs pos="100000">
                <a:srgbClr val="33CCFF">
                  <a:alpha val="100000"/>
                </a:srgbClr>
              </a:gs>
            </a:gsLst>
            <a:lin ang="0" scaled="1"/>
          </a:gradFill>
          <a:ln w="28575" cap="flat" cmpd="sng">
            <a:solidFill>
              <a:srgbClr val="4F81BD"/>
            </a:solidFill>
            <a:prstDash val="solid"/>
            <a:miter/>
          </a:ln>
        </p:spPr>
      </p:sp>
      <p:sp>
        <p:nvSpPr>
          <p:cNvPr id="1805" name="右箭头"/>
          <p:cNvSpPr>
            <a:spLocks/>
          </p:cNvSpPr>
          <p:nvPr/>
        </p:nvSpPr>
        <p:spPr>
          <a:xfrm>
            <a:off x="4648200" y="45720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6666">
                  <a:alpha val="100000"/>
                </a:srgbClr>
              </a:gs>
              <a:gs pos="100000">
                <a:srgbClr val="FFFF66">
                  <a:alpha val="100000"/>
                </a:srgbClr>
              </a:gs>
            </a:gsLst>
            <a:lin ang="0" scaled="1"/>
          </a:gradFill>
          <a:ln w="28575" cap="flat" cmpd="sng">
            <a:solidFill>
              <a:srgbClr val="4F81BD"/>
            </a:solidFill>
            <a:prstDash val="solid"/>
            <a:miter/>
          </a:ln>
        </p:spPr>
      </p:sp>
      <p:sp>
        <p:nvSpPr>
          <p:cNvPr id="1806" name="椭圆"/>
          <p:cNvSpPr>
            <a:spLocks/>
          </p:cNvSpPr>
          <p:nvPr/>
        </p:nvSpPr>
        <p:spPr>
          <a:xfrm>
            <a:off x="5638800" y="5181599"/>
            <a:ext cx="457200" cy="762000"/>
          </a:xfrm>
          <a:prstGeom prst="ellipse">
            <a:avLst/>
          </a:prstGeom>
          <a:noFill/>
          <a:ln w="38100" cap="flat" cmpd="sng">
            <a:solidFill>
              <a:srgbClr val="FF3300"/>
            </a:solidFill>
            <a:prstDash val="solid"/>
            <a:round/>
          </a:ln>
        </p:spPr>
      </p:sp>
      <p:sp>
        <p:nvSpPr>
          <p:cNvPr id="1807" name="矩形"/>
          <p:cNvSpPr>
            <a:spLocks/>
          </p:cNvSpPr>
          <p:nvPr/>
        </p:nvSpPr>
        <p:spPr>
          <a:xfrm>
            <a:off x="1066800" y="1981200"/>
            <a:ext cx="563684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宋体" charset="0"/>
              </a:rPr>
              <a:t>3V</a:t>
            </a:r>
            <a:endParaRPr lang="zh-CN" altLang="en-US" sz="2400" b="1" i="0" u="none" strike="noStrike" kern="1200" cap="none" spc="0" baseline="0">
              <a:solidFill>
                <a:srgbClr val="2E2AE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808" name="矩形"/>
          <p:cNvSpPr>
            <a:spLocks/>
          </p:cNvSpPr>
          <p:nvPr/>
        </p:nvSpPr>
        <p:spPr>
          <a:xfrm>
            <a:off x="1447800" y="2438400"/>
            <a:ext cx="563684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宋体" charset="0"/>
              </a:rPr>
              <a:t>0V</a:t>
            </a:r>
            <a:endParaRPr lang="zh-CN" altLang="en-US" sz="2400" b="1" i="0" u="none" strike="noStrike" kern="1200" cap="none" spc="0" baseline="0">
              <a:solidFill>
                <a:srgbClr val="2E2AE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809" name="矩形"/>
          <p:cNvSpPr>
            <a:spLocks/>
          </p:cNvSpPr>
          <p:nvPr/>
        </p:nvSpPr>
        <p:spPr>
          <a:xfrm>
            <a:off x="7010399" y="2174875"/>
            <a:ext cx="1100277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u</a:t>
            </a:r>
            <a:r>
              <a:rPr lang="en-US" altLang="zh-CN" sz="24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O</a:t>
            </a: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  <a:sym typeface="Symbol" charset="0"/>
              </a:rPr>
              <a:t>  </a:t>
            </a: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</a:t>
            </a:r>
            <a:endParaRPr lang="zh-CN" altLang="en-US" sz="28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810" name="椭圆形标注" descr="90%"/>
          <p:cNvSpPr>
            <a:spLocks/>
          </p:cNvSpPr>
          <p:nvPr/>
        </p:nvSpPr>
        <p:spPr>
          <a:xfrm>
            <a:off x="3365499" y="5410200"/>
            <a:ext cx="1768474" cy="838200"/>
          </a:xfrm>
          <a:prstGeom prst="wedgeEllipseCallout">
            <a:avLst>
              <a:gd name="adj1" fmla="val 88328"/>
              <a:gd name="adj2" fmla="val -38819"/>
            </a:avLst>
          </a:prstGeom>
          <a:pattFill prst="pct90">
            <a:fgClr>
              <a:srgbClr val="FFCCFF"/>
            </a:fgClr>
            <a:bgClr>
              <a:srgbClr val="FFFFFF"/>
            </a:bgClr>
          </a:pattFill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相当于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开关断开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1811" name="椭圆"/>
          <p:cNvSpPr>
            <a:spLocks/>
          </p:cNvSpPr>
          <p:nvPr/>
        </p:nvSpPr>
        <p:spPr>
          <a:xfrm>
            <a:off x="5638800" y="2590799"/>
            <a:ext cx="457200" cy="762000"/>
          </a:xfrm>
          <a:prstGeom prst="ellipse">
            <a:avLst/>
          </a:prstGeom>
          <a:noFill/>
          <a:ln w="38100" cap="flat" cmpd="sng">
            <a:solidFill>
              <a:srgbClr val="FF3300"/>
            </a:solidFill>
            <a:prstDash val="solid"/>
            <a:round/>
          </a:ln>
        </p:spPr>
      </p:sp>
      <p:sp>
        <p:nvSpPr>
          <p:cNvPr id="1812" name="椭圆形标注" descr="40%"/>
          <p:cNvSpPr>
            <a:spLocks/>
          </p:cNvSpPr>
          <p:nvPr/>
        </p:nvSpPr>
        <p:spPr>
          <a:xfrm>
            <a:off x="6718300" y="2895600"/>
            <a:ext cx="1676400" cy="838200"/>
          </a:xfrm>
          <a:prstGeom prst="wedgeEllipseCallout">
            <a:avLst>
              <a:gd name="adj1" fmla="val -90814"/>
              <a:gd name="adj2" fmla="val -37500"/>
            </a:avLst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相当于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开关闭合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1813" name="矩形"/>
          <p:cNvSpPr>
            <a:spLocks/>
          </p:cNvSpPr>
          <p:nvPr/>
        </p:nvSpPr>
        <p:spPr>
          <a:xfrm>
            <a:off x="6835774" y="5164138"/>
            <a:ext cx="1470025" cy="4533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u</a:t>
            </a:r>
            <a:r>
              <a:rPr lang="en-US" altLang="zh-CN" sz="24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O</a:t>
            </a: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  <a:sym typeface="Symbol" charset="0"/>
              </a:rPr>
              <a:t>  </a:t>
            </a:r>
            <a:r>
              <a:rPr lang="en-US" altLang="zh-CN" sz="24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U</a:t>
            </a:r>
            <a:r>
              <a:rPr lang="en-US" altLang="zh-CN" sz="24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CC</a:t>
            </a:r>
            <a:endParaRPr lang="zh-CN" altLang="en-US" sz="2400" b="1" i="0" u="none" strike="noStrike" kern="1200" cap="none" spc="0" baseline="-2500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1837" name="组合"/>
          <p:cNvGrpSpPr>
            <a:grpSpLocks/>
          </p:cNvGrpSpPr>
          <p:nvPr/>
        </p:nvGrpSpPr>
        <p:grpSpPr>
          <a:xfrm>
            <a:off x="838200" y="1524000"/>
            <a:ext cx="3153142" cy="3048000"/>
            <a:chOff x="838200" y="1524000"/>
            <a:chExt cx="3153142" cy="3048000"/>
          </a:xfrm>
        </p:grpSpPr>
        <p:sp>
          <p:nvSpPr>
            <p:cNvPr id="1814" name="直线"/>
            <p:cNvSpPr>
              <a:spLocks/>
            </p:cNvSpPr>
            <p:nvPr/>
          </p:nvSpPr>
          <p:spPr>
            <a:xfrm flipV="1">
              <a:off x="2439988" y="3122612"/>
              <a:ext cx="304800" cy="1524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15" name="直线"/>
            <p:cNvSpPr>
              <a:spLocks/>
            </p:cNvSpPr>
            <p:nvPr/>
          </p:nvSpPr>
          <p:spPr>
            <a:xfrm>
              <a:off x="2439988" y="3427412"/>
              <a:ext cx="304800" cy="1524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  <a:tailEnd type="triangle" w="med" len="med"/>
            </a:ln>
          </p:spPr>
        </p:sp>
        <p:sp>
          <p:nvSpPr>
            <p:cNvPr id="1816" name="直线"/>
            <p:cNvSpPr>
              <a:spLocks/>
            </p:cNvSpPr>
            <p:nvPr/>
          </p:nvSpPr>
          <p:spPr>
            <a:xfrm rot="-10785823">
              <a:off x="2744788" y="2854325"/>
              <a:ext cx="658812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grpSp>
          <p:nvGrpSpPr>
            <p:cNvPr id="1836" name="组合"/>
            <p:cNvGrpSpPr>
              <a:grpSpLocks/>
            </p:cNvGrpSpPr>
            <p:nvPr/>
          </p:nvGrpSpPr>
          <p:grpSpPr>
            <a:xfrm>
              <a:off x="838200" y="1524000"/>
              <a:ext cx="3153142" cy="3048000"/>
              <a:chOff x="838200" y="1524000"/>
              <a:chExt cx="3153142" cy="3048000"/>
            </a:xfrm>
          </p:grpSpPr>
          <p:sp>
            <p:nvSpPr>
              <p:cNvPr id="1817" name="矩形"/>
              <p:cNvSpPr>
                <a:spLocks/>
              </p:cNvSpPr>
              <p:nvPr/>
            </p:nvSpPr>
            <p:spPr>
              <a:xfrm>
                <a:off x="2732088" y="1524000"/>
                <a:ext cx="869572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+</a:t>
                </a: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U</a:t>
                </a:r>
                <a:r>
                  <a:rPr lang="en-US" altLang="zh-CN" sz="2400" b="1" i="0" u="none" strike="noStrike" kern="1200" cap="none" spc="0" baseline="-2500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CC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818" name="矩形"/>
              <p:cNvSpPr>
                <a:spLocks/>
              </p:cNvSpPr>
              <p:nvPr/>
            </p:nvSpPr>
            <p:spPr>
              <a:xfrm>
                <a:off x="838200" y="3124200"/>
                <a:ext cx="4572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u</a:t>
                </a:r>
                <a:r>
                  <a:rPr lang="en-US" altLang="zh-CN" sz="2400" b="1" i="0" u="none" strike="noStrike" kern="1200" cap="none" spc="0" baseline="-2500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i</a:t>
                </a:r>
                <a:endParaRPr lang="zh-CN" altLang="en-US" sz="24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819" name="矩形"/>
              <p:cNvSpPr>
                <a:spLocks/>
              </p:cNvSpPr>
              <p:nvPr/>
            </p:nvSpPr>
            <p:spPr>
              <a:xfrm>
                <a:off x="1524000" y="2819400"/>
                <a:ext cx="5334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2400" b="1" i="0" u="none" strike="noStrike" kern="1200" cap="none" spc="0" baseline="-2500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820" name="椭圆"/>
              <p:cNvSpPr>
                <a:spLocks/>
              </p:cNvSpPr>
              <p:nvPr/>
            </p:nvSpPr>
            <p:spPr>
              <a:xfrm rot="5400000">
                <a:off x="2687637" y="1752600"/>
                <a:ext cx="107950" cy="101600"/>
              </a:xfrm>
              <a:prstGeom prst="ellips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821" name="直线"/>
              <p:cNvSpPr>
                <a:spLocks/>
              </p:cNvSpPr>
              <p:nvPr/>
            </p:nvSpPr>
            <p:spPr>
              <a:xfrm rot="5400000">
                <a:off x="2617788" y="1981200"/>
                <a:ext cx="24606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822" name="矩形"/>
              <p:cNvSpPr>
                <a:spLocks/>
              </p:cNvSpPr>
              <p:nvPr/>
            </p:nvSpPr>
            <p:spPr>
              <a:xfrm rot="5400000">
                <a:off x="2541587" y="2230438"/>
                <a:ext cx="400050" cy="152399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1823" name="直线"/>
              <p:cNvSpPr>
                <a:spLocks/>
              </p:cNvSpPr>
              <p:nvPr/>
            </p:nvSpPr>
            <p:spPr>
              <a:xfrm rot="5400000">
                <a:off x="2433638" y="2814637"/>
                <a:ext cx="61436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grpSp>
            <p:nvGrpSpPr>
              <p:cNvPr id="1827" name="组合"/>
              <p:cNvGrpSpPr>
                <a:grpSpLocks/>
              </p:cNvGrpSpPr>
              <p:nvPr/>
            </p:nvGrpSpPr>
            <p:grpSpPr>
              <a:xfrm>
                <a:off x="1166812" y="3276600"/>
                <a:ext cx="757237" cy="152400"/>
                <a:chOff x="1166812" y="3276600"/>
                <a:chExt cx="757237" cy="152400"/>
              </a:xfrm>
            </p:grpSpPr>
            <p:sp>
              <p:nvSpPr>
                <p:cNvPr id="1824" name="直线"/>
                <p:cNvSpPr>
                  <a:spLocks/>
                </p:cNvSpPr>
                <p:nvPr/>
              </p:nvSpPr>
              <p:spPr>
                <a:xfrm>
                  <a:off x="1274762" y="3352800"/>
                  <a:ext cx="246062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1825" name="椭圆"/>
                <p:cNvSpPr>
                  <a:spLocks/>
                </p:cNvSpPr>
                <p:nvPr/>
              </p:nvSpPr>
              <p:spPr>
                <a:xfrm>
                  <a:off x="1166812" y="3302000"/>
                  <a:ext cx="107950" cy="10159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1826" name="矩形"/>
                <p:cNvSpPr>
                  <a:spLocks/>
                </p:cNvSpPr>
                <p:nvPr/>
              </p:nvSpPr>
              <p:spPr>
                <a:xfrm>
                  <a:off x="1524000" y="3276600"/>
                  <a:ext cx="400050" cy="1524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miter/>
                </a:ln>
              </p:spPr>
            </p:sp>
          </p:grpSp>
          <p:sp>
            <p:nvSpPr>
              <p:cNvPr id="1828" name="直线"/>
              <p:cNvSpPr>
                <a:spLocks/>
              </p:cNvSpPr>
              <p:nvPr/>
            </p:nvSpPr>
            <p:spPr>
              <a:xfrm flipV="1">
                <a:off x="1981200" y="3351212"/>
                <a:ext cx="457200" cy="1587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829" name="直线"/>
              <p:cNvSpPr>
                <a:spLocks/>
              </p:cNvSpPr>
              <p:nvPr/>
            </p:nvSpPr>
            <p:spPr>
              <a:xfrm>
                <a:off x="2667000" y="4570413"/>
                <a:ext cx="152400" cy="1587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830" name="直线"/>
              <p:cNvSpPr>
                <a:spLocks/>
              </p:cNvSpPr>
              <p:nvPr/>
            </p:nvSpPr>
            <p:spPr>
              <a:xfrm>
                <a:off x="2439988" y="3122612"/>
                <a:ext cx="0" cy="4572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831" name="直线"/>
              <p:cNvSpPr>
                <a:spLocks/>
              </p:cNvSpPr>
              <p:nvPr/>
            </p:nvSpPr>
            <p:spPr>
              <a:xfrm>
                <a:off x="2744788" y="3579812"/>
                <a:ext cx="0" cy="9906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832" name="椭圆"/>
              <p:cNvSpPr>
                <a:spLocks/>
              </p:cNvSpPr>
              <p:nvPr/>
            </p:nvSpPr>
            <p:spPr>
              <a:xfrm rot="-10785823">
                <a:off x="3402013" y="2817812"/>
                <a:ext cx="103187" cy="76200"/>
              </a:xfrm>
              <a:prstGeom prst="ellips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833" name="矩形"/>
              <p:cNvSpPr>
                <a:spLocks/>
              </p:cNvSpPr>
              <p:nvPr/>
            </p:nvSpPr>
            <p:spPr>
              <a:xfrm>
                <a:off x="2738438" y="2057400"/>
                <a:ext cx="537363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C</a:t>
                </a:r>
                <a:endParaRPr lang="zh-CN" altLang="en-US" sz="2800" b="0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834" name="矩形"/>
              <p:cNvSpPr>
                <a:spLocks/>
              </p:cNvSpPr>
              <p:nvPr/>
            </p:nvSpPr>
            <p:spPr>
              <a:xfrm>
                <a:off x="3476625" y="2667000"/>
                <a:ext cx="514716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u</a:t>
                </a:r>
                <a:r>
                  <a:rPr lang="en-US" altLang="zh-CN" sz="2400" b="1" i="0" u="none" strike="noStrike" kern="1200" cap="none" spc="0" baseline="-2500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O</a:t>
                </a:r>
                <a:endParaRPr lang="zh-CN" altLang="en-US" sz="2400" b="0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835" name="矩形"/>
              <p:cNvSpPr>
                <a:spLocks/>
              </p:cNvSpPr>
              <p:nvPr/>
            </p:nvSpPr>
            <p:spPr>
              <a:xfrm>
                <a:off x="2667000" y="3048000"/>
                <a:ext cx="394893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T</a:t>
                </a:r>
                <a:endParaRPr lang="zh-CN" altLang="en-US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</p:grpSp>
      <p:grpSp>
        <p:nvGrpSpPr>
          <p:cNvPr id="1852" name="组合"/>
          <p:cNvGrpSpPr>
            <a:grpSpLocks/>
          </p:cNvGrpSpPr>
          <p:nvPr/>
        </p:nvGrpSpPr>
        <p:grpSpPr>
          <a:xfrm>
            <a:off x="5540057" y="3796665"/>
            <a:ext cx="1410315" cy="2468562"/>
            <a:chOff x="5540057" y="3796665"/>
            <a:chExt cx="1410315" cy="2468562"/>
          </a:xfrm>
        </p:grpSpPr>
        <p:sp>
          <p:nvSpPr>
            <p:cNvPr id="1838" name="矩形"/>
            <p:cNvSpPr>
              <a:spLocks/>
            </p:cNvSpPr>
            <p:nvPr/>
          </p:nvSpPr>
          <p:spPr>
            <a:xfrm>
              <a:off x="6445904" y="4786789"/>
              <a:ext cx="504467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1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O</a:t>
              </a:r>
              <a:endParaRPr lang="zh-CN" altLang="en-US" sz="18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839" name="矩形"/>
            <p:cNvSpPr>
              <a:spLocks/>
            </p:cNvSpPr>
            <p:nvPr/>
          </p:nvSpPr>
          <p:spPr>
            <a:xfrm>
              <a:off x="5838507" y="3796665"/>
              <a:ext cx="869572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+</a:t>
              </a:r>
              <a:r>
                <a:rPr lang="en-US" altLang="zh-CN" sz="2400" b="1" i="1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24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CC</a:t>
              </a:r>
              <a:endParaRPr lang="zh-CN" altLang="en-US" sz="24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840" name="矩形"/>
            <p:cNvSpPr>
              <a:spLocks/>
            </p:cNvSpPr>
            <p:nvPr/>
          </p:nvSpPr>
          <p:spPr>
            <a:xfrm>
              <a:off x="5848032" y="4253865"/>
              <a:ext cx="526511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060000"/>
                  </a:solidFill>
                  <a:latin typeface="Times New Roman" charset="0"/>
                  <a:ea typeface="宋体" charset="0"/>
                  <a:cs typeface="Calibri" charset="0"/>
                </a:rPr>
                <a:t>R</a:t>
              </a:r>
              <a:r>
                <a:rPr lang="en-US" altLang="zh-CN" sz="2400" b="1" i="1" u="none" strike="noStrike" kern="1200" cap="none" spc="0" baseline="-25000">
                  <a:solidFill>
                    <a:srgbClr val="060000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400" b="1" i="1" u="none" strike="noStrike" kern="1200" cap="none" spc="0" baseline="-25000">
                <a:solidFill>
                  <a:srgbClr val="06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841" name="矩形"/>
            <p:cNvSpPr>
              <a:spLocks/>
            </p:cNvSpPr>
            <p:nvPr/>
          </p:nvSpPr>
          <p:spPr>
            <a:xfrm>
              <a:off x="5846445" y="5549265"/>
              <a:ext cx="361145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060000"/>
                  </a:solidFill>
                  <a:latin typeface="Times New Roman" charset="0"/>
                  <a:ea typeface="宋体" charset="0"/>
                  <a:cs typeface="Calibri" charset="0"/>
                </a:rPr>
                <a:t>E</a:t>
              </a:r>
              <a:endParaRPr lang="zh-CN" altLang="en-US" sz="2000" b="1" i="0" u="none" strike="noStrike" kern="1200" cap="none" spc="0" baseline="0">
                <a:solidFill>
                  <a:srgbClr val="06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842" name="直线"/>
            <p:cNvSpPr>
              <a:spLocks/>
            </p:cNvSpPr>
            <p:nvPr/>
          </p:nvSpPr>
          <p:spPr>
            <a:xfrm rot="16200000" flipH="1">
              <a:off x="5579745" y="5434964"/>
              <a:ext cx="381000" cy="1524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43" name="直线"/>
            <p:cNvSpPr>
              <a:spLocks/>
            </p:cNvSpPr>
            <p:nvPr/>
          </p:nvSpPr>
          <p:spPr>
            <a:xfrm rot="-10785823">
              <a:off x="5843269" y="5071427"/>
              <a:ext cx="658812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44" name="直线"/>
            <p:cNvSpPr>
              <a:spLocks/>
            </p:cNvSpPr>
            <p:nvPr/>
          </p:nvSpPr>
          <p:spPr>
            <a:xfrm rot="-5400000">
              <a:off x="5540057" y="5047615"/>
              <a:ext cx="6096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45" name="直线"/>
            <p:cNvSpPr>
              <a:spLocks/>
            </p:cNvSpPr>
            <p:nvPr/>
          </p:nvSpPr>
          <p:spPr>
            <a:xfrm>
              <a:off x="5848032" y="5733415"/>
              <a:ext cx="0" cy="531812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46" name="椭圆"/>
            <p:cNvSpPr>
              <a:spLocks/>
            </p:cNvSpPr>
            <p:nvPr/>
          </p:nvSpPr>
          <p:spPr>
            <a:xfrm rot="5400000">
              <a:off x="5787707" y="3982402"/>
              <a:ext cx="107949" cy="101599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47" name="直线"/>
            <p:cNvSpPr>
              <a:spLocks/>
            </p:cNvSpPr>
            <p:nvPr/>
          </p:nvSpPr>
          <p:spPr>
            <a:xfrm rot="5400000">
              <a:off x="5717857" y="4211002"/>
              <a:ext cx="246062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48" name="矩形"/>
            <p:cNvSpPr>
              <a:spLocks/>
            </p:cNvSpPr>
            <p:nvPr/>
          </p:nvSpPr>
          <p:spPr>
            <a:xfrm rot="5400000">
              <a:off x="5641657" y="4460239"/>
              <a:ext cx="400050" cy="152400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1849" name="椭圆"/>
            <p:cNvSpPr>
              <a:spLocks/>
            </p:cNvSpPr>
            <p:nvPr/>
          </p:nvSpPr>
          <p:spPr>
            <a:xfrm rot="5400000">
              <a:off x="5808344" y="5654040"/>
              <a:ext cx="79374" cy="79375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50" name="直线"/>
            <p:cNvSpPr>
              <a:spLocks/>
            </p:cNvSpPr>
            <p:nvPr/>
          </p:nvSpPr>
          <p:spPr>
            <a:xfrm>
              <a:off x="5694045" y="6265227"/>
              <a:ext cx="3048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51" name="矩形"/>
            <p:cNvSpPr>
              <a:spLocks/>
            </p:cNvSpPr>
            <p:nvPr/>
          </p:nvSpPr>
          <p:spPr>
            <a:xfrm>
              <a:off x="5846445" y="5168265"/>
              <a:ext cx="375059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060000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000" b="1" i="0" u="none" strike="noStrike" kern="1200" cap="none" spc="0" baseline="0">
                <a:solidFill>
                  <a:srgbClr val="06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1868" name="组合"/>
          <p:cNvGrpSpPr>
            <a:grpSpLocks/>
          </p:cNvGrpSpPr>
          <p:nvPr/>
        </p:nvGrpSpPr>
        <p:grpSpPr>
          <a:xfrm>
            <a:off x="5540057" y="1205865"/>
            <a:ext cx="1410315" cy="2468563"/>
            <a:chOff x="5540057" y="1205865"/>
            <a:chExt cx="1410315" cy="2468563"/>
          </a:xfrm>
        </p:grpSpPr>
        <p:sp>
          <p:nvSpPr>
            <p:cNvPr id="1853" name="矩形"/>
            <p:cNvSpPr>
              <a:spLocks/>
            </p:cNvSpPr>
            <p:nvPr/>
          </p:nvSpPr>
          <p:spPr>
            <a:xfrm>
              <a:off x="6445904" y="2195988"/>
              <a:ext cx="504467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1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O</a:t>
              </a:r>
              <a:endParaRPr lang="zh-CN" altLang="en-US" sz="18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854" name="矩形"/>
            <p:cNvSpPr>
              <a:spLocks/>
            </p:cNvSpPr>
            <p:nvPr/>
          </p:nvSpPr>
          <p:spPr>
            <a:xfrm>
              <a:off x="5838507" y="1205865"/>
              <a:ext cx="869572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+</a:t>
              </a:r>
              <a:r>
                <a:rPr lang="en-US" altLang="zh-CN" sz="2400" b="1" i="1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24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CC</a:t>
              </a:r>
              <a:endParaRPr lang="zh-CN" altLang="en-US" sz="24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855" name="矩形"/>
            <p:cNvSpPr>
              <a:spLocks/>
            </p:cNvSpPr>
            <p:nvPr/>
          </p:nvSpPr>
          <p:spPr>
            <a:xfrm>
              <a:off x="5843269" y="1663065"/>
              <a:ext cx="53736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060000"/>
                  </a:solidFill>
                  <a:latin typeface="Times New Roman" charset="0"/>
                  <a:ea typeface="宋体" charset="0"/>
                  <a:cs typeface="Calibri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rgbClr val="060000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400" b="1" i="0" u="none" strike="noStrike" kern="1200" cap="none" spc="0" baseline="-25000">
                <a:solidFill>
                  <a:srgbClr val="06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856" name="矩形"/>
            <p:cNvSpPr>
              <a:spLocks/>
            </p:cNvSpPr>
            <p:nvPr/>
          </p:nvSpPr>
          <p:spPr>
            <a:xfrm>
              <a:off x="5846445" y="2958465"/>
              <a:ext cx="361145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060000"/>
                  </a:solidFill>
                  <a:latin typeface="Times New Roman" charset="0"/>
                  <a:ea typeface="宋体" charset="0"/>
                  <a:cs typeface="Calibri" charset="0"/>
                </a:rPr>
                <a:t>E</a:t>
              </a:r>
              <a:endParaRPr lang="zh-CN" altLang="en-US" sz="2000" b="1" i="0" u="none" strike="noStrike" kern="1200" cap="none" spc="0" baseline="0">
                <a:solidFill>
                  <a:srgbClr val="06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857" name="直线"/>
            <p:cNvSpPr>
              <a:spLocks/>
            </p:cNvSpPr>
            <p:nvPr/>
          </p:nvSpPr>
          <p:spPr>
            <a:xfrm rot="5400000">
              <a:off x="5538469" y="2961640"/>
              <a:ext cx="461962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58" name="直线"/>
            <p:cNvSpPr>
              <a:spLocks/>
            </p:cNvSpPr>
            <p:nvPr/>
          </p:nvSpPr>
          <p:spPr>
            <a:xfrm rot="-10785823">
              <a:off x="5843269" y="2480627"/>
              <a:ext cx="658812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59" name="直线"/>
            <p:cNvSpPr>
              <a:spLocks/>
            </p:cNvSpPr>
            <p:nvPr/>
          </p:nvSpPr>
          <p:spPr>
            <a:xfrm rot="-5400000">
              <a:off x="5540057" y="2456815"/>
              <a:ext cx="6096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60" name="直线"/>
            <p:cNvSpPr>
              <a:spLocks/>
            </p:cNvSpPr>
            <p:nvPr/>
          </p:nvSpPr>
          <p:spPr>
            <a:xfrm>
              <a:off x="5848032" y="3142615"/>
              <a:ext cx="0" cy="531812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61" name="椭圆"/>
            <p:cNvSpPr>
              <a:spLocks/>
            </p:cNvSpPr>
            <p:nvPr/>
          </p:nvSpPr>
          <p:spPr>
            <a:xfrm rot="5400000">
              <a:off x="5787707" y="1391602"/>
              <a:ext cx="107949" cy="101600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62" name="直线"/>
            <p:cNvSpPr>
              <a:spLocks/>
            </p:cNvSpPr>
            <p:nvPr/>
          </p:nvSpPr>
          <p:spPr>
            <a:xfrm rot="5400000">
              <a:off x="5717856" y="1620202"/>
              <a:ext cx="246063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63" name="矩形"/>
            <p:cNvSpPr>
              <a:spLocks/>
            </p:cNvSpPr>
            <p:nvPr/>
          </p:nvSpPr>
          <p:spPr>
            <a:xfrm rot="5400000">
              <a:off x="5641657" y="1869440"/>
              <a:ext cx="400050" cy="152400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1864" name="椭圆"/>
            <p:cNvSpPr>
              <a:spLocks/>
            </p:cNvSpPr>
            <p:nvPr/>
          </p:nvSpPr>
          <p:spPr>
            <a:xfrm rot="5400000">
              <a:off x="5808344" y="3063240"/>
              <a:ext cx="79375" cy="79375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65" name="直线"/>
            <p:cNvSpPr>
              <a:spLocks/>
            </p:cNvSpPr>
            <p:nvPr/>
          </p:nvSpPr>
          <p:spPr>
            <a:xfrm>
              <a:off x="5694045" y="3674428"/>
              <a:ext cx="3048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66" name="椭圆"/>
            <p:cNvSpPr>
              <a:spLocks/>
            </p:cNvSpPr>
            <p:nvPr/>
          </p:nvSpPr>
          <p:spPr>
            <a:xfrm rot="5400000">
              <a:off x="5808345" y="2717165"/>
              <a:ext cx="79374" cy="79374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867" name="矩形"/>
            <p:cNvSpPr>
              <a:spLocks/>
            </p:cNvSpPr>
            <p:nvPr/>
          </p:nvSpPr>
          <p:spPr>
            <a:xfrm>
              <a:off x="5846445" y="2577465"/>
              <a:ext cx="375059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060000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000" b="1" i="0" u="none" strike="noStrike" kern="1200" cap="none" spc="0" baseline="0">
                <a:solidFill>
                  <a:srgbClr val="06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1869" name="矩形"/>
          <p:cNvSpPr>
            <a:spLocks/>
          </p:cNvSpPr>
          <p:nvPr/>
        </p:nvSpPr>
        <p:spPr>
          <a:xfrm>
            <a:off x="4167188" y="2286000"/>
            <a:ext cx="563684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宋体" charset="0"/>
              </a:rPr>
              <a:t>3V</a:t>
            </a:r>
            <a:endParaRPr lang="zh-CN" altLang="en-US" sz="2400" b="1" i="0" u="none" strike="noStrike" kern="1200" cap="none" spc="0" baseline="0">
              <a:solidFill>
                <a:srgbClr val="2E2AE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870" name="矩形"/>
          <p:cNvSpPr>
            <a:spLocks/>
          </p:cNvSpPr>
          <p:nvPr/>
        </p:nvSpPr>
        <p:spPr>
          <a:xfrm>
            <a:off x="4700588" y="4267200"/>
            <a:ext cx="563684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宋体" charset="0"/>
              </a:rPr>
              <a:t>0V</a:t>
            </a:r>
            <a:endParaRPr lang="zh-CN" altLang="en-US" sz="2400" b="1" i="0" u="none" strike="noStrike" kern="1200" cap="none" spc="0" baseline="0">
              <a:solidFill>
                <a:srgbClr val="2E2AE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dio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udio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6"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" grpId="0" animBg="1"/>
      <p:bldP spid="1797" grpId="0" animBg="1"/>
      <p:bldP spid="1800" grpId="0" animBg="1"/>
      <p:bldP spid="1803" grpId="0" animBg="1"/>
      <p:bldP spid="1804" grpId="0" animBg="1"/>
      <p:bldP spid="1805" grpId="0" animBg="1"/>
      <p:bldP spid="1806" grpId="0" animBg="1"/>
      <p:bldP spid="1807" grpId="0"/>
      <p:bldP spid="1808" grpId="0"/>
      <p:bldP spid="1809" grpId="0"/>
      <p:bldP spid="1810" grpId="0" animBg="1"/>
      <p:bldP spid="1811" grpId="0" animBg="1"/>
      <p:bldP spid="1812" grpId="0" animBg="1"/>
      <p:bldP spid="1813" grpId="0"/>
      <p:bldP spid="1837" grpId="0" animBg="1"/>
      <p:bldP spid="1852" grpId="0" animBg="1"/>
      <p:bldP spid="1868" grpId="0" animBg="1"/>
      <p:bldP spid="1869" grpId="0"/>
      <p:bldP spid="187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矩形"/>
          <p:cNvSpPr>
            <a:spLocks/>
          </p:cNvSpPr>
          <p:nvPr/>
        </p:nvSpPr>
        <p:spPr>
          <a:xfrm>
            <a:off x="609600" y="3886200"/>
            <a:ext cx="7620000" cy="1977389"/>
          </a:xfrm>
          <a:prstGeom prst="rect">
            <a:avLst/>
          </a:prstGeom>
          <a:noFill/>
          <a:ln w="28575" cap="flat" cmpd="sng">
            <a:noFill/>
            <a:prstDash val="sysDot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 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由电子电路实现逻辑运算时，它的输入和输出信号都是用电位（或称电平）的高低表示的。高电平和低电平都不是一个固定的数值，而是有一定的变化范围。</a:t>
            </a:r>
          </a:p>
        </p:txBody>
      </p:sp>
      <p:sp>
        <p:nvSpPr>
          <p:cNvPr id="1872" name="文本框"/>
          <p:cNvSpPr>
            <a:spLocks noGrp="1"/>
          </p:cNvSpPr>
          <p:nvPr>
            <p:ph type="subTitle" idx="1"/>
          </p:nvPr>
        </p:nvSpPr>
        <p:spPr>
          <a:xfrm>
            <a:off x="1524000" y="609600"/>
            <a:ext cx="66294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7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20.5 </a:t>
            </a:r>
            <a:r>
              <a:rPr lang="zh-CN" altLang="en-US" sz="37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分立元件逻辑门电路</a:t>
            </a:r>
          </a:p>
        </p:txBody>
      </p:sp>
      <p:sp>
        <p:nvSpPr>
          <p:cNvPr id="1873" name="矩形"/>
          <p:cNvSpPr>
            <a:spLocks/>
          </p:cNvSpPr>
          <p:nvPr/>
        </p:nvSpPr>
        <p:spPr>
          <a:xfrm>
            <a:off x="533400" y="1924050"/>
            <a:ext cx="7772400" cy="1031875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    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门电路是用以实现逻辑关系的电子电路，与前面所讲过的基本逻辑关系相对应。</a:t>
            </a:r>
          </a:p>
        </p:txBody>
      </p:sp>
      <p:sp>
        <p:nvSpPr>
          <p:cNvPr id="1874" name="矩形"/>
          <p:cNvSpPr>
            <a:spLocks/>
          </p:cNvSpPr>
          <p:nvPr/>
        </p:nvSpPr>
        <p:spPr>
          <a:xfrm>
            <a:off x="533400" y="2895600"/>
            <a:ext cx="7848599" cy="1031875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   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门电路主要有：与门、或门、非门、与非门、或非门、异或门等。</a:t>
            </a:r>
          </a:p>
        </p:txBody>
      </p:sp>
      <p:sp>
        <p:nvSpPr>
          <p:cNvPr id="1875" name="矩形"/>
          <p:cNvSpPr>
            <a:spLocks/>
          </p:cNvSpPr>
          <p:nvPr/>
        </p:nvSpPr>
        <p:spPr>
          <a:xfrm>
            <a:off x="609600" y="1371600"/>
            <a:ext cx="48768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20.5.1</a:t>
            </a: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 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门电路的概念</a:t>
            </a:r>
          </a:p>
        </p:txBody>
      </p:sp>
    </p:spTree>
    <p:extLst>
      <p:ext uri="{BB962C8B-B14F-4D97-AF65-F5344CB8AC3E}">
        <p14:creationId xmlns:p14="http://schemas.microsoft.com/office/powerpoint/2010/main" val="94998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dio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dio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dio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1" grpId="0"/>
      <p:bldP spid="1873" grpId="0"/>
      <p:bldP spid="187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竖卷形" descr="20%"/>
          <p:cNvSpPr>
            <a:spLocks/>
          </p:cNvSpPr>
          <p:nvPr/>
        </p:nvSpPr>
        <p:spPr>
          <a:xfrm>
            <a:off x="990600" y="531803"/>
            <a:ext cx="3276600" cy="5873770"/>
          </a:xfrm>
          <a:prstGeom prst="verticalScroll">
            <a:avLst>
              <a:gd name="adj" fmla="val 12500"/>
            </a:avLst>
          </a:prstGeom>
          <a:pattFill prst="pct20">
            <a:fgClr>
              <a:srgbClr val="4F81BD"/>
            </a:fgClr>
            <a:bgClr>
              <a:srgbClr val="FFFFFF"/>
            </a:bgClr>
          </a:pattFill>
          <a:ln w="9525" cap="sq" cmpd="sng">
            <a:solidFill>
              <a:srgbClr val="006600"/>
            </a:solidFill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Times New Roman" charset="0"/>
              </a:rPr>
              <a:t>   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电平的高低一般用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Times New Roman" charset="0"/>
              </a:rPr>
              <a:t>“</a:t>
            </a: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Times New Roman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和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Times New Roman" charset="0"/>
              </a:rPr>
              <a:t>“</a:t>
            </a: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Times New Roman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两种状态区别，若规定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Times New Roman" charset="0"/>
              </a:rPr>
              <a:t>高电平为“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Times New Roman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Times New Roman" charset="0"/>
              </a:rPr>
              <a:t>，低电平为“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Times New Roman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则称为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Times New Roman" charset="0"/>
              </a:rPr>
              <a:t>正逻辑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。反之则称为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Times New Roman" charset="0"/>
              </a:rPr>
              <a:t>负逻辑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。若无特殊说明，均采用正逻辑。</a:t>
            </a:r>
          </a:p>
        </p:txBody>
      </p:sp>
      <p:sp>
        <p:nvSpPr>
          <p:cNvPr id="1877" name="矩形"/>
          <p:cNvSpPr>
            <a:spLocks/>
          </p:cNvSpPr>
          <p:nvPr/>
        </p:nvSpPr>
        <p:spPr>
          <a:xfrm>
            <a:off x="7924800" y="1828800"/>
            <a:ext cx="806450" cy="519113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333300"/>
                </a:solidFill>
                <a:latin typeface="Times New Roman" charset="0"/>
                <a:ea typeface="楷体_GB2312" charset="0"/>
                <a:cs typeface="楷体_GB2312" charset="0"/>
              </a:rPr>
              <a:t>1</a:t>
            </a:r>
            <a:endParaRPr lang="zh-CN" altLang="en-US" sz="2800" b="1" i="0" u="none" strike="noStrike" kern="1200" cap="none" spc="0" baseline="0">
              <a:solidFill>
                <a:srgbClr val="333300"/>
              </a:solidFill>
              <a:latin typeface="Times New Roman" charset="0"/>
              <a:ea typeface="楷体_GB2312" charset="0"/>
              <a:cs typeface="楷体_GB2312" charset="0"/>
            </a:endParaRPr>
          </a:p>
        </p:txBody>
      </p:sp>
      <p:sp>
        <p:nvSpPr>
          <p:cNvPr id="1878" name="矩形"/>
          <p:cNvSpPr>
            <a:spLocks/>
          </p:cNvSpPr>
          <p:nvPr/>
        </p:nvSpPr>
        <p:spPr>
          <a:xfrm>
            <a:off x="7848599" y="4114800"/>
            <a:ext cx="825499" cy="519113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333300"/>
                </a:solidFill>
                <a:latin typeface="Times New Roman" charset="0"/>
                <a:ea typeface="楷体_GB2312" charset="0"/>
                <a:cs typeface="楷体_GB2312" charset="0"/>
              </a:rPr>
              <a:t>0</a:t>
            </a:r>
            <a:endParaRPr lang="zh-CN" altLang="en-US" sz="3200" b="1" i="0" u="none" strike="noStrike" kern="1200" cap="none" spc="0" baseline="0">
              <a:solidFill>
                <a:srgbClr val="333300"/>
              </a:solidFill>
              <a:latin typeface="Times New Roman" charset="0"/>
              <a:ea typeface="楷体_GB2312" charset="0"/>
              <a:cs typeface="楷体_GB2312" charset="0"/>
            </a:endParaRPr>
          </a:p>
        </p:txBody>
      </p:sp>
      <p:grpSp>
        <p:nvGrpSpPr>
          <p:cNvPr id="1881" name="组合"/>
          <p:cNvGrpSpPr>
            <a:grpSpLocks/>
          </p:cNvGrpSpPr>
          <p:nvPr/>
        </p:nvGrpSpPr>
        <p:grpSpPr>
          <a:xfrm>
            <a:off x="4267200" y="4449762"/>
            <a:ext cx="3352800" cy="519111"/>
            <a:chOff x="4267200" y="4449762"/>
            <a:chExt cx="3352800" cy="519111"/>
          </a:xfrm>
        </p:grpSpPr>
        <p:sp>
          <p:nvSpPr>
            <p:cNvPr id="1879" name="矩形"/>
            <p:cNvSpPr>
              <a:spLocks/>
            </p:cNvSpPr>
            <p:nvPr/>
          </p:nvSpPr>
          <p:spPr>
            <a:xfrm>
              <a:off x="4267200" y="4449762"/>
              <a:ext cx="1044575" cy="51911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楷体_GB2312" charset="0"/>
                  <a:cs typeface="楷体_GB2312" charset="0"/>
                </a:rPr>
                <a:t>0V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楷体_GB2312" charset="0"/>
                <a:cs typeface="楷体_GB2312" charset="0"/>
              </a:endParaRPr>
            </a:p>
          </p:txBody>
        </p:sp>
        <p:sp>
          <p:nvSpPr>
            <p:cNvPr id="1880" name="直线"/>
            <p:cNvSpPr>
              <a:spLocks/>
            </p:cNvSpPr>
            <p:nvPr/>
          </p:nvSpPr>
          <p:spPr>
            <a:xfrm>
              <a:off x="4953000" y="4724400"/>
              <a:ext cx="2667000" cy="0"/>
            </a:xfrm>
            <a:prstGeom prst="line">
              <a:avLst/>
            </a:prstGeom>
            <a:noFill/>
            <a:ln w="38100" cap="sq" cmpd="sng">
              <a:solidFill>
                <a:srgbClr val="33CCFF"/>
              </a:solidFill>
              <a:prstDash val="solid"/>
              <a:round/>
            </a:ln>
          </p:spPr>
        </p:sp>
      </p:grpSp>
      <p:grpSp>
        <p:nvGrpSpPr>
          <p:cNvPr id="1887" name="组合"/>
          <p:cNvGrpSpPr>
            <a:grpSpLocks/>
          </p:cNvGrpSpPr>
          <p:nvPr/>
        </p:nvGrpSpPr>
        <p:grpSpPr>
          <a:xfrm>
            <a:off x="4953000" y="4038600"/>
            <a:ext cx="2667001" cy="682625"/>
            <a:chOff x="4953000" y="4038600"/>
            <a:chExt cx="2667001" cy="682625"/>
          </a:xfrm>
        </p:grpSpPr>
        <p:grpSp>
          <p:nvGrpSpPr>
            <p:cNvPr id="1885" name="组合"/>
            <p:cNvGrpSpPr>
              <a:grpSpLocks/>
            </p:cNvGrpSpPr>
            <p:nvPr/>
          </p:nvGrpSpPr>
          <p:grpSpPr>
            <a:xfrm>
              <a:off x="4979987" y="4038600"/>
              <a:ext cx="2640012" cy="682625"/>
              <a:chOff x="4979987" y="4038600"/>
              <a:chExt cx="2640012" cy="682625"/>
            </a:xfrm>
          </p:grpSpPr>
          <p:sp>
            <p:nvSpPr>
              <p:cNvPr id="1882" name="直线"/>
              <p:cNvSpPr>
                <a:spLocks/>
              </p:cNvSpPr>
              <p:nvPr/>
            </p:nvSpPr>
            <p:spPr>
              <a:xfrm>
                <a:off x="4979987" y="4721225"/>
                <a:ext cx="2640012" cy="0"/>
              </a:xfrm>
              <a:prstGeom prst="line">
                <a:avLst/>
              </a:prstGeom>
              <a:noFill/>
              <a:ln w="38100" cap="flat" cmpd="sng">
                <a:solidFill>
                  <a:srgbClr val="2E2AE2"/>
                </a:solidFill>
                <a:prstDash val="solid"/>
                <a:round/>
              </a:ln>
            </p:spPr>
          </p:sp>
          <p:sp>
            <p:nvSpPr>
              <p:cNvPr id="1883" name="直线"/>
              <p:cNvSpPr>
                <a:spLocks/>
              </p:cNvSpPr>
              <p:nvPr/>
            </p:nvSpPr>
            <p:spPr>
              <a:xfrm>
                <a:off x="4979987" y="4038600"/>
                <a:ext cx="2640012" cy="0"/>
              </a:xfrm>
              <a:prstGeom prst="line">
                <a:avLst/>
              </a:prstGeom>
              <a:noFill/>
              <a:ln w="38100" cap="flat" cmpd="sng">
                <a:solidFill>
                  <a:srgbClr val="2E2AE2"/>
                </a:solidFill>
                <a:prstDash val="solid"/>
                <a:round/>
              </a:ln>
            </p:spPr>
          </p:sp>
          <p:sp>
            <p:nvSpPr>
              <p:cNvPr id="1884" name="矩形" descr="宽上对角线"/>
              <p:cNvSpPr>
                <a:spLocks/>
              </p:cNvSpPr>
              <p:nvPr/>
            </p:nvSpPr>
            <p:spPr>
              <a:xfrm>
                <a:off x="4979987" y="4062979"/>
                <a:ext cx="2618373" cy="633866"/>
              </a:xfrm>
              <a:prstGeom prst="rect">
                <a:avLst/>
              </a:prstGeom>
              <a:pattFill prst="wdUpDiag">
                <a:fgClr>
                  <a:srgbClr val="66FF66"/>
                </a:fgClr>
                <a:bgClr>
                  <a:srgbClr val="FFFFFF"/>
                </a:bgClr>
              </a:pattFill>
              <a:ln w="38100" cap="flat" cmpd="sng">
                <a:solidFill>
                  <a:srgbClr val="2E2AE2"/>
                </a:solidFill>
                <a:prstDash val="solid"/>
                <a:miter/>
              </a:ln>
            </p:spPr>
          </p:sp>
        </p:grpSp>
        <p:sp>
          <p:nvSpPr>
            <p:cNvPr id="1886" name="直线"/>
            <p:cNvSpPr>
              <a:spLocks/>
            </p:cNvSpPr>
            <p:nvPr/>
          </p:nvSpPr>
          <p:spPr>
            <a:xfrm>
              <a:off x="4953000" y="4038600"/>
              <a:ext cx="2667001" cy="0"/>
            </a:xfrm>
            <a:prstGeom prst="line">
              <a:avLst/>
            </a:prstGeom>
            <a:noFill/>
            <a:ln w="38100" cap="sq" cmpd="sng">
              <a:solidFill>
                <a:srgbClr val="2E2AE2"/>
              </a:solidFill>
              <a:prstDash val="solid"/>
              <a:round/>
            </a:ln>
          </p:spPr>
        </p:sp>
      </p:grpSp>
      <p:grpSp>
        <p:nvGrpSpPr>
          <p:cNvPr id="1893" name="组合"/>
          <p:cNvGrpSpPr>
            <a:grpSpLocks/>
          </p:cNvGrpSpPr>
          <p:nvPr/>
        </p:nvGrpSpPr>
        <p:grpSpPr>
          <a:xfrm>
            <a:off x="4953000" y="1524000"/>
            <a:ext cx="2743200" cy="1219200"/>
            <a:chOff x="4953000" y="1524000"/>
            <a:chExt cx="2743200" cy="1219200"/>
          </a:xfrm>
        </p:grpSpPr>
        <p:grpSp>
          <p:nvGrpSpPr>
            <p:cNvPr id="1891" name="组合"/>
            <p:cNvGrpSpPr>
              <a:grpSpLocks/>
            </p:cNvGrpSpPr>
            <p:nvPr/>
          </p:nvGrpSpPr>
          <p:grpSpPr>
            <a:xfrm>
              <a:off x="4953000" y="1524000"/>
              <a:ext cx="2743200" cy="1219200"/>
              <a:chOff x="4953000" y="1524000"/>
              <a:chExt cx="2743200" cy="1219200"/>
            </a:xfrm>
          </p:grpSpPr>
          <p:sp>
            <p:nvSpPr>
              <p:cNvPr id="1888" name="直线"/>
              <p:cNvSpPr>
                <a:spLocks/>
              </p:cNvSpPr>
              <p:nvPr/>
            </p:nvSpPr>
            <p:spPr>
              <a:xfrm>
                <a:off x="4953000" y="1524000"/>
                <a:ext cx="2743200" cy="0"/>
              </a:xfrm>
              <a:prstGeom prst="line">
                <a:avLst/>
              </a:prstGeom>
              <a:noFill/>
              <a:ln w="38100" cap="flat" cmpd="sng">
                <a:solidFill>
                  <a:srgbClr val="2E2AE2"/>
                </a:solidFill>
                <a:prstDash val="solid"/>
                <a:round/>
              </a:ln>
            </p:spPr>
          </p:sp>
          <p:sp>
            <p:nvSpPr>
              <p:cNvPr id="1889" name="直线"/>
              <p:cNvSpPr>
                <a:spLocks/>
              </p:cNvSpPr>
              <p:nvPr/>
            </p:nvSpPr>
            <p:spPr>
              <a:xfrm>
                <a:off x="4953000" y="2743200"/>
                <a:ext cx="2743200" cy="0"/>
              </a:xfrm>
              <a:prstGeom prst="line">
                <a:avLst/>
              </a:prstGeom>
              <a:noFill/>
              <a:ln w="38100" cap="flat" cmpd="sng">
                <a:solidFill>
                  <a:srgbClr val="2E2AE2"/>
                </a:solidFill>
                <a:prstDash val="solid"/>
                <a:round/>
              </a:ln>
            </p:spPr>
          </p:sp>
          <p:sp>
            <p:nvSpPr>
              <p:cNvPr id="1890" name="矩形" descr="宽上对角线"/>
              <p:cNvSpPr>
                <a:spLocks/>
              </p:cNvSpPr>
              <p:nvPr/>
            </p:nvSpPr>
            <p:spPr>
              <a:xfrm>
                <a:off x="4975484" y="1608083"/>
                <a:ext cx="2698230" cy="1093075"/>
              </a:xfrm>
              <a:prstGeom prst="rect">
                <a:avLst/>
              </a:prstGeom>
              <a:pattFill prst="wdUpDiag">
                <a:fgClr>
                  <a:srgbClr val="66FF66"/>
                </a:fgClr>
                <a:bgClr>
                  <a:srgbClr val="FFFFFF"/>
                </a:bgClr>
              </a:pattFill>
              <a:ln w="38100" cap="flat" cmpd="sng">
                <a:solidFill>
                  <a:srgbClr val="2E2AE2"/>
                </a:solidFill>
                <a:prstDash val="solid"/>
                <a:miter/>
              </a:ln>
            </p:spPr>
          </p:sp>
        </p:grpSp>
        <p:sp>
          <p:nvSpPr>
            <p:cNvPr id="1892" name="直线"/>
            <p:cNvSpPr>
              <a:spLocks/>
            </p:cNvSpPr>
            <p:nvPr/>
          </p:nvSpPr>
          <p:spPr>
            <a:xfrm>
              <a:off x="4953000" y="2743200"/>
              <a:ext cx="2743200" cy="0"/>
            </a:xfrm>
            <a:prstGeom prst="line">
              <a:avLst/>
            </a:prstGeom>
            <a:noFill/>
            <a:ln w="38100" cap="sq" cmpd="sng">
              <a:solidFill>
                <a:srgbClr val="2E2AE2"/>
              </a:solidFill>
              <a:prstDash val="solid"/>
              <a:round/>
            </a:ln>
          </p:spPr>
        </p:sp>
      </p:grpSp>
      <p:grpSp>
        <p:nvGrpSpPr>
          <p:cNvPr id="1896" name="组合"/>
          <p:cNvGrpSpPr>
            <a:grpSpLocks/>
          </p:cNvGrpSpPr>
          <p:nvPr/>
        </p:nvGrpSpPr>
        <p:grpSpPr>
          <a:xfrm>
            <a:off x="4286250" y="1214438"/>
            <a:ext cx="3352800" cy="519112"/>
            <a:chOff x="4286250" y="1214438"/>
            <a:chExt cx="3352800" cy="519112"/>
          </a:xfrm>
        </p:grpSpPr>
        <p:sp>
          <p:nvSpPr>
            <p:cNvPr id="1894" name="矩形"/>
            <p:cNvSpPr>
              <a:spLocks/>
            </p:cNvSpPr>
            <p:nvPr/>
          </p:nvSpPr>
          <p:spPr>
            <a:xfrm>
              <a:off x="4286250" y="1214438"/>
              <a:ext cx="16065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楷体_GB2312" charset="0"/>
                  <a:cs typeface="楷体_GB2312" charset="0"/>
                </a:rPr>
                <a:t>U</a:t>
              </a:r>
              <a:r>
                <a:rPr lang="en-US" altLang="zh-CN" sz="24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楷体_GB2312" charset="0"/>
                  <a:cs typeface="楷体_GB2312" charset="0"/>
                </a:rPr>
                <a:t>CC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楷体_GB2312" charset="0"/>
                <a:cs typeface="楷体_GB2312" charset="0"/>
              </a:endParaRPr>
            </a:p>
          </p:txBody>
        </p:sp>
        <p:sp>
          <p:nvSpPr>
            <p:cNvPr id="1895" name="直线"/>
            <p:cNvSpPr>
              <a:spLocks/>
            </p:cNvSpPr>
            <p:nvPr/>
          </p:nvSpPr>
          <p:spPr>
            <a:xfrm>
              <a:off x="4972050" y="1565275"/>
              <a:ext cx="2667000" cy="0"/>
            </a:xfrm>
            <a:prstGeom prst="line">
              <a:avLst/>
            </a:prstGeom>
            <a:noFill/>
            <a:ln w="38100" cap="sq" cmpd="sng">
              <a:solidFill>
                <a:srgbClr val="339933"/>
              </a:solidFill>
              <a:prstDash val="solid"/>
              <a:round/>
            </a:ln>
          </p:spPr>
        </p:sp>
      </p:grpSp>
      <p:sp>
        <p:nvSpPr>
          <p:cNvPr id="1897" name="右大括号"/>
          <p:cNvSpPr>
            <a:spLocks/>
          </p:cNvSpPr>
          <p:nvPr/>
        </p:nvSpPr>
        <p:spPr>
          <a:xfrm>
            <a:off x="7696200" y="4038600"/>
            <a:ext cx="152400" cy="609600"/>
          </a:xfrm>
          <a:prstGeom prst="rightBrace">
            <a:avLst>
              <a:gd name="adj1" fmla="val 33314"/>
              <a:gd name="adj2" fmla="val 50000"/>
            </a:avLst>
          </a:prstGeom>
          <a:noFill/>
          <a:ln w="38100" cap="sq" cmpd="sng">
            <a:solidFill>
              <a:srgbClr val="2E2AE2"/>
            </a:solidFill>
            <a:prstDash val="solid"/>
            <a:round/>
          </a:ln>
        </p:spPr>
      </p:sp>
      <p:sp>
        <p:nvSpPr>
          <p:cNvPr id="1898" name="右大括号"/>
          <p:cNvSpPr>
            <a:spLocks/>
          </p:cNvSpPr>
          <p:nvPr/>
        </p:nvSpPr>
        <p:spPr>
          <a:xfrm>
            <a:off x="7696200" y="1600200"/>
            <a:ext cx="304800" cy="1066800"/>
          </a:xfrm>
          <a:prstGeom prst="rightBrace">
            <a:avLst>
              <a:gd name="adj1" fmla="val 29166"/>
              <a:gd name="adj2" fmla="val 50000"/>
            </a:avLst>
          </a:prstGeom>
          <a:noFill/>
          <a:ln w="38100" cap="sq" cmpd="sng">
            <a:solidFill>
              <a:srgbClr val="2E2AE2"/>
            </a:solidFill>
            <a:prstDash val="solid"/>
            <a:round/>
          </a:ln>
        </p:spPr>
      </p:sp>
      <p:sp>
        <p:nvSpPr>
          <p:cNvPr id="1899" name="圆角矩形标注"/>
          <p:cNvSpPr>
            <a:spLocks/>
          </p:cNvSpPr>
          <p:nvPr/>
        </p:nvSpPr>
        <p:spPr>
          <a:xfrm>
            <a:off x="6396038" y="642938"/>
            <a:ext cx="1384300" cy="592137"/>
          </a:xfrm>
          <a:prstGeom prst="wedgeRoundRectCallout">
            <a:avLst>
              <a:gd name="adj1" fmla="val -43717"/>
              <a:gd name="adj2" fmla="val 148069"/>
              <a:gd name="adj3" fmla="val 16667"/>
            </a:avLst>
          </a:prstGeom>
          <a:solidFill>
            <a:srgbClr val="FFFFCC"/>
          </a:solidFill>
          <a:ln w="38100" cap="sq" cmpd="sng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Calibri" charset="0"/>
              </a:rPr>
              <a:t>高电平</a:t>
            </a:r>
          </a:p>
        </p:txBody>
      </p:sp>
      <p:sp>
        <p:nvSpPr>
          <p:cNvPr id="1900" name="圆角矩形标注"/>
          <p:cNvSpPr>
            <a:spLocks/>
          </p:cNvSpPr>
          <p:nvPr/>
        </p:nvSpPr>
        <p:spPr>
          <a:xfrm>
            <a:off x="6022975" y="2928938"/>
            <a:ext cx="1384300" cy="592137"/>
          </a:xfrm>
          <a:prstGeom prst="wedgeRoundRectCallout">
            <a:avLst>
              <a:gd name="adj1" fmla="val -43717"/>
              <a:gd name="adj2" fmla="val 148069"/>
              <a:gd name="adj3" fmla="val 16667"/>
            </a:avLst>
          </a:prstGeom>
          <a:solidFill>
            <a:srgbClr val="FFFFCC"/>
          </a:solidFill>
          <a:ln w="38100" cap="sq" cmpd="sng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Calibri" charset="0"/>
              </a:rPr>
              <a:t>低电平</a:t>
            </a:r>
          </a:p>
        </p:txBody>
      </p:sp>
      <p:pic>
        <p:nvPicPr>
          <p:cNvPr id="1901" name="图片" descr="BD09297_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800" y="5181599"/>
            <a:ext cx="1447800" cy="90328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5779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6" grpId="0" animBg="1"/>
      <p:bldP spid="1877" grpId="0"/>
      <p:bldP spid="1878" grpId="0"/>
      <p:bldP spid="1881" grpId="0" animBg="1"/>
      <p:bldP spid="1887" grpId="0" animBg="1"/>
      <p:bldP spid="1893" grpId="0" animBg="1"/>
      <p:bldP spid="1896" grpId="0" animBg="1"/>
      <p:bldP spid="1897" grpId="0" animBg="1"/>
      <p:bldP spid="1898" grpId="0" animBg="1"/>
      <p:bldP spid="1899" grpId="0" animBg="1"/>
      <p:bldP spid="190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文本框"/>
          <p:cNvSpPr>
            <a:spLocks noGrp="1"/>
          </p:cNvSpPr>
          <p:nvPr>
            <p:ph type="subTitle" idx="1"/>
          </p:nvPr>
        </p:nvSpPr>
        <p:spPr>
          <a:xfrm>
            <a:off x="685800" y="533400"/>
            <a:ext cx="50292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0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20.5.2  </a:t>
            </a:r>
            <a:r>
              <a:rPr lang="zh-CN" altLang="en-US" sz="30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二极管“与” 门电路</a:t>
            </a:r>
          </a:p>
        </p:txBody>
      </p:sp>
      <p:sp>
        <p:nvSpPr>
          <p:cNvPr id="1903" name="矩形"/>
          <p:cNvSpPr>
            <a:spLocks/>
          </p:cNvSpPr>
          <p:nvPr/>
        </p:nvSpPr>
        <p:spPr>
          <a:xfrm>
            <a:off x="533400" y="1371600"/>
            <a:ext cx="1343025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 1.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电路</a:t>
            </a:r>
          </a:p>
        </p:txBody>
      </p:sp>
      <p:sp>
        <p:nvSpPr>
          <p:cNvPr id="1904" name="矩形"/>
          <p:cNvSpPr>
            <a:spLocks/>
          </p:cNvSpPr>
          <p:nvPr/>
        </p:nvSpPr>
        <p:spPr>
          <a:xfrm>
            <a:off x="685800" y="4510088"/>
            <a:ext cx="1968500" cy="519111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工作原理</a:t>
            </a:r>
          </a:p>
        </p:txBody>
      </p:sp>
      <p:sp>
        <p:nvSpPr>
          <p:cNvPr id="1905" name="矩形"/>
          <p:cNvSpPr>
            <a:spLocks/>
          </p:cNvSpPr>
          <p:nvPr/>
        </p:nvSpPr>
        <p:spPr>
          <a:xfrm>
            <a:off x="609600" y="5715000"/>
            <a:ext cx="7354600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输入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A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B</a:t>
            </a:r>
            <a:r>
              <a:rPr lang="zh-CN" altLang="en-US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C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全为高电平“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，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输出 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Y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为“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。</a:t>
            </a:r>
            <a:endParaRPr lang="zh-CN" altLang="en-US" sz="2800" b="1" i="0" u="none" strike="noStrike" kern="1200" cap="none" spc="0" baseline="0">
              <a:solidFill>
                <a:srgbClr val="000018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906" name="矩形"/>
          <p:cNvSpPr>
            <a:spLocks/>
          </p:cNvSpPr>
          <p:nvPr/>
        </p:nvSpPr>
        <p:spPr>
          <a:xfrm>
            <a:off x="609600" y="5181599"/>
            <a:ext cx="6643300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输入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A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B</a:t>
            </a:r>
            <a:r>
              <a:rPr lang="zh-CN" altLang="en-US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C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不全为“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，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输出 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Y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为“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。</a:t>
            </a:r>
            <a:endParaRPr lang="zh-CN" altLang="en-US" sz="2800" b="1" i="0" u="none" strike="noStrike" kern="1200" cap="none" spc="0" baseline="0">
              <a:solidFill>
                <a:srgbClr val="000018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1910" name="组合"/>
          <p:cNvGrpSpPr>
            <a:grpSpLocks/>
          </p:cNvGrpSpPr>
          <p:nvPr/>
        </p:nvGrpSpPr>
        <p:grpSpPr>
          <a:xfrm>
            <a:off x="1143000" y="2590800"/>
            <a:ext cx="609600" cy="1748790"/>
            <a:chOff x="1143000" y="2590800"/>
            <a:chExt cx="609600" cy="1748790"/>
          </a:xfrm>
        </p:grpSpPr>
        <p:sp>
          <p:nvSpPr>
            <p:cNvPr id="1907" name="矩形"/>
            <p:cNvSpPr>
              <a:spLocks/>
            </p:cNvSpPr>
            <p:nvPr/>
          </p:nvSpPr>
          <p:spPr>
            <a:xfrm>
              <a:off x="1143000" y="32766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0V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908" name="矩形"/>
            <p:cNvSpPr>
              <a:spLocks/>
            </p:cNvSpPr>
            <p:nvPr/>
          </p:nvSpPr>
          <p:spPr>
            <a:xfrm>
              <a:off x="1143000" y="25908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0V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909" name="矩形"/>
            <p:cNvSpPr>
              <a:spLocks/>
            </p:cNvSpPr>
            <p:nvPr/>
          </p:nvSpPr>
          <p:spPr>
            <a:xfrm>
              <a:off x="1143000" y="38862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0V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1915" name="组合"/>
          <p:cNvGrpSpPr>
            <a:grpSpLocks/>
          </p:cNvGrpSpPr>
          <p:nvPr/>
        </p:nvGrpSpPr>
        <p:grpSpPr>
          <a:xfrm>
            <a:off x="2209800" y="1905000"/>
            <a:ext cx="1066800" cy="2285999"/>
            <a:chOff x="2209800" y="1905000"/>
            <a:chExt cx="1066800" cy="2285999"/>
          </a:xfrm>
        </p:grpSpPr>
        <p:sp>
          <p:nvSpPr>
            <p:cNvPr id="1911" name="直线"/>
            <p:cNvSpPr>
              <a:spLocks/>
            </p:cNvSpPr>
            <p:nvPr/>
          </p:nvSpPr>
          <p:spPr>
            <a:xfrm>
              <a:off x="3276600" y="1905000"/>
              <a:ext cx="0" cy="2285999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</a:ln>
          </p:spPr>
        </p:sp>
        <p:sp>
          <p:nvSpPr>
            <p:cNvPr id="1912" name="直线"/>
            <p:cNvSpPr>
              <a:spLocks/>
            </p:cNvSpPr>
            <p:nvPr/>
          </p:nvSpPr>
          <p:spPr>
            <a:xfrm flipH="1">
              <a:off x="2209800" y="28956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  <a:tailEnd type="triangle" w="med" len="med"/>
            </a:ln>
          </p:spPr>
        </p:sp>
        <p:sp>
          <p:nvSpPr>
            <p:cNvPr id="1913" name="直线"/>
            <p:cNvSpPr>
              <a:spLocks/>
            </p:cNvSpPr>
            <p:nvPr/>
          </p:nvSpPr>
          <p:spPr>
            <a:xfrm flipH="1">
              <a:off x="2209800" y="35052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  <a:tailEnd type="triangle" w="med" len="med"/>
            </a:ln>
          </p:spPr>
        </p:sp>
        <p:sp>
          <p:nvSpPr>
            <p:cNvPr id="1914" name="直线"/>
            <p:cNvSpPr>
              <a:spLocks/>
            </p:cNvSpPr>
            <p:nvPr/>
          </p:nvSpPr>
          <p:spPr>
            <a:xfrm flipH="1">
              <a:off x="2209800" y="41910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  <a:tailEnd type="triangle" w="med" len="med"/>
            </a:ln>
          </p:spPr>
        </p:sp>
      </p:grpSp>
      <p:grpSp>
        <p:nvGrpSpPr>
          <p:cNvPr id="1921" name="组合"/>
          <p:cNvGrpSpPr>
            <a:grpSpLocks/>
          </p:cNvGrpSpPr>
          <p:nvPr/>
        </p:nvGrpSpPr>
        <p:grpSpPr>
          <a:xfrm>
            <a:off x="1066800" y="2514600"/>
            <a:ext cx="609600" cy="1824990"/>
            <a:chOff x="1066800" y="2514600"/>
            <a:chExt cx="609600" cy="1824990"/>
          </a:xfrm>
        </p:grpSpPr>
        <p:graphicFrame>
          <p:nvGraphicFramePr>
            <p:cNvPr id="1916" name="对象"/>
            <p:cNvGraphicFramePr>
              <a:graphicFrameLocks noChangeAspect="1"/>
            </p:cNvGraphicFramePr>
            <p:nvPr/>
          </p:nvGraphicFramePr>
          <p:xfrm>
            <a:off x="1143001" y="2514600"/>
            <a:ext cx="457193" cy="1752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4" name="package" r:id="rId4" imgW="419100" imgH="1333500" progId="package">
                    <p:embed/>
                  </p:oleObj>
                </mc:Choice>
                <mc:Fallback>
                  <p:oleObj name="package" r:id="rId4" imgW="419100" imgH="1333500" progId="package">
                    <p:embed/>
                    <p:pic>
                      <p:nvPicPr>
                        <p:cNvPr id="1916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1143001" y="2514600"/>
                          <a:ext cx="457193" cy="175257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20" name="组合"/>
            <p:cNvGrpSpPr>
              <a:grpSpLocks/>
            </p:cNvGrpSpPr>
            <p:nvPr/>
          </p:nvGrpSpPr>
          <p:grpSpPr>
            <a:xfrm>
              <a:off x="1066800" y="2590800"/>
              <a:ext cx="609600" cy="1748789"/>
              <a:chOff x="1066800" y="2590800"/>
              <a:chExt cx="609600" cy="1748789"/>
            </a:xfrm>
          </p:grpSpPr>
          <p:sp>
            <p:nvSpPr>
              <p:cNvPr id="1917" name="矩形"/>
              <p:cNvSpPr>
                <a:spLocks/>
              </p:cNvSpPr>
              <p:nvPr/>
            </p:nvSpPr>
            <p:spPr>
              <a:xfrm>
                <a:off x="1066800" y="32766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0V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18" name="矩形"/>
              <p:cNvSpPr>
                <a:spLocks/>
              </p:cNvSpPr>
              <p:nvPr/>
            </p:nvSpPr>
            <p:spPr>
              <a:xfrm>
                <a:off x="1066800" y="25908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0V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19" name="矩形"/>
              <p:cNvSpPr>
                <a:spLocks/>
              </p:cNvSpPr>
              <p:nvPr/>
            </p:nvSpPr>
            <p:spPr>
              <a:xfrm>
                <a:off x="1066800" y="38862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3V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</p:grpSp>
      <p:grpSp>
        <p:nvGrpSpPr>
          <p:cNvPr id="1962" name="组合"/>
          <p:cNvGrpSpPr>
            <a:grpSpLocks/>
          </p:cNvGrpSpPr>
          <p:nvPr/>
        </p:nvGrpSpPr>
        <p:grpSpPr>
          <a:xfrm>
            <a:off x="1600200" y="1447800"/>
            <a:ext cx="2947988" cy="3284537"/>
            <a:chOff x="1600200" y="1447800"/>
            <a:chExt cx="2947988" cy="3284537"/>
          </a:xfrm>
        </p:grpSpPr>
        <p:sp>
          <p:nvSpPr>
            <p:cNvPr id="1922" name="直线"/>
            <p:cNvSpPr>
              <a:spLocks/>
            </p:cNvSpPr>
            <p:nvPr/>
          </p:nvSpPr>
          <p:spPr>
            <a:xfrm>
              <a:off x="3309937" y="1854200"/>
              <a:ext cx="0" cy="249237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923" name="直线"/>
            <p:cNvSpPr>
              <a:spLocks/>
            </p:cNvSpPr>
            <p:nvPr/>
          </p:nvSpPr>
          <p:spPr>
            <a:xfrm>
              <a:off x="3317875" y="2601913"/>
              <a:ext cx="0" cy="1558925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1924" name="矩形"/>
            <p:cNvSpPr>
              <a:spLocks/>
            </p:cNvSpPr>
            <p:nvPr/>
          </p:nvSpPr>
          <p:spPr>
            <a:xfrm>
              <a:off x="3276600" y="1447800"/>
              <a:ext cx="1271587" cy="67056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+</a:t>
              </a: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U</a:t>
              </a:r>
            </a:p>
            <a:p>
              <a:pPr marL="0" indent="0" algn="l" eaLnBrk="1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 12V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925" name="矩形"/>
            <p:cNvSpPr>
              <a:spLocks/>
            </p:cNvSpPr>
            <p:nvPr/>
          </p:nvSpPr>
          <p:spPr>
            <a:xfrm>
              <a:off x="3440112" y="2057400"/>
              <a:ext cx="5079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endParaRPr lang="zh-CN" altLang="en-US" sz="32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926" name="矩形"/>
            <p:cNvSpPr>
              <a:spLocks/>
            </p:cNvSpPr>
            <p:nvPr/>
          </p:nvSpPr>
          <p:spPr>
            <a:xfrm>
              <a:off x="2438400" y="2362200"/>
              <a:ext cx="609600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D</a:t>
              </a:r>
              <a:r>
                <a:rPr lang="en-US" altLang="zh-CN" sz="20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927" name="矩形"/>
            <p:cNvSpPr>
              <a:spLocks/>
            </p:cNvSpPr>
            <p:nvPr/>
          </p:nvSpPr>
          <p:spPr>
            <a:xfrm>
              <a:off x="2438400" y="3657600"/>
              <a:ext cx="609600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D</a:t>
              </a:r>
              <a:r>
                <a:rPr lang="en-US" altLang="zh-CN" sz="20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0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928" name="矩形"/>
            <p:cNvSpPr>
              <a:spLocks/>
            </p:cNvSpPr>
            <p:nvPr/>
          </p:nvSpPr>
          <p:spPr>
            <a:xfrm>
              <a:off x="1676400" y="2590800"/>
              <a:ext cx="530224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929" name="矩形"/>
            <p:cNvSpPr>
              <a:spLocks/>
            </p:cNvSpPr>
            <p:nvPr/>
          </p:nvSpPr>
          <p:spPr>
            <a:xfrm>
              <a:off x="1600200" y="32766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930" name="矩形"/>
            <p:cNvSpPr>
              <a:spLocks/>
            </p:cNvSpPr>
            <p:nvPr/>
          </p:nvSpPr>
          <p:spPr>
            <a:xfrm>
              <a:off x="3225800" y="2103437"/>
              <a:ext cx="168275" cy="498474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1931" name="矩形"/>
            <p:cNvSpPr>
              <a:spLocks/>
            </p:cNvSpPr>
            <p:nvPr/>
          </p:nvSpPr>
          <p:spPr>
            <a:xfrm>
              <a:off x="3810000" y="2590800"/>
              <a:ext cx="45720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1932" name="椭圆"/>
            <p:cNvSpPr>
              <a:spLocks/>
            </p:cNvSpPr>
            <p:nvPr/>
          </p:nvSpPr>
          <p:spPr>
            <a:xfrm>
              <a:off x="3311525" y="2852737"/>
              <a:ext cx="50799" cy="50800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33" name="直线"/>
            <p:cNvSpPr>
              <a:spLocks/>
            </p:cNvSpPr>
            <p:nvPr/>
          </p:nvSpPr>
          <p:spPr>
            <a:xfrm>
              <a:off x="3352800" y="2895600"/>
              <a:ext cx="4572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34" name="椭圆"/>
            <p:cNvSpPr>
              <a:spLocks/>
            </p:cNvSpPr>
            <p:nvPr/>
          </p:nvSpPr>
          <p:spPr>
            <a:xfrm>
              <a:off x="3790950" y="2817812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35" name="椭圆"/>
            <p:cNvSpPr>
              <a:spLocks/>
            </p:cNvSpPr>
            <p:nvPr/>
          </p:nvSpPr>
          <p:spPr>
            <a:xfrm>
              <a:off x="3243262" y="17526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36" name="矩形"/>
            <p:cNvSpPr>
              <a:spLocks/>
            </p:cNvSpPr>
            <p:nvPr/>
          </p:nvSpPr>
          <p:spPr>
            <a:xfrm>
              <a:off x="2362200" y="2971800"/>
              <a:ext cx="609599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D</a:t>
              </a:r>
              <a:r>
                <a:rPr lang="en-US" altLang="zh-CN" sz="20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937" name="矩形"/>
            <p:cNvSpPr>
              <a:spLocks/>
            </p:cNvSpPr>
            <p:nvPr/>
          </p:nvSpPr>
          <p:spPr>
            <a:xfrm>
              <a:off x="1600200" y="38862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pSp>
          <p:nvGrpSpPr>
            <p:cNvPr id="1945" name="组合"/>
            <p:cNvGrpSpPr>
              <a:grpSpLocks/>
            </p:cNvGrpSpPr>
            <p:nvPr/>
          </p:nvGrpSpPr>
          <p:grpSpPr>
            <a:xfrm>
              <a:off x="2057400" y="3546475"/>
              <a:ext cx="763587" cy="1185862"/>
              <a:chOff x="2057400" y="3546475"/>
              <a:chExt cx="763587" cy="1185862"/>
            </a:xfrm>
          </p:grpSpPr>
          <p:sp>
            <p:nvSpPr>
              <p:cNvPr id="1938" name="直线"/>
              <p:cNvSpPr>
                <a:spLocks/>
              </p:cNvSpPr>
              <p:nvPr/>
            </p:nvSpPr>
            <p:spPr>
              <a:xfrm rot="-5391297">
                <a:off x="2755900" y="3546475"/>
                <a:ext cx="0" cy="1185862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939" name="椭圆"/>
              <p:cNvSpPr>
                <a:spLocks/>
              </p:cNvSpPr>
              <p:nvPr/>
            </p:nvSpPr>
            <p:spPr>
              <a:xfrm>
                <a:off x="2057400" y="4081463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1944" name="组合"/>
              <p:cNvGrpSpPr>
                <a:grpSpLocks/>
              </p:cNvGrpSpPr>
              <p:nvPr/>
            </p:nvGrpSpPr>
            <p:grpSpPr>
              <a:xfrm>
                <a:off x="2362199" y="3981450"/>
                <a:ext cx="458787" cy="304800"/>
                <a:chOff x="2362199" y="3981450"/>
                <a:chExt cx="458787" cy="304800"/>
              </a:xfrm>
            </p:grpSpPr>
            <p:sp>
              <p:nvSpPr>
                <p:cNvPr id="1940" name="直线"/>
                <p:cNvSpPr>
                  <a:spLocks/>
                </p:cNvSpPr>
                <p:nvPr/>
              </p:nvSpPr>
              <p:spPr>
                <a:xfrm rot="-5391297">
                  <a:off x="2362199" y="4132262"/>
                  <a:ext cx="3048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1941" name="直线"/>
                <p:cNvSpPr>
                  <a:spLocks/>
                </p:cNvSpPr>
                <p:nvPr/>
              </p:nvSpPr>
              <p:spPr>
                <a:xfrm flipV="1">
                  <a:off x="2516187" y="3981450"/>
                  <a:ext cx="304800" cy="1524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942" name="直线"/>
                <p:cNvSpPr>
                  <a:spLocks/>
                </p:cNvSpPr>
                <p:nvPr/>
              </p:nvSpPr>
              <p:spPr>
                <a:xfrm>
                  <a:off x="2516187" y="4133850"/>
                  <a:ext cx="304800" cy="1524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943" name="直线"/>
                <p:cNvSpPr>
                  <a:spLocks/>
                </p:cNvSpPr>
                <p:nvPr/>
              </p:nvSpPr>
              <p:spPr>
                <a:xfrm>
                  <a:off x="2820987" y="3981450"/>
                  <a:ext cx="0" cy="29844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  <p:grpSp>
          <p:nvGrpSpPr>
            <p:cNvPr id="1953" name="组合"/>
            <p:cNvGrpSpPr>
              <a:grpSpLocks/>
            </p:cNvGrpSpPr>
            <p:nvPr/>
          </p:nvGrpSpPr>
          <p:grpSpPr>
            <a:xfrm>
              <a:off x="2057400" y="2919412"/>
              <a:ext cx="763587" cy="1185862"/>
              <a:chOff x="2057400" y="2919412"/>
              <a:chExt cx="763587" cy="1185862"/>
            </a:xfrm>
          </p:grpSpPr>
          <p:sp>
            <p:nvSpPr>
              <p:cNvPr id="1946" name="直线"/>
              <p:cNvSpPr>
                <a:spLocks/>
              </p:cNvSpPr>
              <p:nvPr/>
            </p:nvSpPr>
            <p:spPr>
              <a:xfrm rot="-5391297">
                <a:off x="2755900" y="2919412"/>
                <a:ext cx="0" cy="1185862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947" name="椭圆"/>
              <p:cNvSpPr>
                <a:spLocks/>
              </p:cNvSpPr>
              <p:nvPr/>
            </p:nvSpPr>
            <p:spPr>
              <a:xfrm>
                <a:off x="2057400" y="34544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1952" name="组合"/>
              <p:cNvGrpSpPr>
                <a:grpSpLocks/>
              </p:cNvGrpSpPr>
              <p:nvPr/>
            </p:nvGrpSpPr>
            <p:grpSpPr>
              <a:xfrm>
                <a:off x="2362199" y="3354387"/>
                <a:ext cx="458787" cy="304800"/>
                <a:chOff x="2362199" y="3354387"/>
                <a:chExt cx="458787" cy="304800"/>
              </a:xfrm>
            </p:grpSpPr>
            <p:sp>
              <p:nvSpPr>
                <p:cNvPr id="1948" name="直线"/>
                <p:cNvSpPr>
                  <a:spLocks/>
                </p:cNvSpPr>
                <p:nvPr/>
              </p:nvSpPr>
              <p:spPr>
                <a:xfrm rot="-5391297">
                  <a:off x="2362199" y="3505200"/>
                  <a:ext cx="3048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1949" name="直线"/>
                <p:cNvSpPr>
                  <a:spLocks/>
                </p:cNvSpPr>
                <p:nvPr/>
              </p:nvSpPr>
              <p:spPr>
                <a:xfrm flipV="1">
                  <a:off x="2516187" y="3354387"/>
                  <a:ext cx="304800" cy="1524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950" name="直线"/>
                <p:cNvSpPr>
                  <a:spLocks/>
                </p:cNvSpPr>
                <p:nvPr/>
              </p:nvSpPr>
              <p:spPr>
                <a:xfrm>
                  <a:off x="2516187" y="3506788"/>
                  <a:ext cx="304800" cy="1524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951" name="直线"/>
                <p:cNvSpPr>
                  <a:spLocks/>
                </p:cNvSpPr>
                <p:nvPr/>
              </p:nvSpPr>
              <p:spPr>
                <a:xfrm>
                  <a:off x="2820987" y="3354387"/>
                  <a:ext cx="0" cy="29845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  <p:grpSp>
          <p:nvGrpSpPr>
            <p:cNvPr id="1961" name="组合"/>
            <p:cNvGrpSpPr>
              <a:grpSpLocks/>
            </p:cNvGrpSpPr>
            <p:nvPr/>
          </p:nvGrpSpPr>
          <p:grpSpPr>
            <a:xfrm>
              <a:off x="2057400" y="2309813"/>
              <a:ext cx="763587" cy="1185862"/>
              <a:chOff x="2057400" y="2309813"/>
              <a:chExt cx="763587" cy="1185862"/>
            </a:xfrm>
          </p:grpSpPr>
          <p:sp>
            <p:nvSpPr>
              <p:cNvPr id="1954" name="直线"/>
              <p:cNvSpPr>
                <a:spLocks/>
              </p:cNvSpPr>
              <p:nvPr/>
            </p:nvSpPr>
            <p:spPr>
              <a:xfrm rot="-5391297">
                <a:off x="2755900" y="2309813"/>
                <a:ext cx="0" cy="1185862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1955" name="椭圆"/>
              <p:cNvSpPr>
                <a:spLocks/>
              </p:cNvSpPr>
              <p:nvPr/>
            </p:nvSpPr>
            <p:spPr>
              <a:xfrm>
                <a:off x="2057400" y="28448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1960" name="组合"/>
              <p:cNvGrpSpPr>
                <a:grpSpLocks/>
              </p:cNvGrpSpPr>
              <p:nvPr/>
            </p:nvGrpSpPr>
            <p:grpSpPr>
              <a:xfrm>
                <a:off x="2362199" y="2744788"/>
                <a:ext cx="458787" cy="304800"/>
                <a:chOff x="2362199" y="2744788"/>
                <a:chExt cx="458787" cy="304800"/>
              </a:xfrm>
            </p:grpSpPr>
            <p:sp>
              <p:nvSpPr>
                <p:cNvPr id="1956" name="直线"/>
                <p:cNvSpPr>
                  <a:spLocks/>
                </p:cNvSpPr>
                <p:nvPr/>
              </p:nvSpPr>
              <p:spPr>
                <a:xfrm rot="-5391297">
                  <a:off x="2362199" y="2895600"/>
                  <a:ext cx="3048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1957" name="直线"/>
                <p:cNvSpPr>
                  <a:spLocks/>
                </p:cNvSpPr>
                <p:nvPr/>
              </p:nvSpPr>
              <p:spPr>
                <a:xfrm flipV="1">
                  <a:off x="2516187" y="2744788"/>
                  <a:ext cx="304800" cy="1524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958" name="直线"/>
                <p:cNvSpPr>
                  <a:spLocks/>
                </p:cNvSpPr>
                <p:nvPr/>
              </p:nvSpPr>
              <p:spPr>
                <a:xfrm>
                  <a:off x="2516187" y="2897188"/>
                  <a:ext cx="304800" cy="1524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1959" name="直线"/>
                <p:cNvSpPr>
                  <a:spLocks/>
                </p:cNvSpPr>
                <p:nvPr/>
              </p:nvSpPr>
              <p:spPr>
                <a:xfrm>
                  <a:off x="2820987" y="2744788"/>
                  <a:ext cx="0" cy="29844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</p:grpSp>
      <p:grpSp>
        <p:nvGrpSpPr>
          <p:cNvPr id="1968" name="组合"/>
          <p:cNvGrpSpPr>
            <a:grpSpLocks/>
          </p:cNvGrpSpPr>
          <p:nvPr/>
        </p:nvGrpSpPr>
        <p:grpSpPr>
          <a:xfrm>
            <a:off x="1066800" y="2514600"/>
            <a:ext cx="609600" cy="1824990"/>
            <a:chOff x="1066800" y="2514600"/>
            <a:chExt cx="609600" cy="1824990"/>
          </a:xfrm>
        </p:grpSpPr>
        <p:graphicFrame>
          <p:nvGraphicFramePr>
            <p:cNvPr id="1963" name="对象"/>
            <p:cNvGraphicFramePr>
              <a:graphicFrameLocks noChangeAspect="1"/>
            </p:cNvGraphicFramePr>
            <p:nvPr/>
          </p:nvGraphicFramePr>
          <p:xfrm>
            <a:off x="1143001" y="2514600"/>
            <a:ext cx="457193" cy="1752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5" name="package" r:id="rId6" imgW="419100" imgH="1333500" progId="package">
                    <p:embed/>
                  </p:oleObj>
                </mc:Choice>
                <mc:Fallback>
                  <p:oleObj name="package" r:id="rId6" imgW="419100" imgH="1333500" progId="package">
                    <p:embed/>
                    <p:pic>
                      <p:nvPicPr>
                        <p:cNvPr id="1963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1143001" y="2514600"/>
                          <a:ext cx="457193" cy="175257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67" name="组合"/>
            <p:cNvGrpSpPr>
              <a:grpSpLocks/>
            </p:cNvGrpSpPr>
            <p:nvPr/>
          </p:nvGrpSpPr>
          <p:grpSpPr>
            <a:xfrm>
              <a:off x="1066800" y="2590800"/>
              <a:ext cx="609600" cy="1748789"/>
              <a:chOff x="1066800" y="2590800"/>
              <a:chExt cx="609600" cy="1748789"/>
            </a:xfrm>
          </p:grpSpPr>
          <p:sp>
            <p:nvSpPr>
              <p:cNvPr id="1964" name="矩形"/>
              <p:cNvSpPr>
                <a:spLocks/>
              </p:cNvSpPr>
              <p:nvPr/>
            </p:nvSpPr>
            <p:spPr>
              <a:xfrm>
                <a:off x="1066800" y="32766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3V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65" name="矩形"/>
              <p:cNvSpPr>
                <a:spLocks/>
              </p:cNvSpPr>
              <p:nvPr/>
            </p:nvSpPr>
            <p:spPr>
              <a:xfrm>
                <a:off x="1066800" y="25908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3V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66" name="矩形"/>
              <p:cNvSpPr>
                <a:spLocks/>
              </p:cNvSpPr>
              <p:nvPr/>
            </p:nvSpPr>
            <p:spPr>
              <a:xfrm>
                <a:off x="1066800" y="38862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3V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</p:grpSp>
      <p:sp>
        <p:nvSpPr>
          <p:cNvPr id="1969" name="矩形"/>
          <p:cNvSpPr>
            <a:spLocks/>
          </p:cNvSpPr>
          <p:nvPr/>
        </p:nvSpPr>
        <p:spPr>
          <a:xfrm>
            <a:off x="3810000" y="2971799"/>
            <a:ext cx="6096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0V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1975" name="组合"/>
          <p:cNvGrpSpPr>
            <a:grpSpLocks/>
          </p:cNvGrpSpPr>
          <p:nvPr/>
        </p:nvGrpSpPr>
        <p:grpSpPr>
          <a:xfrm>
            <a:off x="5181600" y="1981200"/>
            <a:ext cx="2743200" cy="519113"/>
            <a:chOff x="5181600" y="1981200"/>
            <a:chExt cx="2743200" cy="519113"/>
          </a:xfrm>
        </p:grpSpPr>
        <p:grpSp>
          <p:nvGrpSpPr>
            <p:cNvPr id="1973" name="组合"/>
            <p:cNvGrpSpPr>
              <a:grpSpLocks/>
            </p:cNvGrpSpPr>
            <p:nvPr/>
          </p:nvGrpSpPr>
          <p:grpSpPr>
            <a:xfrm>
              <a:off x="5181600" y="1981200"/>
              <a:ext cx="2057400" cy="519113"/>
              <a:chOff x="5181600" y="1981200"/>
              <a:chExt cx="2057400" cy="519113"/>
            </a:xfrm>
          </p:grpSpPr>
          <p:sp>
            <p:nvSpPr>
              <p:cNvPr id="1970" name="矩形"/>
              <p:cNvSpPr>
                <a:spLocks/>
              </p:cNvSpPr>
              <p:nvPr/>
            </p:nvSpPr>
            <p:spPr>
              <a:xfrm>
                <a:off x="5181600" y="1981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71" name="矩形"/>
              <p:cNvSpPr>
                <a:spLocks/>
              </p:cNvSpPr>
              <p:nvPr/>
            </p:nvSpPr>
            <p:spPr>
              <a:xfrm>
                <a:off x="5943600" y="1981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72" name="矩形"/>
              <p:cNvSpPr>
                <a:spLocks/>
              </p:cNvSpPr>
              <p:nvPr/>
            </p:nvSpPr>
            <p:spPr>
              <a:xfrm>
                <a:off x="6781800" y="1981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1974" name="矩形"/>
            <p:cNvSpPr>
              <a:spLocks/>
            </p:cNvSpPr>
            <p:nvPr/>
          </p:nvSpPr>
          <p:spPr>
            <a:xfrm>
              <a:off x="7467601" y="1981200"/>
              <a:ext cx="457200" cy="51911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1981" name="组合"/>
          <p:cNvGrpSpPr>
            <a:grpSpLocks/>
          </p:cNvGrpSpPr>
          <p:nvPr/>
        </p:nvGrpSpPr>
        <p:grpSpPr>
          <a:xfrm>
            <a:off x="5181600" y="2362200"/>
            <a:ext cx="2743200" cy="519113"/>
            <a:chOff x="5181600" y="2362200"/>
            <a:chExt cx="2743200" cy="519113"/>
          </a:xfrm>
        </p:grpSpPr>
        <p:grpSp>
          <p:nvGrpSpPr>
            <p:cNvPr id="1979" name="组合"/>
            <p:cNvGrpSpPr>
              <a:grpSpLocks/>
            </p:cNvGrpSpPr>
            <p:nvPr/>
          </p:nvGrpSpPr>
          <p:grpSpPr>
            <a:xfrm>
              <a:off x="5181600" y="2362200"/>
              <a:ext cx="2057400" cy="519113"/>
              <a:chOff x="5181600" y="2362200"/>
              <a:chExt cx="2057400" cy="519113"/>
            </a:xfrm>
          </p:grpSpPr>
          <p:sp>
            <p:nvSpPr>
              <p:cNvPr id="1976" name="矩形"/>
              <p:cNvSpPr>
                <a:spLocks/>
              </p:cNvSpPr>
              <p:nvPr/>
            </p:nvSpPr>
            <p:spPr>
              <a:xfrm>
                <a:off x="5181600" y="2362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77" name="矩形"/>
              <p:cNvSpPr>
                <a:spLocks/>
              </p:cNvSpPr>
              <p:nvPr/>
            </p:nvSpPr>
            <p:spPr>
              <a:xfrm>
                <a:off x="5943600" y="2362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78" name="矩形"/>
              <p:cNvSpPr>
                <a:spLocks/>
              </p:cNvSpPr>
              <p:nvPr/>
            </p:nvSpPr>
            <p:spPr>
              <a:xfrm>
                <a:off x="6781800" y="2362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1980" name="矩形"/>
            <p:cNvSpPr>
              <a:spLocks/>
            </p:cNvSpPr>
            <p:nvPr/>
          </p:nvSpPr>
          <p:spPr>
            <a:xfrm>
              <a:off x="7467601" y="2362200"/>
              <a:ext cx="457200" cy="51911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012" name="组合"/>
          <p:cNvGrpSpPr>
            <a:grpSpLocks/>
          </p:cNvGrpSpPr>
          <p:nvPr/>
        </p:nvGrpSpPr>
        <p:grpSpPr>
          <a:xfrm>
            <a:off x="5181600" y="2743200"/>
            <a:ext cx="2743200" cy="2043113"/>
            <a:chOff x="5181600" y="2743200"/>
            <a:chExt cx="2743200" cy="2043113"/>
          </a:xfrm>
        </p:grpSpPr>
        <p:grpSp>
          <p:nvGrpSpPr>
            <p:cNvPr id="1987" name="组合"/>
            <p:cNvGrpSpPr>
              <a:grpSpLocks/>
            </p:cNvGrpSpPr>
            <p:nvPr/>
          </p:nvGrpSpPr>
          <p:grpSpPr>
            <a:xfrm>
              <a:off x="5181600" y="3886200"/>
              <a:ext cx="2743200" cy="519112"/>
              <a:chOff x="5181600" y="3886200"/>
              <a:chExt cx="2743200" cy="519112"/>
            </a:xfrm>
          </p:grpSpPr>
          <p:grpSp>
            <p:nvGrpSpPr>
              <p:cNvPr id="1985" name="组合"/>
              <p:cNvGrpSpPr>
                <a:grpSpLocks/>
              </p:cNvGrpSpPr>
              <p:nvPr/>
            </p:nvGrpSpPr>
            <p:grpSpPr>
              <a:xfrm>
                <a:off x="5181600" y="3886200"/>
                <a:ext cx="2057400" cy="519112"/>
                <a:chOff x="5181600" y="3886200"/>
                <a:chExt cx="2057400" cy="519112"/>
              </a:xfrm>
            </p:grpSpPr>
            <p:sp>
              <p:nvSpPr>
                <p:cNvPr id="1982" name="矩形"/>
                <p:cNvSpPr>
                  <a:spLocks/>
                </p:cNvSpPr>
                <p:nvPr/>
              </p:nvSpPr>
              <p:spPr>
                <a:xfrm>
                  <a:off x="5181600" y="3886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1983" name="矩形"/>
                <p:cNvSpPr>
                  <a:spLocks/>
                </p:cNvSpPr>
                <p:nvPr/>
              </p:nvSpPr>
              <p:spPr>
                <a:xfrm>
                  <a:off x="5943600" y="3886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1984" name="矩形"/>
                <p:cNvSpPr>
                  <a:spLocks/>
                </p:cNvSpPr>
                <p:nvPr/>
              </p:nvSpPr>
              <p:spPr>
                <a:xfrm>
                  <a:off x="6781799" y="3886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1986" name="矩形"/>
              <p:cNvSpPr>
                <a:spLocks/>
              </p:cNvSpPr>
              <p:nvPr/>
            </p:nvSpPr>
            <p:spPr>
              <a:xfrm>
                <a:off x="7467601" y="3886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1993" name="组合"/>
            <p:cNvGrpSpPr>
              <a:grpSpLocks/>
            </p:cNvGrpSpPr>
            <p:nvPr/>
          </p:nvGrpSpPr>
          <p:grpSpPr>
            <a:xfrm>
              <a:off x="5181600" y="4267201"/>
              <a:ext cx="2743200" cy="519112"/>
              <a:chOff x="5181600" y="4267201"/>
              <a:chExt cx="2743200" cy="519112"/>
            </a:xfrm>
          </p:grpSpPr>
          <p:grpSp>
            <p:nvGrpSpPr>
              <p:cNvPr id="1991" name="组合"/>
              <p:cNvGrpSpPr>
                <a:grpSpLocks/>
              </p:cNvGrpSpPr>
              <p:nvPr/>
            </p:nvGrpSpPr>
            <p:grpSpPr>
              <a:xfrm>
                <a:off x="5181600" y="4267201"/>
                <a:ext cx="2057400" cy="519112"/>
                <a:chOff x="5181600" y="4267201"/>
                <a:chExt cx="2057400" cy="519112"/>
              </a:xfrm>
            </p:grpSpPr>
            <p:sp>
              <p:nvSpPr>
                <p:cNvPr id="1988" name="矩形"/>
                <p:cNvSpPr>
                  <a:spLocks/>
                </p:cNvSpPr>
                <p:nvPr/>
              </p:nvSpPr>
              <p:spPr>
                <a:xfrm>
                  <a:off x="5181600" y="4267201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1989" name="矩形"/>
                <p:cNvSpPr>
                  <a:spLocks/>
                </p:cNvSpPr>
                <p:nvPr/>
              </p:nvSpPr>
              <p:spPr>
                <a:xfrm>
                  <a:off x="5943600" y="4267201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1990" name="矩形"/>
                <p:cNvSpPr>
                  <a:spLocks/>
                </p:cNvSpPr>
                <p:nvPr/>
              </p:nvSpPr>
              <p:spPr>
                <a:xfrm>
                  <a:off x="6781799" y="4267201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1992" name="矩形"/>
              <p:cNvSpPr>
                <a:spLocks/>
              </p:cNvSpPr>
              <p:nvPr/>
            </p:nvSpPr>
            <p:spPr>
              <a:xfrm>
                <a:off x="7467601" y="4267201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1999" name="组合"/>
            <p:cNvGrpSpPr>
              <a:grpSpLocks/>
            </p:cNvGrpSpPr>
            <p:nvPr/>
          </p:nvGrpSpPr>
          <p:grpSpPr>
            <a:xfrm>
              <a:off x="5181600" y="3505200"/>
              <a:ext cx="2743200" cy="519112"/>
              <a:chOff x="5181600" y="3505200"/>
              <a:chExt cx="2743200" cy="519112"/>
            </a:xfrm>
          </p:grpSpPr>
          <p:grpSp>
            <p:nvGrpSpPr>
              <p:cNvPr id="1997" name="组合"/>
              <p:cNvGrpSpPr>
                <a:grpSpLocks/>
              </p:cNvGrpSpPr>
              <p:nvPr/>
            </p:nvGrpSpPr>
            <p:grpSpPr>
              <a:xfrm>
                <a:off x="5181600" y="3505200"/>
                <a:ext cx="2057400" cy="519112"/>
                <a:chOff x="5181600" y="3505200"/>
                <a:chExt cx="2057400" cy="519112"/>
              </a:xfrm>
            </p:grpSpPr>
            <p:sp>
              <p:nvSpPr>
                <p:cNvPr id="1994" name="矩形"/>
                <p:cNvSpPr>
                  <a:spLocks/>
                </p:cNvSpPr>
                <p:nvPr/>
              </p:nvSpPr>
              <p:spPr>
                <a:xfrm>
                  <a:off x="5181600" y="3505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1995" name="矩形"/>
                <p:cNvSpPr>
                  <a:spLocks/>
                </p:cNvSpPr>
                <p:nvPr/>
              </p:nvSpPr>
              <p:spPr>
                <a:xfrm>
                  <a:off x="5943600" y="3505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1996" name="矩形"/>
                <p:cNvSpPr>
                  <a:spLocks/>
                </p:cNvSpPr>
                <p:nvPr/>
              </p:nvSpPr>
              <p:spPr>
                <a:xfrm>
                  <a:off x="6781799" y="3505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1998" name="矩形"/>
              <p:cNvSpPr>
                <a:spLocks/>
              </p:cNvSpPr>
              <p:nvPr/>
            </p:nvSpPr>
            <p:spPr>
              <a:xfrm>
                <a:off x="7467601" y="3505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005" name="组合"/>
            <p:cNvGrpSpPr>
              <a:grpSpLocks/>
            </p:cNvGrpSpPr>
            <p:nvPr/>
          </p:nvGrpSpPr>
          <p:grpSpPr>
            <a:xfrm>
              <a:off x="5181600" y="3124200"/>
              <a:ext cx="2743200" cy="519112"/>
              <a:chOff x="5181600" y="3124200"/>
              <a:chExt cx="2743200" cy="519112"/>
            </a:xfrm>
          </p:grpSpPr>
          <p:grpSp>
            <p:nvGrpSpPr>
              <p:cNvPr id="2003" name="组合"/>
              <p:cNvGrpSpPr>
                <a:grpSpLocks/>
              </p:cNvGrpSpPr>
              <p:nvPr/>
            </p:nvGrpSpPr>
            <p:grpSpPr>
              <a:xfrm>
                <a:off x="5181600" y="3124200"/>
                <a:ext cx="2057400" cy="519112"/>
                <a:chOff x="5181600" y="3124200"/>
                <a:chExt cx="2057400" cy="519112"/>
              </a:xfrm>
            </p:grpSpPr>
            <p:sp>
              <p:nvSpPr>
                <p:cNvPr id="2000" name="矩形"/>
                <p:cNvSpPr>
                  <a:spLocks/>
                </p:cNvSpPr>
                <p:nvPr/>
              </p:nvSpPr>
              <p:spPr>
                <a:xfrm>
                  <a:off x="5181600" y="3124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001" name="矩形"/>
                <p:cNvSpPr>
                  <a:spLocks/>
                </p:cNvSpPr>
                <p:nvPr/>
              </p:nvSpPr>
              <p:spPr>
                <a:xfrm>
                  <a:off x="5943600" y="3124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002" name="矩形"/>
                <p:cNvSpPr>
                  <a:spLocks/>
                </p:cNvSpPr>
                <p:nvPr/>
              </p:nvSpPr>
              <p:spPr>
                <a:xfrm>
                  <a:off x="6781799" y="3124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004" name="矩形"/>
              <p:cNvSpPr>
                <a:spLocks/>
              </p:cNvSpPr>
              <p:nvPr/>
            </p:nvSpPr>
            <p:spPr>
              <a:xfrm>
                <a:off x="7467601" y="3124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011" name="组合"/>
            <p:cNvGrpSpPr>
              <a:grpSpLocks/>
            </p:cNvGrpSpPr>
            <p:nvPr/>
          </p:nvGrpSpPr>
          <p:grpSpPr>
            <a:xfrm>
              <a:off x="5181600" y="2743200"/>
              <a:ext cx="2743200" cy="519112"/>
              <a:chOff x="5181600" y="2743200"/>
              <a:chExt cx="2743200" cy="519112"/>
            </a:xfrm>
          </p:grpSpPr>
          <p:grpSp>
            <p:nvGrpSpPr>
              <p:cNvPr id="2009" name="组合"/>
              <p:cNvGrpSpPr>
                <a:grpSpLocks/>
              </p:cNvGrpSpPr>
              <p:nvPr/>
            </p:nvGrpSpPr>
            <p:grpSpPr>
              <a:xfrm>
                <a:off x="5181600" y="2743200"/>
                <a:ext cx="2057400" cy="519112"/>
                <a:chOff x="5181600" y="2743200"/>
                <a:chExt cx="2057400" cy="519112"/>
              </a:xfrm>
            </p:grpSpPr>
            <p:sp>
              <p:nvSpPr>
                <p:cNvPr id="2006" name="矩形"/>
                <p:cNvSpPr>
                  <a:spLocks/>
                </p:cNvSpPr>
                <p:nvPr/>
              </p:nvSpPr>
              <p:spPr>
                <a:xfrm>
                  <a:off x="5181600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007" name="矩形"/>
                <p:cNvSpPr>
                  <a:spLocks/>
                </p:cNvSpPr>
                <p:nvPr/>
              </p:nvSpPr>
              <p:spPr>
                <a:xfrm>
                  <a:off x="5943600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008" name="矩形"/>
                <p:cNvSpPr>
                  <a:spLocks/>
                </p:cNvSpPr>
                <p:nvPr/>
              </p:nvSpPr>
              <p:spPr>
                <a:xfrm>
                  <a:off x="6781799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010" name="矩形"/>
              <p:cNvSpPr>
                <a:spLocks/>
              </p:cNvSpPr>
              <p:nvPr/>
            </p:nvSpPr>
            <p:spPr>
              <a:xfrm>
                <a:off x="7467601" y="2743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</p:grpSp>
      <p:grpSp>
        <p:nvGrpSpPr>
          <p:cNvPr id="2018" name="组合"/>
          <p:cNvGrpSpPr>
            <a:grpSpLocks/>
          </p:cNvGrpSpPr>
          <p:nvPr/>
        </p:nvGrpSpPr>
        <p:grpSpPr>
          <a:xfrm>
            <a:off x="5181600" y="4648200"/>
            <a:ext cx="2743200" cy="519112"/>
            <a:chOff x="5181600" y="4648200"/>
            <a:chExt cx="2743200" cy="519112"/>
          </a:xfrm>
        </p:grpSpPr>
        <p:grpSp>
          <p:nvGrpSpPr>
            <p:cNvPr id="2016" name="组合"/>
            <p:cNvGrpSpPr>
              <a:grpSpLocks/>
            </p:cNvGrpSpPr>
            <p:nvPr/>
          </p:nvGrpSpPr>
          <p:grpSpPr>
            <a:xfrm>
              <a:off x="5181600" y="4648200"/>
              <a:ext cx="2057400" cy="519112"/>
              <a:chOff x="5181600" y="4648200"/>
              <a:chExt cx="2057400" cy="519112"/>
            </a:xfrm>
          </p:grpSpPr>
          <p:sp>
            <p:nvSpPr>
              <p:cNvPr id="2013" name="矩形"/>
              <p:cNvSpPr>
                <a:spLocks/>
              </p:cNvSpPr>
              <p:nvPr/>
            </p:nvSpPr>
            <p:spPr>
              <a:xfrm>
                <a:off x="5181600" y="4648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014" name="矩形"/>
              <p:cNvSpPr>
                <a:spLocks/>
              </p:cNvSpPr>
              <p:nvPr/>
            </p:nvSpPr>
            <p:spPr>
              <a:xfrm>
                <a:off x="5943600" y="4648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015" name="矩形"/>
              <p:cNvSpPr>
                <a:spLocks/>
              </p:cNvSpPr>
              <p:nvPr/>
            </p:nvSpPr>
            <p:spPr>
              <a:xfrm>
                <a:off x="6781800" y="4648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2017" name="矩形"/>
            <p:cNvSpPr>
              <a:spLocks/>
            </p:cNvSpPr>
            <p:nvPr/>
          </p:nvSpPr>
          <p:spPr>
            <a:xfrm>
              <a:off x="7467601" y="46482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030" name="组合"/>
          <p:cNvGrpSpPr>
            <a:grpSpLocks/>
          </p:cNvGrpSpPr>
          <p:nvPr/>
        </p:nvGrpSpPr>
        <p:grpSpPr>
          <a:xfrm>
            <a:off x="4876800" y="914400"/>
            <a:ext cx="3200399" cy="4191000"/>
            <a:chOff x="4876800" y="914400"/>
            <a:chExt cx="3200399" cy="4191000"/>
          </a:xfrm>
        </p:grpSpPr>
        <p:sp>
          <p:nvSpPr>
            <p:cNvPr id="2019" name="矩形"/>
            <p:cNvSpPr>
              <a:spLocks/>
            </p:cNvSpPr>
            <p:nvPr/>
          </p:nvSpPr>
          <p:spPr>
            <a:xfrm>
              <a:off x="5181600" y="1447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1" i="1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020" name="矩形"/>
            <p:cNvSpPr>
              <a:spLocks/>
            </p:cNvSpPr>
            <p:nvPr/>
          </p:nvSpPr>
          <p:spPr>
            <a:xfrm>
              <a:off x="5943600" y="1447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1" i="1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021" name="矩形"/>
            <p:cNvSpPr>
              <a:spLocks/>
            </p:cNvSpPr>
            <p:nvPr/>
          </p:nvSpPr>
          <p:spPr>
            <a:xfrm>
              <a:off x="7467601" y="1447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3200" b="1" i="1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022" name="直线"/>
            <p:cNvSpPr>
              <a:spLocks/>
            </p:cNvSpPr>
            <p:nvPr/>
          </p:nvSpPr>
          <p:spPr>
            <a:xfrm>
              <a:off x="6553200" y="1447800"/>
              <a:ext cx="0" cy="36576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23" name="直线"/>
            <p:cNvSpPr>
              <a:spLocks/>
            </p:cNvSpPr>
            <p:nvPr/>
          </p:nvSpPr>
          <p:spPr>
            <a:xfrm>
              <a:off x="5715000" y="1447800"/>
              <a:ext cx="0" cy="36576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24" name="直线"/>
            <p:cNvSpPr>
              <a:spLocks/>
            </p:cNvSpPr>
            <p:nvPr/>
          </p:nvSpPr>
          <p:spPr>
            <a:xfrm>
              <a:off x="5105400" y="1981200"/>
              <a:ext cx="2819399" cy="0"/>
            </a:xfrm>
            <a:prstGeom prst="line">
              <a:avLst/>
            </a:prstGeom>
            <a:noFill/>
            <a:ln w="28575" cap="sq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25" name="直线"/>
            <p:cNvSpPr>
              <a:spLocks/>
            </p:cNvSpPr>
            <p:nvPr/>
          </p:nvSpPr>
          <p:spPr>
            <a:xfrm>
              <a:off x="4876800" y="5105400"/>
              <a:ext cx="2971800" cy="0"/>
            </a:xfrm>
            <a:prstGeom prst="line">
              <a:avLst/>
            </a:prstGeom>
            <a:noFill/>
            <a:ln w="28575" cap="sq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26" name="直线"/>
            <p:cNvSpPr>
              <a:spLocks/>
            </p:cNvSpPr>
            <p:nvPr/>
          </p:nvSpPr>
          <p:spPr>
            <a:xfrm>
              <a:off x="7391400" y="1447800"/>
              <a:ext cx="0" cy="36576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27" name="矩形"/>
            <p:cNvSpPr>
              <a:spLocks/>
            </p:cNvSpPr>
            <p:nvPr/>
          </p:nvSpPr>
          <p:spPr>
            <a:xfrm>
              <a:off x="6781800" y="1447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1" i="1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028" name="直线"/>
            <p:cNvSpPr>
              <a:spLocks/>
            </p:cNvSpPr>
            <p:nvPr/>
          </p:nvSpPr>
          <p:spPr>
            <a:xfrm>
              <a:off x="5105400" y="1447800"/>
              <a:ext cx="2819399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29" name="矩形"/>
            <p:cNvSpPr>
              <a:spLocks/>
            </p:cNvSpPr>
            <p:nvPr/>
          </p:nvSpPr>
          <p:spPr>
            <a:xfrm>
              <a:off x="4953000" y="914400"/>
              <a:ext cx="31241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与” 门逻辑状态表</a:t>
              </a:r>
            </a:p>
          </p:txBody>
        </p:sp>
      </p:grpSp>
      <p:grpSp>
        <p:nvGrpSpPr>
          <p:cNvPr id="2034" name="组合"/>
          <p:cNvGrpSpPr>
            <a:grpSpLocks/>
          </p:cNvGrpSpPr>
          <p:nvPr/>
        </p:nvGrpSpPr>
        <p:grpSpPr>
          <a:xfrm>
            <a:off x="2133600" y="1828800"/>
            <a:ext cx="1143000" cy="1676400"/>
            <a:chOff x="2133600" y="1828800"/>
            <a:chExt cx="1143000" cy="1676400"/>
          </a:xfrm>
        </p:grpSpPr>
        <p:sp>
          <p:nvSpPr>
            <p:cNvPr id="2031" name="直线"/>
            <p:cNvSpPr>
              <a:spLocks/>
            </p:cNvSpPr>
            <p:nvPr/>
          </p:nvSpPr>
          <p:spPr>
            <a:xfrm>
              <a:off x="3276600" y="1828800"/>
              <a:ext cx="0" cy="1676400"/>
            </a:xfrm>
            <a:prstGeom prst="lin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</a:ln>
          </p:spPr>
        </p:sp>
        <p:sp>
          <p:nvSpPr>
            <p:cNvPr id="2032" name="直线"/>
            <p:cNvSpPr>
              <a:spLocks/>
            </p:cNvSpPr>
            <p:nvPr/>
          </p:nvSpPr>
          <p:spPr>
            <a:xfrm flipH="1">
              <a:off x="2133600" y="2895600"/>
              <a:ext cx="1143000" cy="0"/>
            </a:xfrm>
            <a:prstGeom prst="lin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tailEnd type="triangle" w="med" len="med"/>
            </a:ln>
          </p:spPr>
        </p:sp>
        <p:sp>
          <p:nvSpPr>
            <p:cNvPr id="2033" name="直线"/>
            <p:cNvSpPr>
              <a:spLocks/>
            </p:cNvSpPr>
            <p:nvPr/>
          </p:nvSpPr>
          <p:spPr>
            <a:xfrm flipH="1">
              <a:off x="2133600" y="3505200"/>
              <a:ext cx="1143000" cy="0"/>
            </a:xfrm>
            <a:prstGeom prst="lin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tailEnd type="triangle" w="med" len="med"/>
            </a:ln>
          </p:spPr>
        </p:sp>
      </p:grpSp>
      <p:grpSp>
        <p:nvGrpSpPr>
          <p:cNvPr id="2039" name="组合"/>
          <p:cNvGrpSpPr>
            <a:grpSpLocks/>
          </p:cNvGrpSpPr>
          <p:nvPr/>
        </p:nvGrpSpPr>
        <p:grpSpPr>
          <a:xfrm>
            <a:off x="2209800" y="1905000"/>
            <a:ext cx="1066800" cy="2285999"/>
            <a:chOff x="2209800" y="1905000"/>
            <a:chExt cx="1066800" cy="2285999"/>
          </a:xfrm>
        </p:grpSpPr>
        <p:sp>
          <p:nvSpPr>
            <p:cNvPr id="2035" name="直线"/>
            <p:cNvSpPr>
              <a:spLocks/>
            </p:cNvSpPr>
            <p:nvPr/>
          </p:nvSpPr>
          <p:spPr>
            <a:xfrm>
              <a:off x="3276600" y="1905000"/>
              <a:ext cx="0" cy="2285999"/>
            </a:xfrm>
            <a:prstGeom prst="line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</a:ln>
          </p:spPr>
        </p:sp>
        <p:sp>
          <p:nvSpPr>
            <p:cNvPr id="2036" name="直线"/>
            <p:cNvSpPr>
              <a:spLocks/>
            </p:cNvSpPr>
            <p:nvPr/>
          </p:nvSpPr>
          <p:spPr>
            <a:xfrm flipH="1">
              <a:off x="2209800" y="28956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  <a:tailEnd type="triangle" w="med" len="med"/>
            </a:ln>
          </p:spPr>
        </p:sp>
        <p:sp>
          <p:nvSpPr>
            <p:cNvPr id="2037" name="直线"/>
            <p:cNvSpPr>
              <a:spLocks/>
            </p:cNvSpPr>
            <p:nvPr/>
          </p:nvSpPr>
          <p:spPr>
            <a:xfrm flipH="1">
              <a:off x="2209800" y="35052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  <a:tailEnd type="triangle" w="med" len="med"/>
            </a:ln>
          </p:spPr>
        </p:sp>
        <p:sp>
          <p:nvSpPr>
            <p:cNvPr id="2038" name="直线"/>
            <p:cNvSpPr>
              <a:spLocks/>
            </p:cNvSpPr>
            <p:nvPr/>
          </p:nvSpPr>
          <p:spPr>
            <a:xfrm flipH="1">
              <a:off x="2209800" y="41910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  <a:tailEnd type="triangle" w="med" len="med"/>
            </a:ln>
          </p:spPr>
        </p:sp>
      </p:grpSp>
      <p:grpSp>
        <p:nvGrpSpPr>
          <p:cNvPr id="2042" name="组合"/>
          <p:cNvGrpSpPr>
            <a:grpSpLocks/>
          </p:cNvGrpSpPr>
          <p:nvPr/>
        </p:nvGrpSpPr>
        <p:grpSpPr>
          <a:xfrm>
            <a:off x="3810000" y="2971800"/>
            <a:ext cx="609600" cy="453390"/>
            <a:chOff x="3810000" y="2971800"/>
            <a:chExt cx="609600" cy="453390"/>
          </a:xfrm>
        </p:grpSpPr>
        <p:graphicFrame>
          <p:nvGraphicFramePr>
            <p:cNvPr id="2040" name="对象"/>
            <p:cNvGraphicFramePr>
              <a:graphicFrameLocks noChangeAspect="1"/>
            </p:cNvGraphicFramePr>
            <p:nvPr/>
          </p:nvGraphicFramePr>
          <p:xfrm>
            <a:off x="3886184" y="3048001"/>
            <a:ext cx="457236" cy="320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6" name="package" r:id="rId7" imgW="508000" imgH="355600" progId="package">
                    <p:embed/>
                  </p:oleObj>
                </mc:Choice>
                <mc:Fallback>
                  <p:oleObj name="package" r:id="rId7" imgW="508000" imgH="355600" progId="package">
                    <p:embed/>
                    <p:pic>
                      <p:nvPicPr>
                        <p:cNvPr id="2040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 cstate="print"/>
                        <a:stretch>
                          <a:fillRect/>
                        </a:stretch>
                      </p:blipFill>
                      <p:spPr>
                        <a:xfrm>
                          <a:off x="3886184" y="3048001"/>
                          <a:ext cx="457236" cy="32064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1" name="矩形"/>
            <p:cNvSpPr>
              <a:spLocks/>
            </p:cNvSpPr>
            <p:nvPr/>
          </p:nvSpPr>
          <p:spPr>
            <a:xfrm>
              <a:off x="3810000" y="29718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0V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045" name="组合"/>
          <p:cNvGrpSpPr>
            <a:grpSpLocks/>
          </p:cNvGrpSpPr>
          <p:nvPr/>
        </p:nvGrpSpPr>
        <p:grpSpPr>
          <a:xfrm>
            <a:off x="3810000" y="2971800"/>
            <a:ext cx="609600" cy="453390"/>
            <a:chOff x="3810000" y="2971800"/>
            <a:chExt cx="609600" cy="453390"/>
          </a:xfrm>
        </p:grpSpPr>
        <p:graphicFrame>
          <p:nvGraphicFramePr>
            <p:cNvPr id="2043" name="对象"/>
            <p:cNvGraphicFramePr>
              <a:graphicFrameLocks noChangeAspect="1"/>
            </p:cNvGraphicFramePr>
            <p:nvPr/>
          </p:nvGraphicFramePr>
          <p:xfrm>
            <a:off x="3886184" y="3048001"/>
            <a:ext cx="457236" cy="320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7" name="package" r:id="rId9" imgW="508000" imgH="355600" progId="package">
                    <p:embed/>
                  </p:oleObj>
                </mc:Choice>
                <mc:Fallback>
                  <p:oleObj name="package" r:id="rId9" imgW="508000" imgH="355600" progId="package">
                    <p:embed/>
                    <p:pic>
                      <p:nvPicPr>
                        <p:cNvPr id="2043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 cstate="print"/>
                        <a:stretch>
                          <a:fillRect/>
                        </a:stretch>
                      </p:blipFill>
                      <p:spPr>
                        <a:xfrm>
                          <a:off x="3886184" y="3048001"/>
                          <a:ext cx="457236" cy="32064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4" name="矩形"/>
            <p:cNvSpPr>
              <a:spLocks/>
            </p:cNvSpPr>
            <p:nvPr/>
          </p:nvSpPr>
          <p:spPr>
            <a:xfrm>
              <a:off x="3810000" y="29718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3V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600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" grpId="0"/>
      <p:bldP spid="1905" grpId="0"/>
      <p:bldP spid="1906" grpId="0"/>
      <p:bldP spid="1910" grpId="0" animBg="1"/>
      <p:bldP spid="1915" grpId="0" animBg="1"/>
      <p:bldP spid="1921" grpId="0" animBg="1"/>
      <p:bldP spid="1962" grpId="0" animBg="1"/>
      <p:bldP spid="1968" grpId="0" animBg="1"/>
      <p:bldP spid="1969" grpId="0"/>
      <p:bldP spid="1975" grpId="0" animBg="1"/>
      <p:bldP spid="1981" grpId="0" animBg="1"/>
      <p:bldP spid="2012" grpId="0" animBg="1"/>
      <p:bldP spid="2018" grpId="0" animBg="1"/>
      <p:bldP spid="2030" grpId="0" animBg="1"/>
      <p:bldP spid="2034" grpId="0" animBg="1"/>
      <p:bldP spid="2039" grpId="0" animBg="1"/>
      <p:bldP spid="2042" grpId="0" animBg="1"/>
      <p:bldP spid="204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文本框"/>
          <p:cNvSpPr>
            <a:spLocks noGrp="1"/>
          </p:cNvSpPr>
          <p:nvPr>
            <p:ph type="subTitle" idx="1"/>
          </p:nvPr>
        </p:nvSpPr>
        <p:spPr>
          <a:xfrm>
            <a:off x="685800" y="609600"/>
            <a:ext cx="49530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7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20.5.2   </a:t>
            </a:r>
            <a:r>
              <a:rPr lang="zh-CN" altLang="en-US" sz="27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二极管“与” 门电路</a:t>
            </a:r>
          </a:p>
        </p:txBody>
      </p:sp>
      <p:grpSp>
        <p:nvGrpSpPr>
          <p:cNvPr id="2051" name="组合"/>
          <p:cNvGrpSpPr>
            <a:grpSpLocks/>
          </p:cNvGrpSpPr>
          <p:nvPr/>
        </p:nvGrpSpPr>
        <p:grpSpPr>
          <a:xfrm>
            <a:off x="685800" y="1905000"/>
            <a:ext cx="3670931" cy="520699"/>
            <a:chOff x="685800" y="1905000"/>
            <a:chExt cx="3670931" cy="520699"/>
          </a:xfrm>
        </p:grpSpPr>
        <p:sp>
          <p:nvSpPr>
            <p:cNvPr id="2049" name="矩形"/>
            <p:cNvSpPr>
              <a:spLocks/>
            </p:cNvSpPr>
            <p:nvPr/>
          </p:nvSpPr>
          <p:spPr>
            <a:xfrm>
              <a:off x="685800" y="1906587"/>
              <a:ext cx="2414587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3.  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逻辑关系：</a:t>
              </a:r>
              <a:endParaRPr lang="zh-CN" altLang="en-US" sz="32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050" name="矩形"/>
            <p:cNvSpPr>
              <a:spLocks/>
            </p:cNvSpPr>
            <p:nvPr/>
          </p:nvSpPr>
          <p:spPr>
            <a:xfrm>
              <a:off x="2743200" y="1905000"/>
              <a:ext cx="161353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与”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逻辑</a:t>
              </a:r>
              <a:endParaRPr lang="zh-CN" altLang="en-US" sz="2800" b="1" i="0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2052" name="矩形" descr="40%"/>
          <p:cNvSpPr>
            <a:spLocks/>
          </p:cNvSpPr>
          <p:nvPr/>
        </p:nvSpPr>
        <p:spPr>
          <a:xfrm>
            <a:off x="1066800" y="2628900"/>
            <a:ext cx="3733800" cy="1285874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 cap="flat" cmpd="sng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即：有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0”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，</a:t>
            </a:r>
            <a:endParaRPr lang="en-US" altLang="zh-CN" sz="3200" b="1" i="0" u="none" strike="noStrike" kern="1200" cap="none" spc="0" baseline="0">
              <a:solidFill>
                <a:srgbClr val="FFFF00"/>
              </a:solidFill>
              <a:latin typeface="Times New Roman" charset="0"/>
              <a:ea typeface="宋体" charset="0"/>
              <a:cs typeface="宋体" charset="0"/>
            </a:endParaRPr>
          </a:p>
          <a:p>
            <a:pPr marL="0" indent="0" algn="l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   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全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1”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1”</a:t>
            </a:r>
            <a:endParaRPr lang="zh-CN" altLang="en-US" sz="3200" b="1" i="0" u="none" strike="noStrike" kern="1200" cap="none" spc="0" baseline="0">
              <a:solidFill>
                <a:schemeClr val="bg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2057" name="组合"/>
          <p:cNvGrpSpPr>
            <a:grpSpLocks/>
          </p:cNvGrpSpPr>
          <p:nvPr/>
        </p:nvGrpSpPr>
        <p:grpSpPr>
          <a:xfrm>
            <a:off x="838200" y="1273174"/>
            <a:ext cx="4096192" cy="577215"/>
            <a:chOff x="838200" y="1273174"/>
            <a:chExt cx="4096192" cy="577215"/>
          </a:xfrm>
        </p:grpSpPr>
        <p:sp>
          <p:nvSpPr>
            <p:cNvPr id="2053" name="矩形"/>
            <p:cNvSpPr>
              <a:spLocks/>
            </p:cNvSpPr>
            <p:nvPr/>
          </p:nvSpPr>
          <p:spPr>
            <a:xfrm>
              <a:off x="3048000" y="1273174"/>
              <a:ext cx="1886392" cy="5772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3200" b="1" i="1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Y=A  B  C</a:t>
              </a:r>
              <a:endParaRPr lang="zh-CN" altLang="en-US" sz="1800" b="1" i="1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2054" name="矩形"/>
            <p:cNvSpPr>
              <a:spLocks/>
            </p:cNvSpPr>
            <p:nvPr/>
          </p:nvSpPr>
          <p:spPr>
            <a:xfrm>
              <a:off x="838200" y="1296987"/>
              <a:ext cx="21336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逻辑表达式：</a:t>
              </a: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 </a:t>
              </a:r>
              <a:endParaRPr lang="zh-CN" altLang="en-US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2055" name="椭圆"/>
            <p:cNvSpPr>
              <a:spLocks/>
            </p:cNvSpPr>
            <p:nvPr/>
          </p:nvSpPr>
          <p:spPr>
            <a:xfrm>
              <a:off x="3962401" y="1524000"/>
              <a:ext cx="76200" cy="76200"/>
            </a:xfrm>
            <a:prstGeom prst="ellipse">
              <a:avLst/>
            </a:prstGeom>
            <a:solidFill>
              <a:srgbClr val="000099"/>
            </a:solidFill>
            <a:ln w="9525" cap="flat" cmpd="sng">
              <a:solidFill>
                <a:srgbClr val="000099"/>
              </a:solidFill>
              <a:prstDash val="solid"/>
              <a:round/>
            </a:ln>
          </p:spPr>
        </p:sp>
        <p:sp>
          <p:nvSpPr>
            <p:cNvPr id="2056" name="椭圆"/>
            <p:cNvSpPr>
              <a:spLocks/>
            </p:cNvSpPr>
            <p:nvPr/>
          </p:nvSpPr>
          <p:spPr>
            <a:xfrm>
              <a:off x="4419601" y="1524000"/>
              <a:ext cx="76200" cy="76200"/>
            </a:xfrm>
            <a:prstGeom prst="ellipse">
              <a:avLst/>
            </a:prstGeom>
            <a:solidFill>
              <a:srgbClr val="000099"/>
            </a:solidFill>
            <a:ln w="9525" cap="flat" cmpd="sng">
              <a:solidFill>
                <a:srgbClr val="000099"/>
              </a:solidFill>
              <a:prstDash val="solid"/>
              <a:round/>
            </a:ln>
          </p:spPr>
        </p:sp>
      </p:grpSp>
      <p:grpSp>
        <p:nvGrpSpPr>
          <p:cNvPr id="2070" name="组合"/>
          <p:cNvGrpSpPr>
            <a:grpSpLocks/>
          </p:cNvGrpSpPr>
          <p:nvPr/>
        </p:nvGrpSpPr>
        <p:grpSpPr>
          <a:xfrm>
            <a:off x="914400" y="4144963"/>
            <a:ext cx="3581400" cy="1798638"/>
            <a:chOff x="914400" y="4144963"/>
            <a:chExt cx="3581400" cy="1798638"/>
          </a:xfrm>
        </p:grpSpPr>
        <p:sp>
          <p:nvSpPr>
            <p:cNvPr id="2058" name="矩形"/>
            <p:cNvSpPr>
              <a:spLocks/>
            </p:cNvSpPr>
            <p:nvPr/>
          </p:nvSpPr>
          <p:spPr>
            <a:xfrm>
              <a:off x="914400" y="4144963"/>
              <a:ext cx="1905000" cy="519112"/>
            </a:xfrm>
            <a:prstGeom prst="rect">
              <a:avLst/>
            </a:prstGeom>
            <a:noFill/>
            <a:ln w="38100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逻辑符号：</a:t>
              </a:r>
            </a:p>
          </p:txBody>
        </p:sp>
        <p:grpSp>
          <p:nvGrpSpPr>
            <p:cNvPr id="2069" name="组合"/>
            <p:cNvGrpSpPr>
              <a:grpSpLocks/>
            </p:cNvGrpSpPr>
            <p:nvPr/>
          </p:nvGrpSpPr>
          <p:grpSpPr>
            <a:xfrm>
              <a:off x="1295400" y="4648201"/>
              <a:ext cx="3200400" cy="1295400"/>
              <a:chOff x="1295400" y="4648201"/>
              <a:chExt cx="3200400" cy="1295400"/>
            </a:xfrm>
          </p:grpSpPr>
          <p:sp>
            <p:nvSpPr>
              <p:cNvPr id="2059" name="矩形"/>
              <p:cNvSpPr>
                <a:spLocks/>
              </p:cNvSpPr>
              <p:nvPr/>
            </p:nvSpPr>
            <p:spPr>
              <a:xfrm>
                <a:off x="2438400" y="4800601"/>
                <a:ext cx="838199" cy="1143000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60" name="直线"/>
              <p:cNvSpPr>
                <a:spLocks/>
              </p:cNvSpPr>
              <p:nvPr/>
            </p:nvSpPr>
            <p:spPr>
              <a:xfrm>
                <a:off x="1676400" y="5303838"/>
                <a:ext cx="7620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061" name="直线"/>
              <p:cNvSpPr>
                <a:spLocks/>
              </p:cNvSpPr>
              <p:nvPr/>
            </p:nvSpPr>
            <p:spPr>
              <a:xfrm>
                <a:off x="1676400" y="5638802"/>
                <a:ext cx="7620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062" name="直线"/>
              <p:cNvSpPr>
                <a:spLocks/>
              </p:cNvSpPr>
              <p:nvPr/>
            </p:nvSpPr>
            <p:spPr>
              <a:xfrm>
                <a:off x="3276600" y="5410201"/>
                <a:ext cx="7620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063" name="矩形"/>
              <p:cNvSpPr>
                <a:spLocks/>
              </p:cNvSpPr>
              <p:nvPr/>
            </p:nvSpPr>
            <p:spPr>
              <a:xfrm>
                <a:off x="2590799" y="4800601"/>
                <a:ext cx="5334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800" b="0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064" name="矩形"/>
              <p:cNvSpPr>
                <a:spLocks/>
              </p:cNvSpPr>
              <p:nvPr/>
            </p:nvSpPr>
            <p:spPr>
              <a:xfrm>
                <a:off x="1295400" y="4648201"/>
                <a:ext cx="380999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3200" b="0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065" name="矩形"/>
              <p:cNvSpPr>
                <a:spLocks/>
              </p:cNvSpPr>
              <p:nvPr/>
            </p:nvSpPr>
            <p:spPr>
              <a:xfrm>
                <a:off x="1295400" y="5029202"/>
                <a:ext cx="533399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3200" b="0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066" name="矩形"/>
              <p:cNvSpPr>
                <a:spLocks/>
              </p:cNvSpPr>
              <p:nvPr/>
            </p:nvSpPr>
            <p:spPr>
              <a:xfrm>
                <a:off x="3962400" y="5211763"/>
                <a:ext cx="5334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endParaRPr lang="zh-CN" altLang="en-US" sz="32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067" name="直线"/>
              <p:cNvSpPr>
                <a:spLocks/>
              </p:cNvSpPr>
              <p:nvPr/>
            </p:nvSpPr>
            <p:spPr>
              <a:xfrm>
                <a:off x="1676400" y="4999038"/>
                <a:ext cx="762000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068" name="矩形"/>
              <p:cNvSpPr>
                <a:spLocks/>
              </p:cNvSpPr>
              <p:nvPr/>
            </p:nvSpPr>
            <p:spPr>
              <a:xfrm>
                <a:off x="1295400" y="5410201"/>
                <a:ext cx="533399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C</a:t>
                </a:r>
                <a:endParaRPr lang="zh-CN" altLang="en-US" sz="3200" b="0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</p:grpSp>
      <p:grpSp>
        <p:nvGrpSpPr>
          <p:cNvPr id="2132" name="组合"/>
          <p:cNvGrpSpPr>
            <a:grpSpLocks/>
          </p:cNvGrpSpPr>
          <p:nvPr/>
        </p:nvGrpSpPr>
        <p:grpSpPr>
          <a:xfrm>
            <a:off x="4953000" y="1524000"/>
            <a:ext cx="3201231" cy="4252913"/>
            <a:chOff x="4953000" y="1524000"/>
            <a:chExt cx="3201231" cy="4252913"/>
          </a:xfrm>
        </p:grpSpPr>
        <p:grpSp>
          <p:nvGrpSpPr>
            <p:cNvPr id="2076" name="组合"/>
            <p:cNvGrpSpPr>
              <a:grpSpLocks/>
            </p:cNvGrpSpPr>
            <p:nvPr/>
          </p:nvGrpSpPr>
          <p:grpSpPr>
            <a:xfrm>
              <a:off x="5257800" y="2590800"/>
              <a:ext cx="2743200" cy="519112"/>
              <a:chOff x="5257800" y="2590800"/>
              <a:chExt cx="2743200" cy="519112"/>
            </a:xfrm>
          </p:grpSpPr>
          <p:grpSp>
            <p:nvGrpSpPr>
              <p:cNvPr id="2074" name="组合"/>
              <p:cNvGrpSpPr>
                <a:grpSpLocks/>
              </p:cNvGrpSpPr>
              <p:nvPr/>
            </p:nvGrpSpPr>
            <p:grpSpPr>
              <a:xfrm>
                <a:off x="5257800" y="2590800"/>
                <a:ext cx="2057400" cy="519112"/>
                <a:chOff x="5257800" y="2590800"/>
                <a:chExt cx="2057400" cy="519112"/>
              </a:xfrm>
            </p:grpSpPr>
            <p:sp>
              <p:nvSpPr>
                <p:cNvPr id="2071" name="矩形"/>
                <p:cNvSpPr>
                  <a:spLocks/>
                </p:cNvSpPr>
                <p:nvPr/>
              </p:nvSpPr>
              <p:spPr>
                <a:xfrm>
                  <a:off x="5257800" y="2590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072" name="矩形"/>
                <p:cNvSpPr>
                  <a:spLocks/>
                </p:cNvSpPr>
                <p:nvPr/>
              </p:nvSpPr>
              <p:spPr>
                <a:xfrm>
                  <a:off x="6019800" y="2590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073" name="矩形"/>
                <p:cNvSpPr>
                  <a:spLocks/>
                </p:cNvSpPr>
                <p:nvPr/>
              </p:nvSpPr>
              <p:spPr>
                <a:xfrm>
                  <a:off x="6858000" y="2590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075" name="矩形"/>
              <p:cNvSpPr>
                <a:spLocks/>
              </p:cNvSpPr>
              <p:nvPr/>
            </p:nvSpPr>
            <p:spPr>
              <a:xfrm>
                <a:off x="7543801" y="2590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082" name="组合"/>
            <p:cNvGrpSpPr>
              <a:grpSpLocks/>
            </p:cNvGrpSpPr>
            <p:nvPr/>
          </p:nvGrpSpPr>
          <p:grpSpPr>
            <a:xfrm>
              <a:off x="5257800" y="2971800"/>
              <a:ext cx="2743200" cy="519112"/>
              <a:chOff x="5257800" y="2971800"/>
              <a:chExt cx="2743200" cy="519112"/>
            </a:xfrm>
          </p:grpSpPr>
          <p:grpSp>
            <p:nvGrpSpPr>
              <p:cNvPr id="2080" name="组合"/>
              <p:cNvGrpSpPr>
                <a:grpSpLocks/>
              </p:cNvGrpSpPr>
              <p:nvPr/>
            </p:nvGrpSpPr>
            <p:grpSpPr>
              <a:xfrm>
                <a:off x="5257800" y="2971800"/>
                <a:ext cx="2057400" cy="519112"/>
                <a:chOff x="5257800" y="2971800"/>
                <a:chExt cx="2057400" cy="519112"/>
              </a:xfrm>
            </p:grpSpPr>
            <p:sp>
              <p:nvSpPr>
                <p:cNvPr id="2077" name="矩形"/>
                <p:cNvSpPr>
                  <a:spLocks/>
                </p:cNvSpPr>
                <p:nvPr/>
              </p:nvSpPr>
              <p:spPr>
                <a:xfrm>
                  <a:off x="5257800" y="2971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078" name="矩形"/>
                <p:cNvSpPr>
                  <a:spLocks/>
                </p:cNvSpPr>
                <p:nvPr/>
              </p:nvSpPr>
              <p:spPr>
                <a:xfrm>
                  <a:off x="6019800" y="2971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079" name="矩形"/>
                <p:cNvSpPr>
                  <a:spLocks/>
                </p:cNvSpPr>
                <p:nvPr/>
              </p:nvSpPr>
              <p:spPr>
                <a:xfrm>
                  <a:off x="6858000" y="2971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081" name="矩形"/>
              <p:cNvSpPr>
                <a:spLocks/>
              </p:cNvSpPr>
              <p:nvPr/>
            </p:nvSpPr>
            <p:spPr>
              <a:xfrm>
                <a:off x="7543801" y="2971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113" name="组合"/>
            <p:cNvGrpSpPr>
              <a:grpSpLocks/>
            </p:cNvGrpSpPr>
            <p:nvPr/>
          </p:nvGrpSpPr>
          <p:grpSpPr>
            <a:xfrm>
              <a:off x="5257800" y="3352800"/>
              <a:ext cx="2743200" cy="2043112"/>
              <a:chOff x="5257800" y="3352800"/>
              <a:chExt cx="2743200" cy="2043112"/>
            </a:xfrm>
          </p:grpSpPr>
          <p:grpSp>
            <p:nvGrpSpPr>
              <p:cNvPr id="2088" name="组合"/>
              <p:cNvGrpSpPr>
                <a:grpSpLocks/>
              </p:cNvGrpSpPr>
              <p:nvPr/>
            </p:nvGrpSpPr>
            <p:grpSpPr>
              <a:xfrm>
                <a:off x="5257800" y="4495800"/>
                <a:ext cx="2743200" cy="519112"/>
                <a:chOff x="5257800" y="4495800"/>
                <a:chExt cx="2743200" cy="519112"/>
              </a:xfrm>
            </p:grpSpPr>
            <p:grpSp>
              <p:nvGrpSpPr>
                <p:cNvPr id="2086" name="组合"/>
                <p:cNvGrpSpPr>
                  <a:grpSpLocks/>
                </p:cNvGrpSpPr>
                <p:nvPr/>
              </p:nvGrpSpPr>
              <p:grpSpPr>
                <a:xfrm>
                  <a:off x="5257800" y="4495800"/>
                  <a:ext cx="2057400" cy="519112"/>
                  <a:chOff x="5257800" y="4495800"/>
                  <a:chExt cx="2057400" cy="519112"/>
                </a:xfrm>
              </p:grpSpPr>
              <p:sp>
                <p:nvSpPr>
                  <p:cNvPr id="2083" name="矩形"/>
                  <p:cNvSpPr>
                    <a:spLocks/>
                  </p:cNvSpPr>
                  <p:nvPr/>
                </p:nvSpPr>
                <p:spPr>
                  <a:xfrm>
                    <a:off x="5257800" y="4495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084" name="矩形"/>
                  <p:cNvSpPr>
                    <a:spLocks/>
                  </p:cNvSpPr>
                  <p:nvPr/>
                </p:nvSpPr>
                <p:spPr>
                  <a:xfrm>
                    <a:off x="6019800" y="4495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085" name="矩形"/>
                  <p:cNvSpPr>
                    <a:spLocks/>
                  </p:cNvSpPr>
                  <p:nvPr/>
                </p:nvSpPr>
                <p:spPr>
                  <a:xfrm>
                    <a:off x="6858000" y="4495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087" name="矩形"/>
                <p:cNvSpPr>
                  <a:spLocks/>
                </p:cNvSpPr>
                <p:nvPr/>
              </p:nvSpPr>
              <p:spPr>
                <a:xfrm>
                  <a:off x="7543801" y="4495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094" name="组合"/>
              <p:cNvGrpSpPr>
                <a:grpSpLocks/>
              </p:cNvGrpSpPr>
              <p:nvPr/>
            </p:nvGrpSpPr>
            <p:grpSpPr>
              <a:xfrm>
                <a:off x="5257800" y="4876800"/>
                <a:ext cx="2743200" cy="519112"/>
                <a:chOff x="5257800" y="4876800"/>
                <a:chExt cx="2743200" cy="519112"/>
              </a:xfrm>
            </p:grpSpPr>
            <p:grpSp>
              <p:nvGrpSpPr>
                <p:cNvPr id="2092" name="组合"/>
                <p:cNvGrpSpPr>
                  <a:grpSpLocks/>
                </p:cNvGrpSpPr>
                <p:nvPr/>
              </p:nvGrpSpPr>
              <p:grpSpPr>
                <a:xfrm>
                  <a:off x="5257800" y="4876800"/>
                  <a:ext cx="2057400" cy="519112"/>
                  <a:chOff x="5257800" y="4876800"/>
                  <a:chExt cx="2057400" cy="519112"/>
                </a:xfrm>
              </p:grpSpPr>
              <p:sp>
                <p:nvSpPr>
                  <p:cNvPr id="2089" name="矩形"/>
                  <p:cNvSpPr>
                    <a:spLocks/>
                  </p:cNvSpPr>
                  <p:nvPr/>
                </p:nvSpPr>
                <p:spPr>
                  <a:xfrm>
                    <a:off x="5257800" y="4876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090" name="矩形"/>
                  <p:cNvSpPr>
                    <a:spLocks/>
                  </p:cNvSpPr>
                  <p:nvPr/>
                </p:nvSpPr>
                <p:spPr>
                  <a:xfrm>
                    <a:off x="6019800" y="4876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091" name="矩形"/>
                  <p:cNvSpPr>
                    <a:spLocks/>
                  </p:cNvSpPr>
                  <p:nvPr/>
                </p:nvSpPr>
                <p:spPr>
                  <a:xfrm>
                    <a:off x="6858000" y="4876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093" name="矩形"/>
                <p:cNvSpPr>
                  <a:spLocks/>
                </p:cNvSpPr>
                <p:nvPr/>
              </p:nvSpPr>
              <p:spPr>
                <a:xfrm>
                  <a:off x="7543801" y="4876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100" name="组合"/>
              <p:cNvGrpSpPr>
                <a:grpSpLocks/>
              </p:cNvGrpSpPr>
              <p:nvPr/>
            </p:nvGrpSpPr>
            <p:grpSpPr>
              <a:xfrm>
                <a:off x="5257800" y="4114800"/>
                <a:ext cx="2743200" cy="519112"/>
                <a:chOff x="5257800" y="4114800"/>
                <a:chExt cx="2743200" cy="519112"/>
              </a:xfrm>
            </p:grpSpPr>
            <p:grpSp>
              <p:nvGrpSpPr>
                <p:cNvPr id="2098" name="组合"/>
                <p:cNvGrpSpPr>
                  <a:grpSpLocks/>
                </p:cNvGrpSpPr>
                <p:nvPr/>
              </p:nvGrpSpPr>
              <p:grpSpPr>
                <a:xfrm>
                  <a:off x="5257800" y="4114800"/>
                  <a:ext cx="2057400" cy="519112"/>
                  <a:chOff x="5257800" y="4114800"/>
                  <a:chExt cx="2057400" cy="519112"/>
                </a:xfrm>
              </p:grpSpPr>
              <p:sp>
                <p:nvSpPr>
                  <p:cNvPr id="2095" name="矩形"/>
                  <p:cNvSpPr>
                    <a:spLocks/>
                  </p:cNvSpPr>
                  <p:nvPr/>
                </p:nvSpPr>
                <p:spPr>
                  <a:xfrm>
                    <a:off x="5257800" y="4114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096" name="矩形"/>
                  <p:cNvSpPr>
                    <a:spLocks/>
                  </p:cNvSpPr>
                  <p:nvPr/>
                </p:nvSpPr>
                <p:spPr>
                  <a:xfrm>
                    <a:off x="6019800" y="4114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097" name="矩形"/>
                  <p:cNvSpPr>
                    <a:spLocks/>
                  </p:cNvSpPr>
                  <p:nvPr/>
                </p:nvSpPr>
                <p:spPr>
                  <a:xfrm>
                    <a:off x="6858000" y="4114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099" name="矩形"/>
                <p:cNvSpPr>
                  <a:spLocks/>
                </p:cNvSpPr>
                <p:nvPr/>
              </p:nvSpPr>
              <p:spPr>
                <a:xfrm>
                  <a:off x="7543801" y="4114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106" name="组合"/>
              <p:cNvGrpSpPr>
                <a:grpSpLocks/>
              </p:cNvGrpSpPr>
              <p:nvPr/>
            </p:nvGrpSpPr>
            <p:grpSpPr>
              <a:xfrm>
                <a:off x="5257800" y="3733800"/>
                <a:ext cx="2743200" cy="519112"/>
                <a:chOff x="5257800" y="3733800"/>
                <a:chExt cx="2743200" cy="519112"/>
              </a:xfrm>
            </p:grpSpPr>
            <p:grpSp>
              <p:nvGrpSpPr>
                <p:cNvPr id="2104" name="组合"/>
                <p:cNvGrpSpPr>
                  <a:grpSpLocks/>
                </p:cNvGrpSpPr>
                <p:nvPr/>
              </p:nvGrpSpPr>
              <p:grpSpPr>
                <a:xfrm>
                  <a:off x="5257800" y="3733800"/>
                  <a:ext cx="2057400" cy="519112"/>
                  <a:chOff x="5257800" y="3733800"/>
                  <a:chExt cx="2057400" cy="519112"/>
                </a:xfrm>
              </p:grpSpPr>
              <p:sp>
                <p:nvSpPr>
                  <p:cNvPr id="2101" name="矩形"/>
                  <p:cNvSpPr>
                    <a:spLocks/>
                  </p:cNvSpPr>
                  <p:nvPr/>
                </p:nvSpPr>
                <p:spPr>
                  <a:xfrm>
                    <a:off x="5257800" y="3733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102" name="矩形"/>
                  <p:cNvSpPr>
                    <a:spLocks/>
                  </p:cNvSpPr>
                  <p:nvPr/>
                </p:nvSpPr>
                <p:spPr>
                  <a:xfrm>
                    <a:off x="6019800" y="3733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103" name="矩形"/>
                  <p:cNvSpPr>
                    <a:spLocks/>
                  </p:cNvSpPr>
                  <p:nvPr/>
                </p:nvSpPr>
                <p:spPr>
                  <a:xfrm>
                    <a:off x="6858000" y="3733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105" name="矩形"/>
                <p:cNvSpPr>
                  <a:spLocks/>
                </p:cNvSpPr>
                <p:nvPr/>
              </p:nvSpPr>
              <p:spPr>
                <a:xfrm>
                  <a:off x="7543801" y="3733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112" name="组合"/>
              <p:cNvGrpSpPr>
                <a:grpSpLocks/>
              </p:cNvGrpSpPr>
              <p:nvPr/>
            </p:nvGrpSpPr>
            <p:grpSpPr>
              <a:xfrm>
                <a:off x="5257800" y="3352800"/>
                <a:ext cx="2743200" cy="519112"/>
                <a:chOff x="5257800" y="3352800"/>
                <a:chExt cx="2743200" cy="519112"/>
              </a:xfrm>
            </p:grpSpPr>
            <p:grpSp>
              <p:nvGrpSpPr>
                <p:cNvPr id="2110" name="组合"/>
                <p:cNvGrpSpPr>
                  <a:grpSpLocks/>
                </p:cNvGrpSpPr>
                <p:nvPr/>
              </p:nvGrpSpPr>
              <p:grpSpPr>
                <a:xfrm>
                  <a:off x="5257800" y="3352800"/>
                  <a:ext cx="2057400" cy="519112"/>
                  <a:chOff x="5257800" y="3352800"/>
                  <a:chExt cx="2057400" cy="519112"/>
                </a:xfrm>
              </p:grpSpPr>
              <p:sp>
                <p:nvSpPr>
                  <p:cNvPr id="2107" name="矩形"/>
                  <p:cNvSpPr>
                    <a:spLocks/>
                  </p:cNvSpPr>
                  <p:nvPr/>
                </p:nvSpPr>
                <p:spPr>
                  <a:xfrm>
                    <a:off x="5257800" y="3352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108" name="矩形"/>
                  <p:cNvSpPr>
                    <a:spLocks/>
                  </p:cNvSpPr>
                  <p:nvPr/>
                </p:nvSpPr>
                <p:spPr>
                  <a:xfrm>
                    <a:off x="6019800" y="3352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109" name="矩形"/>
                  <p:cNvSpPr>
                    <a:spLocks/>
                  </p:cNvSpPr>
                  <p:nvPr/>
                </p:nvSpPr>
                <p:spPr>
                  <a:xfrm>
                    <a:off x="6858000" y="33528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111" name="矩形"/>
                <p:cNvSpPr>
                  <a:spLocks/>
                </p:cNvSpPr>
                <p:nvPr/>
              </p:nvSpPr>
              <p:spPr>
                <a:xfrm>
                  <a:off x="7543801" y="3352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</p:grpSp>
        <p:grpSp>
          <p:nvGrpSpPr>
            <p:cNvPr id="2119" name="组合"/>
            <p:cNvGrpSpPr>
              <a:grpSpLocks/>
            </p:cNvGrpSpPr>
            <p:nvPr/>
          </p:nvGrpSpPr>
          <p:grpSpPr>
            <a:xfrm>
              <a:off x="5257800" y="5257800"/>
              <a:ext cx="2743200" cy="519112"/>
              <a:chOff x="5257800" y="5257800"/>
              <a:chExt cx="2743200" cy="519112"/>
            </a:xfrm>
          </p:grpSpPr>
          <p:grpSp>
            <p:nvGrpSpPr>
              <p:cNvPr id="2117" name="组合"/>
              <p:cNvGrpSpPr>
                <a:grpSpLocks/>
              </p:cNvGrpSpPr>
              <p:nvPr/>
            </p:nvGrpSpPr>
            <p:grpSpPr>
              <a:xfrm>
                <a:off x="5257800" y="5257800"/>
                <a:ext cx="2057400" cy="519112"/>
                <a:chOff x="5257800" y="5257800"/>
                <a:chExt cx="2057400" cy="519112"/>
              </a:xfrm>
            </p:grpSpPr>
            <p:sp>
              <p:nvSpPr>
                <p:cNvPr id="2114" name="矩形"/>
                <p:cNvSpPr>
                  <a:spLocks/>
                </p:cNvSpPr>
                <p:nvPr/>
              </p:nvSpPr>
              <p:spPr>
                <a:xfrm>
                  <a:off x="5257800" y="5257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15" name="矩形"/>
                <p:cNvSpPr>
                  <a:spLocks/>
                </p:cNvSpPr>
                <p:nvPr/>
              </p:nvSpPr>
              <p:spPr>
                <a:xfrm>
                  <a:off x="6019800" y="5257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16" name="矩形"/>
                <p:cNvSpPr>
                  <a:spLocks/>
                </p:cNvSpPr>
                <p:nvPr/>
              </p:nvSpPr>
              <p:spPr>
                <a:xfrm>
                  <a:off x="6858000" y="52578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118" name="矩形"/>
              <p:cNvSpPr>
                <a:spLocks/>
              </p:cNvSpPr>
              <p:nvPr/>
            </p:nvSpPr>
            <p:spPr>
              <a:xfrm>
                <a:off x="7543801" y="5257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131" name="组合"/>
            <p:cNvGrpSpPr>
              <a:grpSpLocks/>
            </p:cNvGrpSpPr>
            <p:nvPr/>
          </p:nvGrpSpPr>
          <p:grpSpPr>
            <a:xfrm>
              <a:off x="4953000" y="1524000"/>
              <a:ext cx="3201231" cy="4191000"/>
              <a:chOff x="4953000" y="1524000"/>
              <a:chExt cx="3201231" cy="4191000"/>
            </a:xfrm>
          </p:grpSpPr>
          <p:sp>
            <p:nvSpPr>
              <p:cNvPr id="2120" name="矩形"/>
              <p:cNvSpPr>
                <a:spLocks/>
              </p:cNvSpPr>
              <p:nvPr/>
            </p:nvSpPr>
            <p:spPr>
              <a:xfrm>
                <a:off x="5257800" y="20574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1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21" name="矩形"/>
              <p:cNvSpPr>
                <a:spLocks/>
              </p:cNvSpPr>
              <p:nvPr/>
            </p:nvSpPr>
            <p:spPr>
              <a:xfrm>
                <a:off x="6019800" y="20574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22" name="矩形"/>
              <p:cNvSpPr>
                <a:spLocks/>
              </p:cNvSpPr>
              <p:nvPr/>
            </p:nvSpPr>
            <p:spPr>
              <a:xfrm>
                <a:off x="7543800" y="20574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23" name="直线"/>
              <p:cNvSpPr>
                <a:spLocks/>
              </p:cNvSpPr>
              <p:nvPr/>
            </p:nvSpPr>
            <p:spPr>
              <a:xfrm>
                <a:off x="6629401" y="20574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124" name="直线"/>
              <p:cNvSpPr>
                <a:spLocks/>
              </p:cNvSpPr>
              <p:nvPr/>
            </p:nvSpPr>
            <p:spPr>
              <a:xfrm>
                <a:off x="5791200" y="20574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125" name="直线"/>
              <p:cNvSpPr>
                <a:spLocks/>
              </p:cNvSpPr>
              <p:nvPr/>
            </p:nvSpPr>
            <p:spPr>
              <a:xfrm>
                <a:off x="5181600" y="2590800"/>
                <a:ext cx="2819399" cy="0"/>
              </a:xfrm>
              <a:prstGeom prst="line">
                <a:avLst/>
              </a:prstGeom>
              <a:noFill/>
              <a:ln w="28575" cap="sq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126" name="直线"/>
              <p:cNvSpPr>
                <a:spLocks/>
              </p:cNvSpPr>
              <p:nvPr/>
            </p:nvSpPr>
            <p:spPr>
              <a:xfrm>
                <a:off x="4953000" y="5715000"/>
                <a:ext cx="2971800" cy="0"/>
              </a:xfrm>
              <a:prstGeom prst="line">
                <a:avLst/>
              </a:prstGeom>
              <a:noFill/>
              <a:ln w="28575" cap="sq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127" name="直线"/>
              <p:cNvSpPr>
                <a:spLocks/>
              </p:cNvSpPr>
              <p:nvPr/>
            </p:nvSpPr>
            <p:spPr>
              <a:xfrm>
                <a:off x="7467601" y="20574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128" name="矩形"/>
              <p:cNvSpPr>
                <a:spLocks/>
              </p:cNvSpPr>
              <p:nvPr/>
            </p:nvSpPr>
            <p:spPr>
              <a:xfrm>
                <a:off x="6858000" y="20574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C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29" name="直线"/>
              <p:cNvSpPr>
                <a:spLocks/>
              </p:cNvSpPr>
              <p:nvPr/>
            </p:nvSpPr>
            <p:spPr>
              <a:xfrm>
                <a:off x="5181600" y="2057400"/>
                <a:ext cx="2819399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130" name="矩形"/>
              <p:cNvSpPr>
                <a:spLocks/>
              </p:cNvSpPr>
              <p:nvPr/>
            </p:nvSpPr>
            <p:spPr>
              <a:xfrm>
                <a:off x="5029200" y="1524000"/>
                <a:ext cx="3125030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“</a:t>
                </a: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与” 门逻辑状态表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33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nimBg="1"/>
      <p:bldP spid="2052" grpId="0" animBg="1"/>
      <p:bldP spid="2057" grpId="0" animBg="1"/>
      <p:bldP spid="207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文本框"/>
          <p:cNvSpPr>
            <a:spLocks noGrp="1"/>
          </p:cNvSpPr>
          <p:nvPr>
            <p:ph type="subTitle" idx="1"/>
          </p:nvPr>
        </p:nvSpPr>
        <p:spPr>
          <a:xfrm>
            <a:off x="533400" y="457200"/>
            <a:ext cx="4953000" cy="381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20.5.3  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二极管“或” 门电路</a:t>
            </a:r>
          </a:p>
        </p:txBody>
      </p:sp>
      <p:sp>
        <p:nvSpPr>
          <p:cNvPr id="2136" name="矩形"/>
          <p:cNvSpPr>
            <a:spLocks/>
          </p:cNvSpPr>
          <p:nvPr/>
        </p:nvSpPr>
        <p:spPr>
          <a:xfrm>
            <a:off x="533400" y="1143000"/>
            <a:ext cx="1343025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 1.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电路</a:t>
            </a:r>
          </a:p>
        </p:txBody>
      </p:sp>
      <p:grpSp>
        <p:nvGrpSpPr>
          <p:cNvPr id="2140" name="组合"/>
          <p:cNvGrpSpPr>
            <a:grpSpLocks/>
          </p:cNvGrpSpPr>
          <p:nvPr/>
        </p:nvGrpSpPr>
        <p:grpSpPr>
          <a:xfrm>
            <a:off x="838200" y="1676400"/>
            <a:ext cx="609600" cy="1748790"/>
            <a:chOff x="838200" y="1676400"/>
            <a:chExt cx="609600" cy="1748790"/>
          </a:xfrm>
        </p:grpSpPr>
        <p:sp>
          <p:nvSpPr>
            <p:cNvPr id="2137" name="矩形"/>
            <p:cNvSpPr>
              <a:spLocks/>
            </p:cNvSpPr>
            <p:nvPr/>
          </p:nvSpPr>
          <p:spPr>
            <a:xfrm>
              <a:off x="838200" y="23622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0V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138" name="矩形"/>
            <p:cNvSpPr>
              <a:spLocks/>
            </p:cNvSpPr>
            <p:nvPr/>
          </p:nvSpPr>
          <p:spPr>
            <a:xfrm>
              <a:off x="838200" y="16764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0V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139" name="矩形"/>
            <p:cNvSpPr>
              <a:spLocks/>
            </p:cNvSpPr>
            <p:nvPr/>
          </p:nvSpPr>
          <p:spPr>
            <a:xfrm>
              <a:off x="838200" y="29718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0V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146" name="组合"/>
          <p:cNvGrpSpPr>
            <a:grpSpLocks/>
          </p:cNvGrpSpPr>
          <p:nvPr/>
        </p:nvGrpSpPr>
        <p:grpSpPr>
          <a:xfrm>
            <a:off x="762000" y="1600199"/>
            <a:ext cx="609600" cy="1824990"/>
            <a:chOff x="762000" y="1600199"/>
            <a:chExt cx="609600" cy="1824990"/>
          </a:xfrm>
        </p:grpSpPr>
        <p:graphicFrame>
          <p:nvGraphicFramePr>
            <p:cNvPr id="2141" name="对象"/>
            <p:cNvGraphicFramePr>
              <a:graphicFrameLocks noChangeAspect="1"/>
            </p:cNvGraphicFramePr>
            <p:nvPr/>
          </p:nvGraphicFramePr>
          <p:xfrm>
            <a:off x="838201" y="1600199"/>
            <a:ext cx="457193" cy="17525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98" name="package" r:id="rId4" imgW="419100" imgH="1333500" progId="package">
                    <p:embed/>
                  </p:oleObj>
                </mc:Choice>
                <mc:Fallback>
                  <p:oleObj name="package" r:id="rId4" imgW="419100" imgH="1333500" progId="package">
                    <p:embed/>
                    <p:pic>
                      <p:nvPicPr>
                        <p:cNvPr id="2141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838201" y="1600199"/>
                          <a:ext cx="457193" cy="175257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45" name="组合"/>
            <p:cNvGrpSpPr>
              <a:grpSpLocks/>
            </p:cNvGrpSpPr>
            <p:nvPr/>
          </p:nvGrpSpPr>
          <p:grpSpPr>
            <a:xfrm>
              <a:off x="762000" y="1676400"/>
              <a:ext cx="609600" cy="1748790"/>
              <a:chOff x="762000" y="1676400"/>
              <a:chExt cx="609600" cy="1748790"/>
            </a:xfrm>
          </p:grpSpPr>
          <p:sp>
            <p:nvSpPr>
              <p:cNvPr id="2142" name="矩形"/>
              <p:cNvSpPr>
                <a:spLocks/>
              </p:cNvSpPr>
              <p:nvPr/>
            </p:nvSpPr>
            <p:spPr>
              <a:xfrm>
                <a:off x="762000" y="23622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0V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43" name="矩形"/>
              <p:cNvSpPr>
                <a:spLocks/>
              </p:cNvSpPr>
              <p:nvPr/>
            </p:nvSpPr>
            <p:spPr>
              <a:xfrm>
                <a:off x="762000" y="16764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0V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44" name="矩形"/>
              <p:cNvSpPr>
                <a:spLocks/>
              </p:cNvSpPr>
              <p:nvPr/>
            </p:nvSpPr>
            <p:spPr>
              <a:xfrm>
                <a:off x="762000" y="29718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3V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</p:grpSp>
      <p:grpSp>
        <p:nvGrpSpPr>
          <p:cNvPr id="2152" name="组合"/>
          <p:cNvGrpSpPr>
            <a:grpSpLocks/>
          </p:cNvGrpSpPr>
          <p:nvPr/>
        </p:nvGrpSpPr>
        <p:grpSpPr>
          <a:xfrm>
            <a:off x="838200" y="1600199"/>
            <a:ext cx="609600" cy="1824990"/>
            <a:chOff x="838200" y="1600199"/>
            <a:chExt cx="609600" cy="1824990"/>
          </a:xfrm>
        </p:grpSpPr>
        <p:graphicFrame>
          <p:nvGraphicFramePr>
            <p:cNvPr id="2147" name="对象"/>
            <p:cNvGraphicFramePr>
              <a:graphicFrameLocks noChangeAspect="1"/>
            </p:cNvGraphicFramePr>
            <p:nvPr/>
          </p:nvGraphicFramePr>
          <p:xfrm>
            <a:off x="914401" y="1600199"/>
            <a:ext cx="457193" cy="17525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99" name="package" r:id="rId6" imgW="419100" imgH="1333500" progId="package">
                    <p:embed/>
                  </p:oleObj>
                </mc:Choice>
                <mc:Fallback>
                  <p:oleObj name="package" r:id="rId6" imgW="419100" imgH="1333500" progId="package">
                    <p:embed/>
                    <p:pic>
                      <p:nvPicPr>
                        <p:cNvPr id="2147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914401" y="1600199"/>
                          <a:ext cx="457193" cy="175257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51" name="组合"/>
            <p:cNvGrpSpPr>
              <a:grpSpLocks/>
            </p:cNvGrpSpPr>
            <p:nvPr/>
          </p:nvGrpSpPr>
          <p:grpSpPr>
            <a:xfrm>
              <a:off x="838200" y="1676400"/>
              <a:ext cx="609600" cy="1748790"/>
              <a:chOff x="838200" y="1676400"/>
              <a:chExt cx="609600" cy="1748790"/>
            </a:xfrm>
          </p:grpSpPr>
          <p:sp>
            <p:nvSpPr>
              <p:cNvPr id="2148" name="矩形"/>
              <p:cNvSpPr>
                <a:spLocks/>
              </p:cNvSpPr>
              <p:nvPr/>
            </p:nvSpPr>
            <p:spPr>
              <a:xfrm>
                <a:off x="838200" y="23622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3V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49" name="矩形"/>
              <p:cNvSpPr>
                <a:spLocks/>
              </p:cNvSpPr>
              <p:nvPr/>
            </p:nvSpPr>
            <p:spPr>
              <a:xfrm>
                <a:off x="838200" y="16764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3V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50" name="矩形"/>
              <p:cNvSpPr>
                <a:spLocks/>
              </p:cNvSpPr>
              <p:nvPr/>
            </p:nvSpPr>
            <p:spPr>
              <a:xfrm>
                <a:off x="838200" y="2971800"/>
                <a:ext cx="609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3V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</p:grpSp>
      <p:sp>
        <p:nvSpPr>
          <p:cNvPr id="2153" name="矩形"/>
          <p:cNvSpPr>
            <a:spLocks/>
          </p:cNvSpPr>
          <p:nvPr/>
        </p:nvSpPr>
        <p:spPr>
          <a:xfrm>
            <a:off x="3505199" y="3352800"/>
            <a:ext cx="6096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0V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2159" name="组合"/>
          <p:cNvGrpSpPr>
            <a:grpSpLocks/>
          </p:cNvGrpSpPr>
          <p:nvPr/>
        </p:nvGrpSpPr>
        <p:grpSpPr>
          <a:xfrm>
            <a:off x="5181600" y="1981200"/>
            <a:ext cx="2743200" cy="519113"/>
            <a:chOff x="5181600" y="1981200"/>
            <a:chExt cx="2743200" cy="519113"/>
          </a:xfrm>
        </p:grpSpPr>
        <p:grpSp>
          <p:nvGrpSpPr>
            <p:cNvPr id="2157" name="组合"/>
            <p:cNvGrpSpPr>
              <a:grpSpLocks/>
            </p:cNvGrpSpPr>
            <p:nvPr/>
          </p:nvGrpSpPr>
          <p:grpSpPr>
            <a:xfrm>
              <a:off x="5181600" y="1981200"/>
              <a:ext cx="2057400" cy="519113"/>
              <a:chOff x="5181600" y="1981200"/>
              <a:chExt cx="2057400" cy="519113"/>
            </a:xfrm>
          </p:grpSpPr>
          <p:sp>
            <p:nvSpPr>
              <p:cNvPr id="2154" name="矩形"/>
              <p:cNvSpPr>
                <a:spLocks/>
              </p:cNvSpPr>
              <p:nvPr/>
            </p:nvSpPr>
            <p:spPr>
              <a:xfrm>
                <a:off x="5181600" y="1981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55" name="矩形"/>
              <p:cNvSpPr>
                <a:spLocks/>
              </p:cNvSpPr>
              <p:nvPr/>
            </p:nvSpPr>
            <p:spPr>
              <a:xfrm>
                <a:off x="5943600" y="1981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56" name="矩形"/>
              <p:cNvSpPr>
                <a:spLocks/>
              </p:cNvSpPr>
              <p:nvPr/>
            </p:nvSpPr>
            <p:spPr>
              <a:xfrm>
                <a:off x="6781800" y="1981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2158" name="矩形"/>
            <p:cNvSpPr>
              <a:spLocks/>
            </p:cNvSpPr>
            <p:nvPr/>
          </p:nvSpPr>
          <p:spPr>
            <a:xfrm>
              <a:off x="7467601" y="1981200"/>
              <a:ext cx="457200" cy="51911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165" name="组合"/>
          <p:cNvGrpSpPr>
            <a:grpSpLocks/>
          </p:cNvGrpSpPr>
          <p:nvPr/>
        </p:nvGrpSpPr>
        <p:grpSpPr>
          <a:xfrm>
            <a:off x="5181600" y="2362200"/>
            <a:ext cx="2743200" cy="519113"/>
            <a:chOff x="5181600" y="2362200"/>
            <a:chExt cx="2743200" cy="519113"/>
          </a:xfrm>
        </p:grpSpPr>
        <p:grpSp>
          <p:nvGrpSpPr>
            <p:cNvPr id="2163" name="组合"/>
            <p:cNvGrpSpPr>
              <a:grpSpLocks/>
            </p:cNvGrpSpPr>
            <p:nvPr/>
          </p:nvGrpSpPr>
          <p:grpSpPr>
            <a:xfrm>
              <a:off x="5181600" y="2362200"/>
              <a:ext cx="2057400" cy="519113"/>
              <a:chOff x="5181600" y="2362200"/>
              <a:chExt cx="2057400" cy="519113"/>
            </a:xfrm>
          </p:grpSpPr>
          <p:sp>
            <p:nvSpPr>
              <p:cNvPr id="2160" name="矩形"/>
              <p:cNvSpPr>
                <a:spLocks/>
              </p:cNvSpPr>
              <p:nvPr/>
            </p:nvSpPr>
            <p:spPr>
              <a:xfrm>
                <a:off x="5181600" y="2362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61" name="矩形"/>
              <p:cNvSpPr>
                <a:spLocks/>
              </p:cNvSpPr>
              <p:nvPr/>
            </p:nvSpPr>
            <p:spPr>
              <a:xfrm>
                <a:off x="5943600" y="2362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62" name="矩形"/>
              <p:cNvSpPr>
                <a:spLocks/>
              </p:cNvSpPr>
              <p:nvPr/>
            </p:nvSpPr>
            <p:spPr>
              <a:xfrm>
                <a:off x="6781800" y="2362200"/>
                <a:ext cx="4572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2164" name="矩形"/>
            <p:cNvSpPr>
              <a:spLocks/>
            </p:cNvSpPr>
            <p:nvPr/>
          </p:nvSpPr>
          <p:spPr>
            <a:xfrm>
              <a:off x="7467601" y="2362200"/>
              <a:ext cx="457200" cy="51911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196" name="组合"/>
          <p:cNvGrpSpPr>
            <a:grpSpLocks/>
          </p:cNvGrpSpPr>
          <p:nvPr/>
        </p:nvGrpSpPr>
        <p:grpSpPr>
          <a:xfrm>
            <a:off x="5181600" y="2743200"/>
            <a:ext cx="2743200" cy="2043113"/>
            <a:chOff x="5181600" y="2743200"/>
            <a:chExt cx="2743200" cy="2043113"/>
          </a:xfrm>
        </p:grpSpPr>
        <p:grpSp>
          <p:nvGrpSpPr>
            <p:cNvPr id="2171" name="组合"/>
            <p:cNvGrpSpPr>
              <a:grpSpLocks/>
            </p:cNvGrpSpPr>
            <p:nvPr/>
          </p:nvGrpSpPr>
          <p:grpSpPr>
            <a:xfrm>
              <a:off x="5181600" y="3886200"/>
              <a:ext cx="2743200" cy="519112"/>
              <a:chOff x="5181600" y="3886200"/>
              <a:chExt cx="2743200" cy="519112"/>
            </a:xfrm>
          </p:grpSpPr>
          <p:grpSp>
            <p:nvGrpSpPr>
              <p:cNvPr id="2169" name="组合"/>
              <p:cNvGrpSpPr>
                <a:grpSpLocks/>
              </p:cNvGrpSpPr>
              <p:nvPr/>
            </p:nvGrpSpPr>
            <p:grpSpPr>
              <a:xfrm>
                <a:off x="5181600" y="3886200"/>
                <a:ext cx="2057400" cy="519112"/>
                <a:chOff x="5181600" y="3886200"/>
                <a:chExt cx="2057400" cy="519112"/>
              </a:xfrm>
            </p:grpSpPr>
            <p:sp>
              <p:nvSpPr>
                <p:cNvPr id="2166" name="矩形"/>
                <p:cNvSpPr>
                  <a:spLocks/>
                </p:cNvSpPr>
                <p:nvPr/>
              </p:nvSpPr>
              <p:spPr>
                <a:xfrm>
                  <a:off x="5181600" y="3886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67" name="矩形"/>
                <p:cNvSpPr>
                  <a:spLocks/>
                </p:cNvSpPr>
                <p:nvPr/>
              </p:nvSpPr>
              <p:spPr>
                <a:xfrm>
                  <a:off x="5943600" y="3886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68" name="矩形"/>
                <p:cNvSpPr>
                  <a:spLocks/>
                </p:cNvSpPr>
                <p:nvPr/>
              </p:nvSpPr>
              <p:spPr>
                <a:xfrm>
                  <a:off x="6781799" y="3886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170" name="矩形"/>
              <p:cNvSpPr>
                <a:spLocks/>
              </p:cNvSpPr>
              <p:nvPr/>
            </p:nvSpPr>
            <p:spPr>
              <a:xfrm>
                <a:off x="7467601" y="3886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177" name="组合"/>
            <p:cNvGrpSpPr>
              <a:grpSpLocks/>
            </p:cNvGrpSpPr>
            <p:nvPr/>
          </p:nvGrpSpPr>
          <p:grpSpPr>
            <a:xfrm>
              <a:off x="5181600" y="4267201"/>
              <a:ext cx="2743200" cy="519112"/>
              <a:chOff x="5181600" y="4267201"/>
              <a:chExt cx="2743200" cy="519112"/>
            </a:xfrm>
          </p:grpSpPr>
          <p:grpSp>
            <p:nvGrpSpPr>
              <p:cNvPr id="2175" name="组合"/>
              <p:cNvGrpSpPr>
                <a:grpSpLocks/>
              </p:cNvGrpSpPr>
              <p:nvPr/>
            </p:nvGrpSpPr>
            <p:grpSpPr>
              <a:xfrm>
                <a:off x="5181600" y="4267201"/>
                <a:ext cx="2057400" cy="519112"/>
                <a:chOff x="5181600" y="4267201"/>
                <a:chExt cx="2057400" cy="519112"/>
              </a:xfrm>
            </p:grpSpPr>
            <p:sp>
              <p:nvSpPr>
                <p:cNvPr id="2172" name="矩形"/>
                <p:cNvSpPr>
                  <a:spLocks/>
                </p:cNvSpPr>
                <p:nvPr/>
              </p:nvSpPr>
              <p:spPr>
                <a:xfrm>
                  <a:off x="5181600" y="4267201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73" name="矩形"/>
                <p:cNvSpPr>
                  <a:spLocks/>
                </p:cNvSpPr>
                <p:nvPr/>
              </p:nvSpPr>
              <p:spPr>
                <a:xfrm>
                  <a:off x="5943600" y="4267201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74" name="矩形"/>
                <p:cNvSpPr>
                  <a:spLocks/>
                </p:cNvSpPr>
                <p:nvPr/>
              </p:nvSpPr>
              <p:spPr>
                <a:xfrm>
                  <a:off x="6781799" y="4267201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176" name="矩形"/>
              <p:cNvSpPr>
                <a:spLocks/>
              </p:cNvSpPr>
              <p:nvPr/>
            </p:nvSpPr>
            <p:spPr>
              <a:xfrm>
                <a:off x="7467601" y="4267201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183" name="组合"/>
            <p:cNvGrpSpPr>
              <a:grpSpLocks/>
            </p:cNvGrpSpPr>
            <p:nvPr/>
          </p:nvGrpSpPr>
          <p:grpSpPr>
            <a:xfrm>
              <a:off x="5181600" y="3505200"/>
              <a:ext cx="2743200" cy="519112"/>
              <a:chOff x="5181600" y="3505200"/>
              <a:chExt cx="2743200" cy="519112"/>
            </a:xfrm>
          </p:grpSpPr>
          <p:grpSp>
            <p:nvGrpSpPr>
              <p:cNvPr id="2181" name="组合"/>
              <p:cNvGrpSpPr>
                <a:grpSpLocks/>
              </p:cNvGrpSpPr>
              <p:nvPr/>
            </p:nvGrpSpPr>
            <p:grpSpPr>
              <a:xfrm>
                <a:off x="5181600" y="3505200"/>
                <a:ext cx="2057400" cy="519112"/>
                <a:chOff x="5181600" y="3505200"/>
                <a:chExt cx="2057400" cy="519112"/>
              </a:xfrm>
            </p:grpSpPr>
            <p:sp>
              <p:nvSpPr>
                <p:cNvPr id="2178" name="矩形"/>
                <p:cNvSpPr>
                  <a:spLocks/>
                </p:cNvSpPr>
                <p:nvPr/>
              </p:nvSpPr>
              <p:spPr>
                <a:xfrm>
                  <a:off x="5181600" y="3505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79" name="矩形"/>
                <p:cNvSpPr>
                  <a:spLocks/>
                </p:cNvSpPr>
                <p:nvPr/>
              </p:nvSpPr>
              <p:spPr>
                <a:xfrm>
                  <a:off x="5943600" y="3505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80" name="矩形"/>
                <p:cNvSpPr>
                  <a:spLocks/>
                </p:cNvSpPr>
                <p:nvPr/>
              </p:nvSpPr>
              <p:spPr>
                <a:xfrm>
                  <a:off x="6781799" y="3505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182" name="矩形"/>
              <p:cNvSpPr>
                <a:spLocks/>
              </p:cNvSpPr>
              <p:nvPr/>
            </p:nvSpPr>
            <p:spPr>
              <a:xfrm>
                <a:off x="7467601" y="3505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189" name="组合"/>
            <p:cNvGrpSpPr>
              <a:grpSpLocks/>
            </p:cNvGrpSpPr>
            <p:nvPr/>
          </p:nvGrpSpPr>
          <p:grpSpPr>
            <a:xfrm>
              <a:off x="5181600" y="3124200"/>
              <a:ext cx="2743200" cy="519112"/>
              <a:chOff x="5181600" y="3124200"/>
              <a:chExt cx="2743200" cy="519112"/>
            </a:xfrm>
          </p:grpSpPr>
          <p:grpSp>
            <p:nvGrpSpPr>
              <p:cNvPr id="2187" name="组合"/>
              <p:cNvGrpSpPr>
                <a:grpSpLocks/>
              </p:cNvGrpSpPr>
              <p:nvPr/>
            </p:nvGrpSpPr>
            <p:grpSpPr>
              <a:xfrm>
                <a:off x="5181600" y="3124200"/>
                <a:ext cx="2057400" cy="519112"/>
                <a:chOff x="5181600" y="3124200"/>
                <a:chExt cx="2057400" cy="519112"/>
              </a:xfrm>
            </p:grpSpPr>
            <p:sp>
              <p:nvSpPr>
                <p:cNvPr id="2184" name="矩形"/>
                <p:cNvSpPr>
                  <a:spLocks/>
                </p:cNvSpPr>
                <p:nvPr/>
              </p:nvSpPr>
              <p:spPr>
                <a:xfrm>
                  <a:off x="5181600" y="3124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85" name="矩形"/>
                <p:cNvSpPr>
                  <a:spLocks/>
                </p:cNvSpPr>
                <p:nvPr/>
              </p:nvSpPr>
              <p:spPr>
                <a:xfrm>
                  <a:off x="5943600" y="3124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86" name="矩形"/>
                <p:cNvSpPr>
                  <a:spLocks/>
                </p:cNvSpPr>
                <p:nvPr/>
              </p:nvSpPr>
              <p:spPr>
                <a:xfrm>
                  <a:off x="6781799" y="3124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188" name="矩形"/>
              <p:cNvSpPr>
                <a:spLocks/>
              </p:cNvSpPr>
              <p:nvPr/>
            </p:nvSpPr>
            <p:spPr>
              <a:xfrm>
                <a:off x="7467601" y="3124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195" name="组合"/>
            <p:cNvGrpSpPr>
              <a:grpSpLocks/>
            </p:cNvGrpSpPr>
            <p:nvPr/>
          </p:nvGrpSpPr>
          <p:grpSpPr>
            <a:xfrm>
              <a:off x="5181600" y="2743200"/>
              <a:ext cx="2743200" cy="519112"/>
              <a:chOff x="5181600" y="2743200"/>
              <a:chExt cx="2743200" cy="519112"/>
            </a:xfrm>
          </p:grpSpPr>
          <p:grpSp>
            <p:nvGrpSpPr>
              <p:cNvPr id="2193" name="组合"/>
              <p:cNvGrpSpPr>
                <a:grpSpLocks/>
              </p:cNvGrpSpPr>
              <p:nvPr/>
            </p:nvGrpSpPr>
            <p:grpSpPr>
              <a:xfrm>
                <a:off x="5181600" y="2743200"/>
                <a:ext cx="2057400" cy="519112"/>
                <a:chOff x="5181600" y="2743200"/>
                <a:chExt cx="2057400" cy="519112"/>
              </a:xfrm>
            </p:grpSpPr>
            <p:sp>
              <p:nvSpPr>
                <p:cNvPr id="2190" name="矩形"/>
                <p:cNvSpPr>
                  <a:spLocks/>
                </p:cNvSpPr>
                <p:nvPr/>
              </p:nvSpPr>
              <p:spPr>
                <a:xfrm>
                  <a:off x="5181600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91" name="矩形"/>
                <p:cNvSpPr>
                  <a:spLocks/>
                </p:cNvSpPr>
                <p:nvPr/>
              </p:nvSpPr>
              <p:spPr>
                <a:xfrm>
                  <a:off x="5943600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192" name="矩形"/>
                <p:cNvSpPr>
                  <a:spLocks/>
                </p:cNvSpPr>
                <p:nvPr/>
              </p:nvSpPr>
              <p:spPr>
                <a:xfrm>
                  <a:off x="6781799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194" name="矩形"/>
              <p:cNvSpPr>
                <a:spLocks/>
              </p:cNvSpPr>
              <p:nvPr/>
            </p:nvSpPr>
            <p:spPr>
              <a:xfrm>
                <a:off x="7467601" y="2743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</p:grpSp>
      <p:grpSp>
        <p:nvGrpSpPr>
          <p:cNvPr id="2202" name="组合"/>
          <p:cNvGrpSpPr>
            <a:grpSpLocks/>
          </p:cNvGrpSpPr>
          <p:nvPr/>
        </p:nvGrpSpPr>
        <p:grpSpPr>
          <a:xfrm>
            <a:off x="5181600" y="4648200"/>
            <a:ext cx="2743200" cy="519112"/>
            <a:chOff x="5181600" y="4648200"/>
            <a:chExt cx="2743200" cy="519112"/>
          </a:xfrm>
        </p:grpSpPr>
        <p:grpSp>
          <p:nvGrpSpPr>
            <p:cNvPr id="2200" name="组合"/>
            <p:cNvGrpSpPr>
              <a:grpSpLocks/>
            </p:cNvGrpSpPr>
            <p:nvPr/>
          </p:nvGrpSpPr>
          <p:grpSpPr>
            <a:xfrm>
              <a:off x="5181600" y="4648200"/>
              <a:ext cx="2057400" cy="519112"/>
              <a:chOff x="5181600" y="4648200"/>
              <a:chExt cx="2057400" cy="519112"/>
            </a:xfrm>
          </p:grpSpPr>
          <p:sp>
            <p:nvSpPr>
              <p:cNvPr id="2197" name="矩形"/>
              <p:cNvSpPr>
                <a:spLocks/>
              </p:cNvSpPr>
              <p:nvPr/>
            </p:nvSpPr>
            <p:spPr>
              <a:xfrm>
                <a:off x="5181600" y="4648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98" name="矩形"/>
              <p:cNvSpPr>
                <a:spLocks/>
              </p:cNvSpPr>
              <p:nvPr/>
            </p:nvSpPr>
            <p:spPr>
              <a:xfrm>
                <a:off x="5943600" y="4648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199" name="矩形"/>
              <p:cNvSpPr>
                <a:spLocks/>
              </p:cNvSpPr>
              <p:nvPr/>
            </p:nvSpPr>
            <p:spPr>
              <a:xfrm>
                <a:off x="6781800" y="4648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2201" name="矩形"/>
            <p:cNvSpPr>
              <a:spLocks/>
            </p:cNvSpPr>
            <p:nvPr/>
          </p:nvSpPr>
          <p:spPr>
            <a:xfrm>
              <a:off x="7467601" y="46482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214" name="组合"/>
          <p:cNvGrpSpPr>
            <a:grpSpLocks/>
          </p:cNvGrpSpPr>
          <p:nvPr/>
        </p:nvGrpSpPr>
        <p:grpSpPr>
          <a:xfrm>
            <a:off x="4876800" y="914400"/>
            <a:ext cx="3201231" cy="4191000"/>
            <a:chOff x="4876800" y="914400"/>
            <a:chExt cx="3201231" cy="4191000"/>
          </a:xfrm>
        </p:grpSpPr>
        <p:sp>
          <p:nvSpPr>
            <p:cNvPr id="2203" name="矩形"/>
            <p:cNvSpPr>
              <a:spLocks/>
            </p:cNvSpPr>
            <p:nvPr/>
          </p:nvSpPr>
          <p:spPr>
            <a:xfrm>
              <a:off x="5181600" y="1447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1" i="1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04" name="矩形"/>
            <p:cNvSpPr>
              <a:spLocks/>
            </p:cNvSpPr>
            <p:nvPr/>
          </p:nvSpPr>
          <p:spPr>
            <a:xfrm>
              <a:off x="5943600" y="1447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1" i="1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05" name="矩形"/>
            <p:cNvSpPr>
              <a:spLocks/>
            </p:cNvSpPr>
            <p:nvPr/>
          </p:nvSpPr>
          <p:spPr>
            <a:xfrm>
              <a:off x="7467601" y="1447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3200" b="1" i="1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06" name="直线"/>
            <p:cNvSpPr>
              <a:spLocks/>
            </p:cNvSpPr>
            <p:nvPr/>
          </p:nvSpPr>
          <p:spPr>
            <a:xfrm>
              <a:off x="6553200" y="1447800"/>
              <a:ext cx="0" cy="36576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07" name="直线"/>
            <p:cNvSpPr>
              <a:spLocks/>
            </p:cNvSpPr>
            <p:nvPr/>
          </p:nvSpPr>
          <p:spPr>
            <a:xfrm>
              <a:off x="5715000" y="1447800"/>
              <a:ext cx="0" cy="36576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08" name="直线"/>
            <p:cNvSpPr>
              <a:spLocks/>
            </p:cNvSpPr>
            <p:nvPr/>
          </p:nvSpPr>
          <p:spPr>
            <a:xfrm>
              <a:off x="5105400" y="1981200"/>
              <a:ext cx="2819399" cy="0"/>
            </a:xfrm>
            <a:prstGeom prst="line">
              <a:avLst/>
            </a:prstGeom>
            <a:noFill/>
            <a:ln w="28575" cap="sq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09" name="直线"/>
            <p:cNvSpPr>
              <a:spLocks/>
            </p:cNvSpPr>
            <p:nvPr/>
          </p:nvSpPr>
          <p:spPr>
            <a:xfrm>
              <a:off x="4876800" y="5105400"/>
              <a:ext cx="2971800" cy="0"/>
            </a:xfrm>
            <a:prstGeom prst="line">
              <a:avLst/>
            </a:prstGeom>
            <a:noFill/>
            <a:ln w="28575" cap="sq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10" name="直线"/>
            <p:cNvSpPr>
              <a:spLocks/>
            </p:cNvSpPr>
            <p:nvPr/>
          </p:nvSpPr>
          <p:spPr>
            <a:xfrm>
              <a:off x="7391400" y="1447800"/>
              <a:ext cx="0" cy="365760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11" name="矩形"/>
            <p:cNvSpPr>
              <a:spLocks/>
            </p:cNvSpPr>
            <p:nvPr/>
          </p:nvSpPr>
          <p:spPr>
            <a:xfrm>
              <a:off x="6781801" y="1447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1" i="1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12" name="直线"/>
            <p:cNvSpPr>
              <a:spLocks/>
            </p:cNvSpPr>
            <p:nvPr/>
          </p:nvSpPr>
          <p:spPr>
            <a:xfrm>
              <a:off x="5105400" y="1447800"/>
              <a:ext cx="2819399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13" name="矩形"/>
            <p:cNvSpPr>
              <a:spLocks/>
            </p:cNvSpPr>
            <p:nvPr/>
          </p:nvSpPr>
          <p:spPr>
            <a:xfrm>
              <a:off x="4953000" y="914400"/>
              <a:ext cx="3125030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或” 门逻辑状态表</a:t>
              </a:r>
            </a:p>
          </p:txBody>
        </p:sp>
      </p:grpSp>
      <p:grpSp>
        <p:nvGrpSpPr>
          <p:cNvPr id="2217" name="组合"/>
          <p:cNvGrpSpPr>
            <a:grpSpLocks/>
          </p:cNvGrpSpPr>
          <p:nvPr/>
        </p:nvGrpSpPr>
        <p:grpSpPr>
          <a:xfrm>
            <a:off x="3505200" y="3352800"/>
            <a:ext cx="609600" cy="453390"/>
            <a:chOff x="3505200" y="3352800"/>
            <a:chExt cx="609600" cy="453390"/>
          </a:xfrm>
        </p:grpSpPr>
        <p:graphicFrame>
          <p:nvGraphicFramePr>
            <p:cNvPr id="2215" name="对象"/>
            <p:cNvGraphicFramePr>
              <a:graphicFrameLocks noChangeAspect="1"/>
            </p:cNvGraphicFramePr>
            <p:nvPr/>
          </p:nvGraphicFramePr>
          <p:xfrm>
            <a:off x="3581384" y="3429001"/>
            <a:ext cx="457236" cy="320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0" name="package" r:id="rId7" imgW="508000" imgH="355600" progId="package">
                    <p:embed/>
                  </p:oleObj>
                </mc:Choice>
                <mc:Fallback>
                  <p:oleObj name="package" r:id="rId7" imgW="508000" imgH="355600" progId="package">
                    <p:embed/>
                    <p:pic>
                      <p:nvPicPr>
                        <p:cNvPr id="2215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 cstate="print"/>
                        <a:stretch>
                          <a:fillRect/>
                        </a:stretch>
                      </p:blipFill>
                      <p:spPr>
                        <a:xfrm>
                          <a:off x="3581384" y="3429001"/>
                          <a:ext cx="457236" cy="32064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16" name="矩形"/>
            <p:cNvSpPr>
              <a:spLocks/>
            </p:cNvSpPr>
            <p:nvPr/>
          </p:nvSpPr>
          <p:spPr>
            <a:xfrm>
              <a:off x="3505200" y="33528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3V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220" name="组合"/>
          <p:cNvGrpSpPr>
            <a:grpSpLocks/>
          </p:cNvGrpSpPr>
          <p:nvPr/>
        </p:nvGrpSpPr>
        <p:grpSpPr>
          <a:xfrm>
            <a:off x="3505200" y="3352800"/>
            <a:ext cx="609600" cy="453390"/>
            <a:chOff x="3505200" y="3352800"/>
            <a:chExt cx="609600" cy="453390"/>
          </a:xfrm>
        </p:grpSpPr>
        <p:graphicFrame>
          <p:nvGraphicFramePr>
            <p:cNvPr id="2218" name="对象"/>
            <p:cNvGraphicFramePr>
              <a:graphicFrameLocks noChangeAspect="1"/>
            </p:cNvGraphicFramePr>
            <p:nvPr/>
          </p:nvGraphicFramePr>
          <p:xfrm>
            <a:off x="3581384" y="3429001"/>
            <a:ext cx="457236" cy="320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1" name="package" r:id="rId9" imgW="508000" imgH="355600" progId="package">
                    <p:embed/>
                  </p:oleObj>
                </mc:Choice>
                <mc:Fallback>
                  <p:oleObj name="package" r:id="rId9" imgW="508000" imgH="355600" progId="package">
                    <p:embed/>
                    <p:pic>
                      <p:nvPicPr>
                        <p:cNvPr id="2218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 cstate="print"/>
                        <a:stretch>
                          <a:fillRect/>
                        </a:stretch>
                      </p:blipFill>
                      <p:spPr>
                        <a:xfrm>
                          <a:off x="3581384" y="3429001"/>
                          <a:ext cx="457236" cy="32064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19" name="矩形"/>
            <p:cNvSpPr>
              <a:spLocks/>
            </p:cNvSpPr>
            <p:nvPr/>
          </p:nvSpPr>
          <p:spPr>
            <a:xfrm>
              <a:off x="3505200" y="33528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3V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255" name="组合"/>
          <p:cNvGrpSpPr>
            <a:grpSpLocks/>
          </p:cNvGrpSpPr>
          <p:nvPr/>
        </p:nvGrpSpPr>
        <p:grpSpPr>
          <a:xfrm>
            <a:off x="1295400" y="1376362"/>
            <a:ext cx="2743200" cy="3485197"/>
            <a:chOff x="1295400" y="1376362"/>
            <a:chExt cx="2743200" cy="3485197"/>
          </a:xfrm>
        </p:grpSpPr>
        <p:sp>
          <p:nvSpPr>
            <p:cNvPr id="2221" name="直线"/>
            <p:cNvSpPr>
              <a:spLocks/>
            </p:cNvSpPr>
            <p:nvPr/>
          </p:nvSpPr>
          <p:spPr>
            <a:xfrm>
              <a:off x="3048000" y="4038600"/>
              <a:ext cx="0" cy="249237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222" name="直线"/>
            <p:cNvSpPr>
              <a:spLocks/>
            </p:cNvSpPr>
            <p:nvPr/>
          </p:nvSpPr>
          <p:spPr>
            <a:xfrm>
              <a:off x="3048000" y="1981200"/>
              <a:ext cx="0" cy="1558925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223" name="矩形"/>
            <p:cNvSpPr>
              <a:spLocks/>
            </p:cNvSpPr>
            <p:nvPr/>
          </p:nvSpPr>
          <p:spPr>
            <a:xfrm>
              <a:off x="3048000" y="4191000"/>
              <a:ext cx="914400" cy="67055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-</a:t>
              </a: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U</a:t>
              </a:r>
            </a:p>
            <a:p>
              <a:pPr marL="0" indent="0" algn="l" eaLnBrk="1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 12V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24" name="矩形"/>
            <p:cNvSpPr>
              <a:spLocks/>
            </p:cNvSpPr>
            <p:nvPr/>
          </p:nvSpPr>
          <p:spPr>
            <a:xfrm>
              <a:off x="3124200" y="3581400"/>
              <a:ext cx="5079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endParaRPr lang="zh-CN" altLang="en-US" sz="32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25" name="矩形"/>
            <p:cNvSpPr>
              <a:spLocks/>
            </p:cNvSpPr>
            <p:nvPr/>
          </p:nvSpPr>
          <p:spPr>
            <a:xfrm>
              <a:off x="2133600" y="1447800"/>
              <a:ext cx="609599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D</a:t>
              </a:r>
              <a:r>
                <a:rPr lang="en-US" altLang="zh-CN" sz="20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26" name="矩形"/>
            <p:cNvSpPr>
              <a:spLocks/>
            </p:cNvSpPr>
            <p:nvPr/>
          </p:nvSpPr>
          <p:spPr>
            <a:xfrm>
              <a:off x="2133600" y="2819400"/>
              <a:ext cx="609599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D</a:t>
              </a:r>
              <a:r>
                <a:rPr lang="en-US" altLang="zh-CN" sz="20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0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2227" name="矩形"/>
            <p:cNvSpPr>
              <a:spLocks/>
            </p:cNvSpPr>
            <p:nvPr/>
          </p:nvSpPr>
          <p:spPr>
            <a:xfrm>
              <a:off x="1371600" y="1676400"/>
              <a:ext cx="530224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28" name="矩形"/>
            <p:cNvSpPr>
              <a:spLocks/>
            </p:cNvSpPr>
            <p:nvPr/>
          </p:nvSpPr>
          <p:spPr>
            <a:xfrm>
              <a:off x="1295400" y="23622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29" name="矩形"/>
            <p:cNvSpPr>
              <a:spLocks/>
            </p:cNvSpPr>
            <p:nvPr/>
          </p:nvSpPr>
          <p:spPr>
            <a:xfrm>
              <a:off x="2971800" y="3540125"/>
              <a:ext cx="168275" cy="498475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2230" name="矩形"/>
            <p:cNvSpPr>
              <a:spLocks/>
            </p:cNvSpPr>
            <p:nvPr/>
          </p:nvSpPr>
          <p:spPr>
            <a:xfrm>
              <a:off x="3581400" y="3048000"/>
              <a:ext cx="45720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2231" name="直线"/>
            <p:cNvSpPr>
              <a:spLocks/>
            </p:cNvSpPr>
            <p:nvPr/>
          </p:nvSpPr>
          <p:spPr>
            <a:xfrm>
              <a:off x="3048000" y="3233737"/>
              <a:ext cx="457199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32" name="椭圆"/>
            <p:cNvSpPr>
              <a:spLocks/>
            </p:cNvSpPr>
            <p:nvPr/>
          </p:nvSpPr>
          <p:spPr>
            <a:xfrm>
              <a:off x="3505200" y="31623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33" name="椭圆"/>
            <p:cNvSpPr>
              <a:spLocks/>
            </p:cNvSpPr>
            <p:nvPr/>
          </p:nvSpPr>
          <p:spPr>
            <a:xfrm>
              <a:off x="2984500" y="42672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34" name="矩形"/>
            <p:cNvSpPr>
              <a:spLocks/>
            </p:cNvSpPr>
            <p:nvPr/>
          </p:nvSpPr>
          <p:spPr>
            <a:xfrm>
              <a:off x="2057400" y="2133600"/>
              <a:ext cx="609600" cy="3867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D</a:t>
              </a:r>
              <a:r>
                <a:rPr lang="en-US" altLang="zh-CN" sz="20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35" name="矩形"/>
            <p:cNvSpPr>
              <a:spLocks/>
            </p:cNvSpPr>
            <p:nvPr/>
          </p:nvSpPr>
          <p:spPr>
            <a:xfrm>
              <a:off x="1295400" y="29718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pSp>
          <p:nvGrpSpPr>
            <p:cNvPr id="2242" name="组合"/>
            <p:cNvGrpSpPr>
              <a:grpSpLocks/>
            </p:cNvGrpSpPr>
            <p:nvPr/>
          </p:nvGrpSpPr>
          <p:grpSpPr>
            <a:xfrm>
              <a:off x="1752600" y="2632075"/>
              <a:ext cx="1311275" cy="1185862"/>
              <a:chOff x="1752600" y="2632075"/>
              <a:chExt cx="1311275" cy="1185862"/>
            </a:xfrm>
          </p:grpSpPr>
          <p:sp>
            <p:nvSpPr>
              <p:cNvPr id="2236" name="椭圆"/>
              <p:cNvSpPr>
                <a:spLocks/>
              </p:cNvSpPr>
              <p:nvPr/>
            </p:nvSpPr>
            <p:spPr>
              <a:xfrm>
                <a:off x="3013075" y="3200400"/>
                <a:ext cx="50800" cy="50800"/>
              </a:xfrm>
              <a:prstGeom prst="ellipse">
                <a:avLst/>
              </a:prstGeom>
              <a:solidFill>
                <a:schemeClr val="tx1"/>
              </a:solidFill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237" name="直线"/>
              <p:cNvSpPr>
                <a:spLocks/>
              </p:cNvSpPr>
              <p:nvPr/>
            </p:nvSpPr>
            <p:spPr>
              <a:xfrm rot="-5391297">
                <a:off x="2451100" y="2632075"/>
                <a:ext cx="0" cy="1185862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238" name="椭圆"/>
              <p:cNvSpPr>
                <a:spLocks/>
              </p:cNvSpPr>
              <p:nvPr/>
            </p:nvSpPr>
            <p:spPr>
              <a:xfrm>
                <a:off x="1752600" y="3167062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2241" name="组合"/>
              <p:cNvGrpSpPr>
                <a:grpSpLocks/>
              </p:cNvGrpSpPr>
              <p:nvPr/>
            </p:nvGrpSpPr>
            <p:grpSpPr>
              <a:xfrm>
                <a:off x="2212975" y="3049588"/>
                <a:ext cx="342899" cy="341312"/>
                <a:chOff x="2212975" y="3049588"/>
                <a:chExt cx="342899" cy="341312"/>
              </a:xfrm>
            </p:grpSpPr>
            <p:sp>
              <p:nvSpPr>
                <p:cNvPr id="2239" name="等腰三角形"/>
                <p:cNvSpPr>
                  <a:spLocks/>
                </p:cNvSpPr>
                <p:nvPr/>
              </p:nvSpPr>
              <p:spPr>
                <a:xfrm rot="5400000">
                  <a:off x="2237383" y="3067844"/>
                  <a:ext cx="255983" cy="304799"/>
                </a:xfrm>
                <a:prstGeom prst="triangle">
                  <a:avLst>
                    <a:gd name="adj" fmla="val 50000"/>
                  </a:avLst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240" name="直线"/>
                <p:cNvSpPr>
                  <a:spLocks/>
                </p:cNvSpPr>
                <p:nvPr/>
              </p:nvSpPr>
              <p:spPr>
                <a:xfrm>
                  <a:off x="2555875" y="3049588"/>
                  <a:ext cx="0" cy="34131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  <p:grpSp>
          <p:nvGrpSpPr>
            <p:cNvPr id="2248" name="组合"/>
            <p:cNvGrpSpPr>
              <a:grpSpLocks/>
            </p:cNvGrpSpPr>
            <p:nvPr/>
          </p:nvGrpSpPr>
          <p:grpSpPr>
            <a:xfrm>
              <a:off x="1752600" y="2020887"/>
              <a:ext cx="803274" cy="1185862"/>
              <a:chOff x="1752600" y="2020887"/>
              <a:chExt cx="803274" cy="1185862"/>
            </a:xfrm>
          </p:grpSpPr>
          <p:sp>
            <p:nvSpPr>
              <p:cNvPr id="2243" name="直线"/>
              <p:cNvSpPr>
                <a:spLocks/>
              </p:cNvSpPr>
              <p:nvPr/>
            </p:nvSpPr>
            <p:spPr>
              <a:xfrm rot="-5391297">
                <a:off x="2451100" y="2020887"/>
                <a:ext cx="0" cy="1185862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244" name="椭圆"/>
              <p:cNvSpPr>
                <a:spLocks/>
              </p:cNvSpPr>
              <p:nvPr/>
            </p:nvSpPr>
            <p:spPr>
              <a:xfrm>
                <a:off x="1752600" y="2555875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2247" name="组合"/>
              <p:cNvGrpSpPr>
                <a:grpSpLocks/>
              </p:cNvGrpSpPr>
              <p:nvPr/>
            </p:nvGrpSpPr>
            <p:grpSpPr>
              <a:xfrm>
                <a:off x="2212975" y="2438400"/>
                <a:ext cx="342899" cy="341312"/>
                <a:chOff x="2212975" y="2438400"/>
                <a:chExt cx="342899" cy="341312"/>
              </a:xfrm>
            </p:grpSpPr>
            <p:sp>
              <p:nvSpPr>
                <p:cNvPr id="2245" name="等腰三角形"/>
                <p:cNvSpPr>
                  <a:spLocks/>
                </p:cNvSpPr>
                <p:nvPr/>
              </p:nvSpPr>
              <p:spPr>
                <a:xfrm rot="5400000">
                  <a:off x="2237383" y="2456656"/>
                  <a:ext cx="255984" cy="304800"/>
                </a:xfrm>
                <a:prstGeom prst="triangle">
                  <a:avLst>
                    <a:gd name="adj" fmla="val 50000"/>
                  </a:avLst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246" name="直线"/>
                <p:cNvSpPr>
                  <a:spLocks/>
                </p:cNvSpPr>
                <p:nvPr/>
              </p:nvSpPr>
              <p:spPr>
                <a:xfrm>
                  <a:off x="2555875" y="2438400"/>
                  <a:ext cx="0" cy="34131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  <p:grpSp>
          <p:nvGrpSpPr>
            <p:cNvPr id="2254" name="组合"/>
            <p:cNvGrpSpPr>
              <a:grpSpLocks/>
            </p:cNvGrpSpPr>
            <p:nvPr/>
          </p:nvGrpSpPr>
          <p:grpSpPr>
            <a:xfrm>
              <a:off x="1752600" y="1376362"/>
              <a:ext cx="803274" cy="1185862"/>
              <a:chOff x="1752600" y="1376362"/>
              <a:chExt cx="803274" cy="1185862"/>
            </a:xfrm>
          </p:grpSpPr>
          <p:sp>
            <p:nvSpPr>
              <p:cNvPr id="2249" name="直线"/>
              <p:cNvSpPr>
                <a:spLocks/>
              </p:cNvSpPr>
              <p:nvPr/>
            </p:nvSpPr>
            <p:spPr>
              <a:xfrm rot="-5391297">
                <a:off x="2451100" y="1376362"/>
                <a:ext cx="0" cy="1185862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250" name="椭圆"/>
              <p:cNvSpPr>
                <a:spLocks/>
              </p:cNvSpPr>
              <p:nvPr/>
            </p:nvSpPr>
            <p:spPr>
              <a:xfrm>
                <a:off x="1752600" y="191135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2253" name="组合"/>
              <p:cNvGrpSpPr>
                <a:grpSpLocks/>
              </p:cNvGrpSpPr>
              <p:nvPr/>
            </p:nvGrpSpPr>
            <p:grpSpPr>
              <a:xfrm>
                <a:off x="2212975" y="1793875"/>
                <a:ext cx="342899" cy="341312"/>
                <a:chOff x="2212975" y="1793875"/>
                <a:chExt cx="342899" cy="341312"/>
              </a:xfrm>
            </p:grpSpPr>
            <p:sp>
              <p:nvSpPr>
                <p:cNvPr id="2251" name="等腰三角形"/>
                <p:cNvSpPr>
                  <a:spLocks/>
                </p:cNvSpPr>
                <p:nvPr/>
              </p:nvSpPr>
              <p:spPr>
                <a:xfrm rot="5400000">
                  <a:off x="2237383" y="1812131"/>
                  <a:ext cx="255984" cy="304799"/>
                </a:xfrm>
                <a:prstGeom prst="triangle">
                  <a:avLst>
                    <a:gd name="adj" fmla="val 50000"/>
                  </a:avLst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2252" name="直线"/>
                <p:cNvSpPr>
                  <a:spLocks/>
                </p:cNvSpPr>
                <p:nvPr/>
              </p:nvSpPr>
              <p:spPr>
                <a:xfrm>
                  <a:off x="2555875" y="1793875"/>
                  <a:ext cx="0" cy="34131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</p:grpSp>
      <p:grpSp>
        <p:nvGrpSpPr>
          <p:cNvPr id="2260" name="组合"/>
          <p:cNvGrpSpPr>
            <a:grpSpLocks/>
          </p:cNvGrpSpPr>
          <p:nvPr/>
        </p:nvGrpSpPr>
        <p:grpSpPr>
          <a:xfrm>
            <a:off x="1828800" y="1981200"/>
            <a:ext cx="1143000" cy="2362200"/>
            <a:chOff x="1828800" y="1981200"/>
            <a:chExt cx="1143000" cy="2362200"/>
          </a:xfrm>
        </p:grpSpPr>
        <p:sp>
          <p:nvSpPr>
            <p:cNvPr id="2256" name="直线"/>
            <p:cNvSpPr>
              <a:spLocks/>
            </p:cNvSpPr>
            <p:nvPr/>
          </p:nvSpPr>
          <p:spPr>
            <a:xfrm>
              <a:off x="1828800" y="19812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  <a:tailEnd type="triangle" w="med" len="med"/>
            </a:ln>
          </p:spPr>
        </p:sp>
        <p:sp>
          <p:nvSpPr>
            <p:cNvPr id="2257" name="直线"/>
            <p:cNvSpPr>
              <a:spLocks/>
            </p:cNvSpPr>
            <p:nvPr/>
          </p:nvSpPr>
          <p:spPr>
            <a:xfrm>
              <a:off x="1828800" y="2590799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  <a:tailEnd type="triangle" w="med" len="med"/>
            </a:ln>
          </p:spPr>
        </p:sp>
        <p:sp>
          <p:nvSpPr>
            <p:cNvPr id="2258" name="直线"/>
            <p:cNvSpPr>
              <a:spLocks/>
            </p:cNvSpPr>
            <p:nvPr/>
          </p:nvSpPr>
          <p:spPr>
            <a:xfrm>
              <a:off x="1828800" y="32004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  <a:tailEnd type="triangle" w="med" len="med"/>
            </a:ln>
          </p:spPr>
        </p:sp>
        <p:sp>
          <p:nvSpPr>
            <p:cNvPr id="2259" name="直线"/>
            <p:cNvSpPr>
              <a:spLocks/>
            </p:cNvSpPr>
            <p:nvPr/>
          </p:nvSpPr>
          <p:spPr>
            <a:xfrm>
              <a:off x="2971800" y="1981200"/>
              <a:ext cx="0" cy="2362200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  <a:tailEnd type="triangle" w="med" len="med"/>
            </a:ln>
          </p:spPr>
        </p:sp>
      </p:grpSp>
      <p:grpSp>
        <p:nvGrpSpPr>
          <p:cNvPr id="2263" name="组合"/>
          <p:cNvGrpSpPr>
            <a:grpSpLocks/>
          </p:cNvGrpSpPr>
          <p:nvPr/>
        </p:nvGrpSpPr>
        <p:grpSpPr>
          <a:xfrm>
            <a:off x="1905000" y="3276600"/>
            <a:ext cx="990599" cy="990600"/>
            <a:chOff x="1905000" y="3276600"/>
            <a:chExt cx="990599" cy="990600"/>
          </a:xfrm>
        </p:grpSpPr>
        <p:sp>
          <p:nvSpPr>
            <p:cNvPr id="2261" name="直线"/>
            <p:cNvSpPr>
              <a:spLocks/>
            </p:cNvSpPr>
            <p:nvPr/>
          </p:nvSpPr>
          <p:spPr>
            <a:xfrm>
              <a:off x="1905000" y="32766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dash"/>
              <a:round/>
              <a:tailEnd type="triangle" w="med" len="med"/>
            </a:ln>
          </p:spPr>
        </p:sp>
        <p:sp>
          <p:nvSpPr>
            <p:cNvPr id="2262" name="直线"/>
            <p:cNvSpPr>
              <a:spLocks/>
            </p:cNvSpPr>
            <p:nvPr/>
          </p:nvSpPr>
          <p:spPr>
            <a:xfrm>
              <a:off x="2895599" y="3276600"/>
              <a:ext cx="0" cy="9906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dash"/>
              <a:round/>
              <a:tailEnd type="triangle" w="med" len="med"/>
            </a:ln>
          </p:spPr>
        </p:sp>
      </p:grpSp>
      <p:grpSp>
        <p:nvGrpSpPr>
          <p:cNvPr id="2268" name="组合"/>
          <p:cNvGrpSpPr>
            <a:grpSpLocks/>
          </p:cNvGrpSpPr>
          <p:nvPr/>
        </p:nvGrpSpPr>
        <p:grpSpPr>
          <a:xfrm>
            <a:off x="1828800" y="1981200"/>
            <a:ext cx="1143000" cy="2362200"/>
            <a:chOff x="1828800" y="1981200"/>
            <a:chExt cx="1143000" cy="2362200"/>
          </a:xfrm>
        </p:grpSpPr>
        <p:sp>
          <p:nvSpPr>
            <p:cNvPr id="2264" name="直线"/>
            <p:cNvSpPr>
              <a:spLocks/>
            </p:cNvSpPr>
            <p:nvPr/>
          </p:nvSpPr>
          <p:spPr>
            <a:xfrm>
              <a:off x="1828800" y="19812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  <a:tailEnd type="triangle" w="med" len="med"/>
            </a:ln>
          </p:spPr>
        </p:sp>
        <p:sp>
          <p:nvSpPr>
            <p:cNvPr id="2265" name="直线"/>
            <p:cNvSpPr>
              <a:spLocks/>
            </p:cNvSpPr>
            <p:nvPr/>
          </p:nvSpPr>
          <p:spPr>
            <a:xfrm>
              <a:off x="1828800" y="2590799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  <a:tailEnd type="triangle" w="med" len="med"/>
            </a:ln>
          </p:spPr>
        </p:sp>
        <p:sp>
          <p:nvSpPr>
            <p:cNvPr id="2266" name="直线"/>
            <p:cNvSpPr>
              <a:spLocks/>
            </p:cNvSpPr>
            <p:nvPr/>
          </p:nvSpPr>
          <p:spPr>
            <a:xfrm>
              <a:off x="1828800" y="32004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  <a:tailEnd type="triangle" w="med" len="med"/>
            </a:ln>
          </p:spPr>
        </p:sp>
        <p:sp>
          <p:nvSpPr>
            <p:cNvPr id="2267" name="直线"/>
            <p:cNvSpPr>
              <a:spLocks/>
            </p:cNvSpPr>
            <p:nvPr/>
          </p:nvSpPr>
          <p:spPr>
            <a:xfrm>
              <a:off x="2971800" y="1981200"/>
              <a:ext cx="0" cy="2362200"/>
            </a:xfrm>
            <a:prstGeom prst="line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  <a:tailEnd type="triangle" w="med" len="med"/>
            </a:ln>
          </p:spPr>
        </p:sp>
      </p:grpSp>
      <p:sp>
        <p:nvSpPr>
          <p:cNvPr id="2269" name="矩形"/>
          <p:cNvSpPr>
            <a:spLocks/>
          </p:cNvSpPr>
          <p:nvPr/>
        </p:nvSpPr>
        <p:spPr>
          <a:xfrm>
            <a:off x="762000" y="4495800"/>
            <a:ext cx="1968500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工作原理</a:t>
            </a:r>
          </a:p>
        </p:txBody>
      </p:sp>
      <p:sp>
        <p:nvSpPr>
          <p:cNvPr id="2270" name="矩形"/>
          <p:cNvSpPr>
            <a:spLocks/>
          </p:cNvSpPr>
          <p:nvPr/>
        </p:nvSpPr>
        <p:spPr>
          <a:xfrm>
            <a:off x="609600" y="5715000"/>
            <a:ext cx="7354600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输入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A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B</a:t>
            </a:r>
            <a:r>
              <a:rPr lang="zh-CN" altLang="en-US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C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全为低电平“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，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输出 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Y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为“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。</a:t>
            </a:r>
            <a:endParaRPr lang="zh-CN" altLang="en-US" sz="2800" b="1" i="0" u="none" strike="noStrike" kern="1200" cap="none" spc="0" baseline="0">
              <a:solidFill>
                <a:srgbClr val="000018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2271" name="矩形"/>
          <p:cNvSpPr>
            <a:spLocks/>
          </p:cNvSpPr>
          <p:nvPr/>
        </p:nvSpPr>
        <p:spPr>
          <a:xfrm>
            <a:off x="609600" y="5181599"/>
            <a:ext cx="6998949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输入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A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B</a:t>
            </a:r>
            <a:r>
              <a:rPr lang="zh-CN" altLang="en-US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C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有一个为“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，</a:t>
            </a:r>
            <a:r>
              <a: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输出 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Y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为“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。</a:t>
            </a:r>
            <a:endParaRPr lang="zh-CN" altLang="en-US" sz="2800" b="1" i="0" u="none" strike="noStrike" kern="1200" cap="none" spc="0" baseline="0">
              <a:solidFill>
                <a:srgbClr val="000018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55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" grpId="0" animBg="1"/>
      <p:bldP spid="2146" grpId="0" animBg="1"/>
      <p:bldP spid="2152" grpId="0" animBg="1"/>
      <p:bldP spid="2153" grpId="0"/>
      <p:bldP spid="2159" grpId="0" animBg="1"/>
      <p:bldP spid="2165" grpId="0" animBg="1"/>
      <p:bldP spid="2196" grpId="0" animBg="1"/>
      <p:bldP spid="2202" grpId="0" animBg="1"/>
      <p:bldP spid="2214" grpId="0" animBg="1"/>
      <p:bldP spid="2217" grpId="0" animBg="1"/>
      <p:bldP spid="2220" grpId="0" animBg="1"/>
      <p:bldP spid="2255" grpId="0" animBg="1"/>
      <p:bldP spid="2260" grpId="0" animBg="1"/>
      <p:bldP spid="2263" grpId="0" animBg="1"/>
      <p:bldP spid="2268" grpId="0" animBg="1"/>
      <p:bldP spid="2269" grpId="0"/>
      <p:bldP spid="2270" grpId="0"/>
      <p:bldP spid="227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文本框"/>
          <p:cNvSpPr>
            <a:spLocks noGrp="1"/>
          </p:cNvSpPr>
          <p:nvPr>
            <p:ph type="subTitle" idx="1"/>
          </p:nvPr>
        </p:nvSpPr>
        <p:spPr>
          <a:xfrm>
            <a:off x="914400" y="457200"/>
            <a:ext cx="50292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7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20.5.3   </a:t>
            </a:r>
            <a:r>
              <a:rPr lang="zh-CN" altLang="en-US" sz="27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二极管“或” 门电路</a:t>
            </a:r>
          </a:p>
        </p:txBody>
      </p:sp>
      <p:grpSp>
        <p:nvGrpSpPr>
          <p:cNvPr id="2277" name="组合"/>
          <p:cNvGrpSpPr>
            <a:grpSpLocks/>
          </p:cNvGrpSpPr>
          <p:nvPr/>
        </p:nvGrpSpPr>
        <p:grpSpPr>
          <a:xfrm>
            <a:off x="685800" y="1905000"/>
            <a:ext cx="3670931" cy="520699"/>
            <a:chOff x="685800" y="1905000"/>
            <a:chExt cx="3670931" cy="520699"/>
          </a:xfrm>
        </p:grpSpPr>
        <p:sp>
          <p:nvSpPr>
            <p:cNvPr id="2275" name="矩形"/>
            <p:cNvSpPr>
              <a:spLocks/>
            </p:cNvSpPr>
            <p:nvPr/>
          </p:nvSpPr>
          <p:spPr>
            <a:xfrm>
              <a:off x="685800" y="1906587"/>
              <a:ext cx="2414587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6600"/>
                  </a:solidFill>
                  <a:latin typeface="Times New Roman" charset="0"/>
                  <a:ea typeface="宋体" charset="0"/>
                  <a:cs typeface="宋体" charset="0"/>
                </a:rPr>
                <a:t>3.  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latin typeface="Times New Roman" charset="0"/>
                  <a:ea typeface="宋体" charset="0"/>
                  <a:cs typeface="宋体" charset="0"/>
                </a:rPr>
                <a:t>逻辑关系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宋体" charset="0"/>
                </a:rPr>
                <a:t>：</a:t>
              </a:r>
              <a:endParaRPr lang="zh-CN" altLang="en-US" sz="3200" b="1" i="0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76" name="矩形"/>
            <p:cNvSpPr>
              <a:spLocks/>
            </p:cNvSpPr>
            <p:nvPr/>
          </p:nvSpPr>
          <p:spPr>
            <a:xfrm>
              <a:off x="2743200" y="1905000"/>
              <a:ext cx="161353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或”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逻辑</a:t>
              </a:r>
              <a:endParaRPr lang="zh-CN" altLang="en-US" sz="2800" b="1" i="0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2278" name="矩形" descr="40%"/>
          <p:cNvSpPr>
            <a:spLocks/>
          </p:cNvSpPr>
          <p:nvPr/>
        </p:nvSpPr>
        <p:spPr>
          <a:xfrm>
            <a:off x="1066800" y="2628900"/>
            <a:ext cx="3733800" cy="1289049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 cap="flat" cmpd="sng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即：有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1”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1”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，</a:t>
            </a:r>
            <a:endParaRPr lang="en-US" altLang="zh-CN" sz="3200" b="1" i="0" u="none" strike="noStrike" kern="1200" cap="none" spc="0" baseline="0">
              <a:solidFill>
                <a:srgbClr val="FFFF00"/>
              </a:solidFill>
              <a:latin typeface="Times New Roman" charset="0"/>
              <a:ea typeface="宋体" charset="0"/>
              <a:cs typeface="宋体" charset="0"/>
            </a:endParaRPr>
          </a:p>
          <a:p>
            <a:pPr marL="0" indent="0" algn="l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       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全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0”</a:t>
            </a:r>
            <a:endParaRPr lang="zh-CN" altLang="en-US" sz="3200" b="1" i="0" u="none" strike="noStrike" kern="1200" cap="none" spc="0" baseline="0">
              <a:solidFill>
                <a:schemeClr val="bg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2281" name="组合"/>
          <p:cNvGrpSpPr>
            <a:grpSpLocks/>
          </p:cNvGrpSpPr>
          <p:nvPr/>
        </p:nvGrpSpPr>
        <p:grpSpPr>
          <a:xfrm>
            <a:off x="838200" y="1273174"/>
            <a:ext cx="4151313" cy="579438"/>
            <a:chOff x="838200" y="1273174"/>
            <a:chExt cx="4151313" cy="579438"/>
          </a:xfrm>
        </p:grpSpPr>
        <p:sp>
          <p:nvSpPr>
            <p:cNvPr id="2279" name="矩形"/>
            <p:cNvSpPr>
              <a:spLocks/>
            </p:cNvSpPr>
            <p:nvPr/>
          </p:nvSpPr>
          <p:spPr>
            <a:xfrm>
              <a:off x="3048000" y="1273174"/>
              <a:ext cx="1941512" cy="579438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3200" b="1" i="1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Y=A+B+C</a:t>
              </a:r>
              <a:endParaRPr lang="zh-CN" altLang="en-US" sz="1800" b="1" i="1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2280" name="矩形"/>
            <p:cNvSpPr>
              <a:spLocks/>
            </p:cNvSpPr>
            <p:nvPr/>
          </p:nvSpPr>
          <p:spPr>
            <a:xfrm>
              <a:off x="838200" y="1296987"/>
              <a:ext cx="21336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逻辑表达式： </a:t>
              </a:r>
            </a:p>
          </p:txBody>
        </p:sp>
      </p:grpSp>
      <p:grpSp>
        <p:nvGrpSpPr>
          <p:cNvPr id="2295" name="组合"/>
          <p:cNvGrpSpPr>
            <a:grpSpLocks/>
          </p:cNvGrpSpPr>
          <p:nvPr/>
        </p:nvGrpSpPr>
        <p:grpSpPr>
          <a:xfrm>
            <a:off x="914400" y="4144963"/>
            <a:ext cx="3581400" cy="1828800"/>
            <a:chOff x="914400" y="4144963"/>
            <a:chExt cx="3581400" cy="1828800"/>
          </a:xfrm>
        </p:grpSpPr>
        <p:sp>
          <p:nvSpPr>
            <p:cNvPr id="2282" name="矩形"/>
            <p:cNvSpPr>
              <a:spLocks/>
            </p:cNvSpPr>
            <p:nvPr/>
          </p:nvSpPr>
          <p:spPr>
            <a:xfrm>
              <a:off x="914400" y="4144963"/>
              <a:ext cx="1905000" cy="519112"/>
            </a:xfrm>
            <a:prstGeom prst="rect">
              <a:avLst/>
            </a:prstGeom>
            <a:noFill/>
            <a:ln w="38100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逻辑符号：</a:t>
              </a:r>
            </a:p>
          </p:txBody>
        </p:sp>
        <p:sp>
          <p:nvSpPr>
            <p:cNvPr id="2283" name="矩形"/>
            <p:cNvSpPr>
              <a:spLocks/>
            </p:cNvSpPr>
            <p:nvPr/>
          </p:nvSpPr>
          <p:spPr>
            <a:xfrm>
              <a:off x="2438400" y="4830762"/>
              <a:ext cx="838200" cy="114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84" name="直线"/>
            <p:cNvSpPr>
              <a:spLocks/>
            </p:cNvSpPr>
            <p:nvPr/>
          </p:nvSpPr>
          <p:spPr>
            <a:xfrm>
              <a:off x="1676400" y="5334001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85" name="直线"/>
            <p:cNvSpPr>
              <a:spLocks/>
            </p:cNvSpPr>
            <p:nvPr/>
          </p:nvSpPr>
          <p:spPr>
            <a:xfrm>
              <a:off x="1676400" y="5668963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86" name="直线"/>
            <p:cNvSpPr>
              <a:spLocks/>
            </p:cNvSpPr>
            <p:nvPr/>
          </p:nvSpPr>
          <p:spPr>
            <a:xfrm>
              <a:off x="3276600" y="5440363"/>
              <a:ext cx="761999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87" name="矩形"/>
            <p:cNvSpPr>
              <a:spLocks/>
            </p:cNvSpPr>
            <p:nvPr/>
          </p:nvSpPr>
          <p:spPr>
            <a:xfrm>
              <a:off x="1295400" y="4648201"/>
              <a:ext cx="381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88" name="矩形"/>
            <p:cNvSpPr>
              <a:spLocks/>
            </p:cNvSpPr>
            <p:nvPr/>
          </p:nvSpPr>
          <p:spPr>
            <a:xfrm>
              <a:off x="1219200" y="5029200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89" name="矩形"/>
            <p:cNvSpPr>
              <a:spLocks/>
            </p:cNvSpPr>
            <p:nvPr/>
          </p:nvSpPr>
          <p:spPr>
            <a:xfrm>
              <a:off x="3962400" y="5211763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290" name="直线"/>
            <p:cNvSpPr>
              <a:spLocks/>
            </p:cNvSpPr>
            <p:nvPr/>
          </p:nvSpPr>
          <p:spPr>
            <a:xfrm>
              <a:off x="1676400" y="502920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91" name="矩形"/>
            <p:cNvSpPr>
              <a:spLocks/>
            </p:cNvSpPr>
            <p:nvPr/>
          </p:nvSpPr>
          <p:spPr>
            <a:xfrm>
              <a:off x="1219200" y="5410201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pSp>
          <p:nvGrpSpPr>
            <p:cNvPr id="2294" name="组合"/>
            <p:cNvGrpSpPr>
              <a:grpSpLocks/>
            </p:cNvGrpSpPr>
            <p:nvPr/>
          </p:nvGrpSpPr>
          <p:grpSpPr>
            <a:xfrm>
              <a:off x="2514600" y="4724400"/>
              <a:ext cx="914400" cy="579437"/>
              <a:chOff x="2514600" y="4724400"/>
              <a:chExt cx="914400" cy="579437"/>
            </a:xfrm>
          </p:grpSpPr>
          <p:sp>
            <p:nvSpPr>
              <p:cNvPr id="2292" name="矩形"/>
              <p:cNvSpPr>
                <a:spLocks/>
              </p:cNvSpPr>
              <p:nvPr/>
            </p:nvSpPr>
            <p:spPr>
              <a:xfrm>
                <a:off x="2514600" y="4724400"/>
                <a:ext cx="914400" cy="579437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32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&gt; </a:t>
                </a:r>
                <a:r>
                  <a:rPr lang="en-US" altLang="zh-CN" sz="2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32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293" name="直线"/>
              <p:cNvSpPr>
                <a:spLocks/>
              </p:cNvSpPr>
              <p:nvPr/>
            </p:nvSpPr>
            <p:spPr>
              <a:xfrm flipH="1">
                <a:off x="2667000" y="5105400"/>
                <a:ext cx="228599" cy="76200"/>
              </a:xfrm>
              <a:prstGeom prst="lin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</a:ln>
            </p:spPr>
          </p:sp>
        </p:grpSp>
      </p:grpSp>
      <p:grpSp>
        <p:nvGrpSpPr>
          <p:cNvPr id="2329" name="组合"/>
          <p:cNvGrpSpPr>
            <a:grpSpLocks/>
          </p:cNvGrpSpPr>
          <p:nvPr/>
        </p:nvGrpSpPr>
        <p:grpSpPr>
          <a:xfrm>
            <a:off x="838199" y="990600"/>
            <a:ext cx="4886325" cy="171449"/>
            <a:chOff x="838199" y="990600"/>
            <a:chExt cx="4886325" cy="171449"/>
          </a:xfrm>
        </p:grpSpPr>
        <p:pic>
          <p:nvPicPr>
            <p:cNvPr id="229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30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29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9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29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29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31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50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1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7474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2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3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22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4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75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5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94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4750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2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0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46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1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66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11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90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12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19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13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8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14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2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15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91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1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10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1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474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2324" name="组合"/>
            <p:cNvGrpSpPr>
              <a:grpSpLocks/>
            </p:cNvGrpSpPr>
            <p:nvPr/>
          </p:nvGrpSpPr>
          <p:grpSpPr>
            <a:xfrm>
              <a:off x="838199" y="990600"/>
              <a:ext cx="923924" cy="161925"/>
              <a:chOff x="838199" y="990600"/>
              <a:chExt cx="923924" cy="161925"/>
            </a:xfrm>
          </p:grpSpPr>
          <p:pic>
            <p:nvPicPr>
              <p:cNvPr id="2318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1074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319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29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320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953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321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38274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322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001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323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8199" y="990600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2325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2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8274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2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32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26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  <p:grpSp>
        <p:nvGrpSpPr>
          <p:cNvPr id="2391" name="组合"/>
          <p:cNvGrpSpPr>
            <a:grpSpLocks/>
          </p:cNvGrpSpPr>
          <p:nvPr/>
        </p:nvGrpSpPr>
        <p:grpSpPr>
          <a:xfrm>
            <a:off x="5264150" y="1371600"/>
            <a:ext cx="3201231" cy="4252913"/>
            <a:chOff x="5264150" y="1371600"/>
            <a:chExt cx="3201231" cy="4252913"/>
          </a:xfrm>
        </p:grpSpPr>
        <p:grpSp>
          <p:nvGrpSpPr>
            <p:cNvPr id="2335" name="组合"/>
            <p:cNvGrpSpPr>
              <a:grpSpLocks/>
            </p:cNvGrpSpPr>
            <p:nvPr/>
          </p:nvGrpSpPr>
          <p:grpSpPr>
            <a:xfrm>
              <a:off x="5568951" y="2438400"/>
              <a:ext cx="2743201" cy="519112"/>
              <a:chOff x="5568951" y="2438400"/>
              <a:chExt cx="2743201" cy="519112"/>
            </a:xfrm>
          </p:grpSpPr>
          <p:grpSp>
            <p:nvGrpSpPr>
              <p:cNvPr id="2333" name="组合"/>
              <p:cNvGrpSpPr>
                <a:grpSpLocks/>
              </p:cNvGrpSpPr>
              <p:nvPr/>
            </p:nvGrpSpPr>
            <p:grpSpPr>
              <a:xfrm>
                <a:off x="5568951" y="2438400"/>
                <a:ext cx="2057401" cy="519112"/>
                <a:chOff x="5568951" y="2438400"/>
                <a:chExt cx="2057401" cy="519112"/>
              </a:xfrm>
            </p:grpSpPr>
            <p:sp>
              <p:nvSpPr>
                <p:cNvPr id="2330" name="矩形"/>
                <p:cNvSpPr>
                  <a:spLocks/>
                </p:cNvSpPr>
                <p:nvPr/>
              </p:nvSpPr>
              <p:spPr>
                <a:xfrm>
                  <a:off x="5568951" y="24384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331" name="矩形"/>
                <p:cNvSpPr>
                  <a:spLocks/>
                </p:cNvSpPr>
                <p:nvPr/>
              </p:nvSpPr>
              <p:spPr>
                <a:xfrm>
                  <a:off x="6330950" y="24384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332" name="矩形"/>
                <p:cNvSpPr>
                  <a:spLocks/>
                </p:cNvSpPr>
                <p:nvPr/>
              </p:nvSpPr>
              <p:spPr>
                <a:xfrm>
                  <a:off x="7169150" y="2438400"/>
                  <a:ext cx="457201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334" name="矩形"/>
              <p:cNvSpPr>
                <a:spLocks/>
              </p:cNvSpPr>
              <p:nvPr/>
            </p:nvSpPr>
            <p:spPr>
              <a:xfrm>
                <a:off x="7854951" y="24384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341" name="组合"/>
            <p:cNvGrpSpPr>
              <a:grpSpLocks/>
            </p:cNvGrpSpPr>
            <p:nvPr/>
          </p:nvGrpSpPr>
          <p:grpSpPr>
            <a:xfrm>
              <a:off x="5568951" y="2819400"/>
              <a:ext cx="2743201" cy="519112"/>
              <a:chOff x="5568951" y="2819400"/>
              <a:chExt cx="2743201" cy="519112"/>
            </a:xfrm>
          </p:grpSpPr>
          <p:grpSp>
            <p:nvGrpSpPr>
              <p:cNvPr id="2339" name="组合"/>
              <p:cNvGrpSpPr>
                <a:grpSpLocks/>
              </p:cNvGrpSpPr>
              <p:nvPr/>
            </p:nvGrpSpPr>
            <p:grpSpPr>
              <a:xfrm>
                <a:off x="5568951" y="2819400"/>
                <a:ext cx="2057401" cy="519112"/>
                <a:chOff x="5568951" y="2819400"/>
                <a:chExt cx="2057401" cy="519112"/>
              </a:xfrm>
            </p:grpSpPr>
            <p:sp>
              <p:nvSpPr>
                <p:cNvPr id="2336" name="矩形"/>
                <p:cNvSpPr>
                  <a:spLocks/>
                </p:cNvSpPr>
                <p:nvPr/>
              </p:nvSpPr>
              <p:spPr>
                <a:xfrm>
                  <a:off x="5568951" y="28194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337" name="矩形"/>
                <p:cNvSpPr>
                  <a:spLocks/>
                </p:cNvSpPr>
                <p:nvPr/>
              </p:nvSpPr>
              <p:spPr>
                <a:xfrm>
                  <a:off x="6330950" y="28194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338" name="矩形"/>
                <p:cNvSpPr>
                  <a:spLocks/>
                </p:cNvSpPr>
                <p:nvPr/>
              </p:nvSpPr>
              <p:spPr>
                <a:xfrm>
                  <a:off x="7169150" y="2819400"/>
                  <a:ext cx="457201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340" name="矩形"/>
              <p:cNvSpPr>
                <a:spLocks/>
              </p:cNvSpPr>
              <p:nvPr/>
            </p:nvSpPr>
            <p:spPr>
              <a:xfrm>
                <a:off x="7854951" y="28194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372" name="组合"/>
            <p:cNvGrpSpPr>
              <a:grpSpLocks/>
            </p:cNvGrpSpPr>
            <p:nvPr/>
          </p:nvGrpSpPr>
          <p:grpSpPr>
            <a:xfrm>
              <a:off x="5568951" y="3200400"/>
              <a:ext cx="2743201" cy="2043113"/>
              <a:chOff x="5568951" y="3200400"/>
              <a:chExt cx="2743201" cy="2043113"/>
            </a:xfrm>
          </p:grpSpPr>
          <p:grpSp>
            <p:nvGrpSpPr>
              <p:cNvPr id="2347" name="组合"/>
              <p:cNvGrpSpPr>
                <a:grpSpLocks/>
              </p:cNvGrpSpPr>
              <p:nvPr/>
            </p:nvGrpSpPr>
            <p:grpSpPr>
              <a:xfrm>
                <a:off x="5568951" y="4343400"/>
                <a:ext cx="2743201" cy="519113"/>
                <a:chOff x="5568951" y="4343400"/>
                <a:chExt cx="2743201" cy="519113"/>
              </a:xfrm>
            </p:grpSpPr>
            <p:grpSp>
              <p:nvGrpSpPr>
                <p:cNvPr id="2345" name="组合"/>
                <p:cNvGrpSpPr>
                  <a:grpSpLocks/>
                </p:cNvGrpSpPr>
                <p:nvPr/>
              </p:nvGrpSpPr>
              <p:grpSpPr>
                <a:xfrm>
                  <a:off x="5568951" y="4343400"/>
                  <a:ext cx="2057401" cy="519113"/>
                  <a:chOff x="5568951" y="4343400"/>
                  <a:chExt cx="2057401" cy="519113"/>
                </a:xfrm>
              </p:grpSpPr>
              <p:sp>
                <p:nvSpPr>
                  <p:cNvPr id="2342" name="矩形"/>
                  <p:cNvSpPr>
                    <a:spLocks/>
                  </p:cNvSpPr>
                  <p:nvPr/>
                </p:nvSpPr>
                <p:spPr>
                  <a:xfrm>
                    <a:off x="5568951" y="4343400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43" name="矩形"/>
                  <p:cNvSpPr>
                    <a:spLocks/>
                  </p:cNvSpPr>
                  <p:nvPr/>
                </p:nvSpPr>
                <p:spPr>
                  <a:xfrm>
                    <a:off x="6330950" y="4343400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44" name="矩形"/>
                  <p:cNvSpPr>
                    <a:spLocks/>
                  </p:cNvSpPr>
                  <p:nvPr/>
                </p:nvSpPr>
                <p:spPr>
                  <a:xfrm>
                    <a:off x="7169150" y="4343400"/>
                    <a:ext cx="457201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346" name="矩形"/>
                <p:cNvSpPr>
                  <a:spLocks/>
                </p:cNvSpPr>
                <p:nvPr/>
              </p:nvSpPr>
              <p:spPr>
                <a:xfrm>
                  <a:off x="7854951" y="4343400"/>
                  <a:ext cx="457200" cy="519113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353" name="组合"/>
              <p:cNvGrpSpPr>
                <a:grpSpLocks/>
              </p:cNvGrpSpPr>
              <p:nvPr/>
            </p:nvGrpSpPr>
            <p:grpSpPr>
              <a:xfrm>
                <a:off x="5568951" y="4724401"/>
                <a:ext cx="2743201" cy="519113"/>
                <a:chOff x="5568951" y="4724401"/>
                <a:chExt cx="2743201" cy="519113"/>
              </a:xfrm>
            </p:grpSpPr>
            <p:grpSp>
              <p:nvGrpSpPr>
                <p:cNvPr id="2351" name="组合"/>
                <p:cNvGrpSpPr>
                  <a:grpSpLocks/>
                </p:cNvGrpSpPr>
                <p:nvPr/>
              </p:nvGrpSpPr>
              <p:grpSpPr>
                <a:xfrm>
                  <a:off x="5568951" y="4724401"/>
                  <a:ext cx="2057401" cy="519113"/>
                  <a:chOff x="5568951" y="4724401"/>
                  <a:chExt cx="2057401" cy="519113"/>
                </a:xfrm>
              </p:grpSpPr>
              <p:sp>
                <p:nvSpPr>
                  <p:cNvPr id="2348" name="矩形"/>
                  <p:cNvSpPr>
                    <a:spLocks/>
                  </p:cNvSpPr>
                  <p:nvPr/>
                </p:nvSpPr>
                <p:spPr>
                  <a:xfrm>
                    <a:off x="5568951" y="4724401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49" name="矩形"/>
                  <p:cNvSpPr>
                    <a:spLocks/>
                  </p:cNvSpPr>
                  <p:nvPr/>
                </p:nvSpPr>
                <p:spPr>
                  <a:xfrm>
                    <a:off x="6330950" y="4724401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50" name="矩形"/>
                  <p:cNvSpPr>
                    <a:spLocks/>
                  </p:cNvSpPr>
                  <p:nvPr/>
                </p:nvSpPr>
                <p:spPr>
                  <a:xfrm>
                    <a:off x="7169150" y="4724401"/>
                    <a:ext cx="457201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352" name="矩形"/>
                <p:cNvSpPr>
                  <a:spLocks/>
                </p:cNvSpPr>
                <p:nvPr/>
              </p:nvSpPr>
              <p:spPr>
                <a:xfrm>
                  <a:off x="7854951" y="4724401"/>
                  <a:ext cx="457200" cy="519113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359" name="组合"/>
              <p:cNvGrpSpPr>
                <a:grpSpLocks/>
              </p:cNvGrpSpPr>
              <p:nvPr/>
            </p:nvGrpSpPr>
            <p:grpSpPr>
              <a:xfrm>
                <a:off x="5568951" y="3962400"/>
                <a:ext cx="2743201" cy="519113"/>
                <a:chOff x="5568951" y="3962400"/>
                <a:chExt cx="2743201" cy="519113"/>
              </a:xfrm>
            </p:grpSpPr>
            <p:grpSp>
              <p:nvGrpSpPr>
                <p:cNvPr id="2357" name="组合"/>
                <p:cNvGrpSpPr>
                  <a:grpSpLocks/>
                </p:cNvGrpSpPr>
                <p:nvPr/>
              </p:nvGrpSpPr>
              <p:grpSpPr>
                <a:xfrm>
                  <a:off x="5568951" y="3962400"/>
                  <a:ext cx="2057401" cy="519113"/>
                  <a:chOff x="5568951" y="3962400"/>
                  <a:chExt cx="2057401" cy="519113"/>
                </a:xfrm>
              </p:grpSpPr>
              <p:sp>
                <p:nvSpPr>
                  <p:cNvPr id="2354" name="矩形"/>
                  <p:cNvSpPr>
                    <a:spLocks/>
                  </p:cNvSpPr>
                  <p:nvPr/>
                </p:nvSpPr>
                <p:spPr>
                  <a:xfrm>
                    <a:off x="5568951" y="3962400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55" name="矩形"/>
                  <p:cNvSpPr>
                    <a:spLocks/>
                  </p:cNvSpPr>
                  <p:nvPr/>
                </p:nvSpPr>
                <p:spPr>
                  <a:xfrm>
                    <a:off x="6330950" y="3962400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56" name="矩形"/>
                  <p:cNvSpPr>
                    <a:spLocks/>
                  </p:cNvSpPr>
                  <p:nvPr/>
                </p:nvSpPr>
                <p:spPr>
                  <a:xfrm>
                    <a:off x="7169150" y="3962400"/>
                    <a:ext cx="457201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358" name="矩形"/>
                <p:cNvSpPr>
                  <a:spLocks/>
                </p:cNvSpPr>
                <p:nvPr/>
              </p:nvSpPr>
              <p:spPr>
                <a:xfrm>
                  <a:off x="7854951" y="3962400"/>
                  <a:ext cx="457200" cy="519113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365" name="组合"/>
              <p:cNvGrpSpPr>
                <a:grpSpLocks/>
              </p:cNvGrpSpPr>
              <p:nvPr/>
            </p:nvGrpSpPr>
            <p:grpSpPr>
              <a:xfrm>
                <a:off x="5568951" y="3581400"/>
                <a:ext cx="2743201" cy="519113"/>
                <a:chOff x="5568951" y="3581400"/>
                <a:chExt cx="2743201" cy="519113"/>
              </a:xfrm>
            </p:grpSpPr>
            <p:grpSp>
              <p:nvGrpSpPr>
                <p:cNvPr id="2363" name="组合"/>
                <p:cNvGrpSpPr>
                  <a:grpSpLocks/>
                </p:cNvGrpSpPr>
                <p:nvPr/>
              </p:nvGrpSpPr>
              <p:grpSpPr>
                <a:xfrm>
                  <a:off x="5568951" y="3581400"/>
                  <a:ext cx="2057401" cy="519113"/>
                  <a:chOff x="5568951" y="3581400"/>
                  <a:chExt cx="2057401" cy="519113"/>
                </a:xfrm>
              </p:grpSpPr>
              <p:sp>
                <p:nvSpPr>
                  <p:cNvPr id="2360" name="矩形"/>
                  <p:cNvSpPr>
                    <a:spLocks/>
                  </p:cNvSpPr>
                  <p:nvPr/>
                </p:nvSpPr>
                <p:spPr>
                  <a:xfrm>
                    <a:off x="5568951" y="3581400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61" name="矩形"/>
                  <p:cNvSpPr>
                    <a:spLocks/>
                  </p:cNvSpPr>
                  <p:nvPr/>
                </p:nvSpPr>
                <p:spPr>
                  <a:xfrm>
                    <a:off x="6330950" y="3581400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62" name="矩形"/>
                  <p:cNvSpPr>
                    <a:spLocks/>
                  </p:cNvSpPr>
                  <p:nvPr/>
                </p:nvSpPr>
                <p:spPr>
                  <a:xfrm>
                    <a:off x="7169150" y="3581400"/>
                    <a:ext cx="457201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364" name="矩形"/>
                <p:cNvSpPr>
                  <a:spLocks/>
                </p:cNvSpPr>
                <p:nvPr/>
              </p:nvSpPr>
              <p:spPr>
                <a:xfrm>
                  <a:off x="7854951" y="3581400"/>
                  <a:ext cx="457200" cy="519113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371" name="组合"/>
              <p:cNvGrpSpPr>
                <a:grpSpLocks/>
              </p:cNvGrpSpPr>
              <p:nvPr/>
            </p:nvGrpSpPr>
            <p:grpSpPr>
              <a:xfrm>
                <a:off x="5568951" y="3200400"/>
                <a:ext cx="2743201" cy="519113"/>
                <a:chOff x="5568951" y="3200400"/>
                <a:chExt cx="2743201" cy="519113"/>
              </a:xfrm>
            </p:grpSpPr>
            <p:grpSp>
              <p:nvGrpSpPr>
                <p:cNvPr id="2369" name="组合"/>
                <p:cNvGrpSpPr>
                  <a:grpSpLocks/>
                </p:cNvGrpSpPr>
                <p:nvPr/>
              </p:nvGrpSpPr>
              <p:grpSpPr>
                <a:xfrm>
                  <a:off x="5568951" y="3200400"/>
                  <a:ext cx="2057401" cy="519113"/>
                  <a:chOff x="5568951" y="3200400"/>
                  <a:chExt cx="2057401" cy="519113"/>
                </a:xfrm>
              </p:grpSpPr>
              <p:sp>
                <p:nvSpPr>
                  <p:cNvPr id="2366" name="矩形"/>
                  <p:cNvSpPr>
                    <a:spLocks/>
                  </p:cNvSpPr>
                  <p:nvPr/>
                </p:nvSpPr>
                <p:spPr>
                  <a:xfrm>
                    <a:off x="5568951" y="3200400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67" name="矩形"/>
                  <p:cNvSpPr>
                    <a:spLocks/>
                  </p:cNvSpPr>
                  <p:nvPr/>
                </p:nvSpPr>
                <p:spPr>
                  <a:xfrm>
                    <a:off x="6330950" y="3200400"/>
                    <a:ext cx="457200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368" name="矩形"/>
                  <p:cNvSpPr>
                    <a:spLocks/>
                  </p:cNvSpPr>
                  <p:nvPr/>
                </p:nvSpPr>
                <p:spPr>
                  <a:xfrm>
                    <a:off x="7169150" y="3200400"/>
                    <a:ext cx="457201" cy="519113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370" name="矩形"/>
                <p:cNvSpPr>
                  <a:spLocks/>
                </p:cNvSpPr>
                <p:nvPr/>
              </p:nvSpPr>
              <p:spPr>
                <a:xfrm>
                  <a:off x="7854951" y="3200400"/>
                  <a:ext cx="457200" cy="519113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</p:grpSp>
        <p:grpSp>
          <p:nvGrpSpPr>
            <p:cNvPr id="2378" name="组合"/>
            <p:cNvGrpSpPr>
              <a:grpSpLocks/>
            </p:cNvGrpSpPr>
            <p:nvPr/>
          </p:nvGrpSpPr>
          <p:grpSpPr>
            <a:xfrm>
              <a:off x="5568951" y="5105400"/>
              <a:ext cx="2743201" cy="519112"/>
              <a:chOff x="5568951" y="5105400"/>
              <a:chExt cx="2743201" cy="519112"/>
            </a:xfrm>
          </p:grpSpPr>
          <p:grpSp>
            <p:nvGrpSpPr>
              <p:cNvPr id="2376" name="组合"/>
              <p:cNvGrpSpPr>
                <a:grpSpLocks/>
              </p:cNvGrpSpPr>
              <p:nvPr/>
            </p:nvGrpSpPr>
            <p:grpSpPr>
              <a:xfrm>
                <a:off x="5568951" y="5105400"/>
                <a:ext cx="2057401" cy="519112"/>
                <a:chOff x="5568951" y="5105400"/>
                <a:chExt cx="2057401" cy="519112"/>
              </a:xfrm>
            </p:grpSpPr>
            <p:sp>
              <p:nvSpPr>
                <p:cNvPr id="2373" name="矩形"/>
                <p:cNvSpPr>
                  <a:spLocks/>
                </p:cNvSpPr>
                <p:nvPr/>
              </p:nvSpPr>
              <p:spPr>
                <a:xfrm>
                  <a:off x="5568951" y="51054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374" name="矩形"/>
                <p:cNvSpPr>
                  <a:spLocks/>
                </p:cNvSpPr>
                <p:nvPr/>
              </p:nvSpPr>
              <p:spPr>
                <a:xfrm>
                  <a:off x="6330950" y="51054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375" name="矩形"/>
                <p:cNvSpPr>
                  <a:spLocks/>
                </p:cNvSpPr>
                <p:nvPr/>
              </p:nvSpPr>
              <p:spPr>
                <a:xfrm>
                  <a:off x="7169150" y="5105400"/>
                  <a:ext cx="457201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377" name="矩形"/>
              <p:cNvSpPr>
                <a:spLocks/>
              </p:cNvSpPr>
              <p:nvPr/>
            </p:nvSpPr>
            <p:spPr>
              <a:xfrm>
                <a:off x="7854951" y="51054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390" name="组合"/>
            <p:cNvGrpSpPr>
              <a:grpSpLocks/>
            </p:cNvGrpSpPr>
            <p:nvPr/>
          </p:nvGrpSpPr>
          <p:grpSpPr>
            <a:xfrm>
              <a:off x="5264150" y="1371600"/>
              <a:ext cx="3201231" cy="4191000"/>
              <a:chOff x="5264150" y="1371600"/>
              <a:chExt cx="3201231" cy="4191000"/>
            </a:xfrm>
          </p:grpSpPr>
          <p:sp>
            <p:nvSpPr>
              <p:cNvPr id="2379" name="矩形"/>
              <p:cNvSpPr>
                <a:spLocks/>
              </p:cNvSpPr>
              <p:nvPr/>
            </p:nvSpPr>
            <p:spPr>
              <a:xfrm>
                <a:off x="5568951" y="19050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1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380" name="矩形"/>
              <p:cNvSpPr>
                <a:spLocks/>
              </p:cNvSpPr>
              <p:nvPr/>
            </p:nvSpPr>
            <p:spPr>
              <a:xfrm>
                <a:off x="6330950" y="19050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381" name="矩形"/>
              <p:cNvSpPr>
                <a:spLocks/>
              </p:cNvSpPr>
              <p:nvPr/>
            </p:nvSpPr>
            <p:spPr>
              <a:xfrm>
                <a:off x="7854950" y="19050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382" name="直线"/>
              <p:cNvSpPr>
                <a:spLocks/>
              </p:cNvSpPr>
              <p:nvPr/>
            </p:nvSpPr>
            <p:spPr>
              <a:xfrm>
                <a:off x="6902450" y="19050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83" name="直线"/>
              <p:cNvSpPr>
                <a:spLocks/>
              </p:cNvSpPr>
              <p:nvPr/>
            </p:nvSpPr>
            <p:spPr>
              <a:xfrm>
                <a:off x="6064251" y="19050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84" name="直线"/>
              <p:cNvSpPr>
                <a:spLocks/>
              </p:cNvSpPr>
              <p:nvPr/>
            </p:nvSpPr>
            <p:spPr>
              <a:xfrm>
                <a:off x="5492751" y="2438400"/>
                <a:ext cx="2819399" cy="0"/>
              </a:xfrm>
              <a:prstGeom prst="line">
                <a:avLst/>
              </a:prstGeom>
              <a:noFill/>
              <a:ln w="28575" cap="sq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85" name="直线"/>
              <p:cNvSpPr>
                <a:spLocks/>
              </p:cNvSpPr>
              <p:nvPr/>
            </p:nvSpPr>
            <p:spPr>
              <a:xfrm>
                <a:off x="5264150" y="5562601"/>
                <a:ext cx="2971800" cy="0"/>
              </a:xfrm>
              <a:prstGeom prst="line">
                <a:avLst/>
              </a:prstGeom>
              <a:noFill/>
              <a:ln w="28575" cap="sq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86" name="直线"/>
              <p:cNvSpPr>
                <a:spLocks/>
              </p:cNvSpPr>
              <p:nvPr/>
            </p:nvSpPr>
            <p:spPr>
              <a:xfrm>
                <a:off x="7778750" y="19050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87" name="矩形"/>
              <p:cNvSpPr>
                <a:spLocks/>
              </p:cNvSpPr>
              <p:nvPr/>
            </p:nvSpPr>
            <p:spPr>
              <a:xfrm>
                <a:off x="7169150" y="19050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C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388" name="直线"/>
              <p:cNvSpPr>
                <a:spLocks/>
              </p:cNvSpPr>
              <p:nvPr/>
            </p:nvSpPr>
            <p:spPr>
              <a:xfrm>
                <a:off x="5492751" y="1905000"/>
                <a:ext cx="2819399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89" name="矩形"/>
              <p:cNvSpPr>
                <a:spLocks/>
              </p:cNvSpPr>
              <p:nvPr/>
            </p:nvSpPr>
            <p:spPr>
              <a:xfrm>
                <a:off x="5340350" y="1371600"/>
                <a:ext cx="3125030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“</a:t>
                </a: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或” 门逻辑状态表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429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7" grpId="0" animBg="1"/>
      <p:bldP spid="2278" grpId="0" animBg="1"/>
      <p:bldP spid="2281" grpId="0" animBg="1"/>
      <p:bldP spid="229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文本框"/>
          <p:cNvSpPr>
            <a:spLocks noGrp="1"/>
          </p:cNvSpPr>
          <p:nvPr>
            <p:ph type="ctrTitle"/>
          </p:nvPr>
        </p:nvSpPr>
        <p:spPr>
          <a:xfrm>
            <a:off x="838200" y="457200"/>
            <a:ext cx="48006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20.5.4  </a:t>
            </a:r>
            <a:r>
              <a:rPr lang="zh-CN" altLang="en-US" sz="29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三极管“非” 门电路</a:t>
            </a:r>
          </a:p>
        </p:txBody>
      </p:sp>
      <p:grpSp>
        <p:nvGrpSpPr>
          <p:cNvPr id="2423" name="组合"/>
          <p:cNvGrpSpPr>
            <a:grpSpLocks/>
          </p:cNvGrpSpPr>
          <p:nvPr/>
        </p:nvGrpSpPr>
        <p:grpSpPr>
          <a:xfrm>
            <a:off x="1143000" y="1600200"/>
            <a:ext cx="3075454" cy="3348990"/>
            <a:chOff x="1143000" y="1600200"/>
            <a:chExt cx="3075454" cy="3348990"/>
          </a:xfrm>
        </p:grpSpPr>
        <p:sp>
          <p:nvSpPr>
            <p:cNvPr id="2395" name="矩形"/>
            <p:cNvSpPr>
              <a:spLocks/>
            </p:cNvSpPr>
            <p:nvPr/>
          </p:nvSpPr>
          <p:spPr>
            <a:xfrm>
              <a:off x="3189288" y="1600200"/>
              <a:ext cx="869572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+U</a:t>
              </a:r>
              <a:r>
                <a:rPr lang="en-US" altLang="zh-CN" sz="24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CC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396" name="矩形"/>
            <p:cNvSpPr>
              <a:spLocks/>
            </p:cNvSpPr>
            <p:nvPr/>
          </p:nvSpPr>
          <p:spPr>
            <a:xfrm>
              <a:off x="2209800" y="4495800"/>
              <a:ext cx="77591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-U</a:t>
              </a:r>
              <a:r>
                <a:rPr lang="en-US" altLang="zh-CN" sz="24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BB</a:t>
              </a:r>
              <a:endParaRPr lang="zh-CN" altLang="en-US" sz="24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397" name="矩形"/>
            <p:cNvSpPr>
              <a:spLocks/>
            </p:cNvSpPr>
            <p:nvPr/>
          </p:nvSpPr>
          <p:spPr>
            <a:xfrm>
              <a:off x="1143000" y="3124199"/>
              <a:ext cx="4572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0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398" name="矩形"/>
            <p:cNvSpPr>
              <a:spLocks/>
            </p:cNvSpPr>
            <p:nvPr/>
          </p:nvSpPr>
          <p:spPr>
            <a:xfrm>
              <a:off x="1828800" y="2895599"/>
              <a:ext cx="548414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K</a:t>
              </a:r>
              <a:endParaRPr lang="zh-CN" altLang="en-US" sz="2400" b="1" i="0" u="none" strike="noStrike" kern="1200" cap="none" spc="0" baseline="-2500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399" name="矩形"/>
            <p:cNvSpPr>
              <a:spLocks/>
            </p:cNvSpPr>
            <p:nvPr/>
          </p:nvSpPr>
          <p:spPr>
            <a:xfrm>
              <a:off x="2173252" y="3783330"/>
              <a:ext cx="442984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Calibri" charset="0"/>
                </a:rPr>
                <a:t>R</a:t>
              </a:r>
              <a:r>
                <a:rPr lang="en-US" altLang="zh-CN" sz="1800" b="1" i="0" u="none" strike="noStrike" kern="1200" cap="none" spc="0" baseline="-25000">
                  <a:solidFill>
                    <a:srgbClr val="000018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1800" b="1" i="0" u="none" strike="noStrike" kern="1200" cap="none" spc="0" baseline="-2500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grpSp>
          <p:nvGrpSpPr>
            <p:cNvPr id="2419" name="组合"/>
            <p:cNvGrpSpPr>
              <a:grpSpLocks/>
            </p:cNvGrpSpPr>
            <p:nvPr/>
          </p:nvGrpSpPr>
          <p:grpSpPr>
            <a:xfrm>
              <a:off x="1524000" y="1828799"/>
              <a:ext cx="2438400" cy="2822575"/>
              <a:chOff x="1524000" y="1828799"/>
              <a:chExt cx="2438400" cy="2822575"/>
            </a:xfrm>
          </p:grpSpPr>
          <p:sp>
            <p:nvSpPr>
              <p:cNvPr id="2400" name="椭圆"/>
              <p:cNvSpPr>
                <a:spLocks/>
              </p:cNvSpPr>
              <p:nvPr/>
            </p:nvSpPr>
            <p:spPr>
              <a:xfrm rot="5400000">
                <a:off x="3144838" y="1831974"/>
                <a:ext cx="107950" cy="101600"/>
              </a:xfrm>
              <a:prstGeom prst="ellips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01" name="直线"/>
              <p:cNvSpPr>
                <a:spLocks/>
              </p:cNvSpPr>
              <p:nvPr/>
            </p:nvSpPr>
            <p:spPr>
              <a:xfrm rot="5400000">
                <a:off x="3074988" y="2060575"/>
                <a:ext cx="24606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02" name="矩形"/>
              <p:cNvSpPr>
                <a:spLocks/>
              </p:cNvSpPr>
              <p:nvPr/>
            </p:nvSpPr>
            <p:spPr>
              <a:xfrm rot="5400000">
                <a:off x="2998788" y="2309812"/>
                <a:ext cx="400050" cy="152400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2403" name="直线"/>
              <p:cNvSpPr>
                <a:spLocks/>
              </p:cNvSpPr>
              <p:nvPr/>
            </p:nvSpPr>
            <p:spPr>
              <a:xfrm rot="5400000">
                <a:off x="2890838" y="2894012"/>
                <a:ext cx="61436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04" name="椭圆"/>
              <p:cNvSpPr>
                <a:spLocks/>
              </p:cNvSpPr>
              <p:nvPr/>
            </p:nvSpPr>
            <p:spPr>
              <a:xfrm>
                <a:off x="1524000" y="3379787"/>
                <a:ext cx="107950" cy="101600"/>
              </a:xfrm>
              <a:prstGeom prst="ellips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05" name="直线"/>
              <p:cNvSpPr>
                <a:spLocks/>
              </p:cNvSpPr>
              <p:nvPr/>
            </p:nvSpPr>
            <p:spPr>
              <a:xfrm>
                <a:off x="1631950" y="3430587"/>
                <a:ext cx="24606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06" name="矩形"/>
              <p:cNvSpPr>
                <a:spLocks/>
              </p:cNvSpPr>
              <p:nvPr/>
            </p:nvSpPr>
            <p:spPr>
              <a:xfrm>
                <a:off x="1881187" y="3354387"/>
                <a:ext cx="400050" cy="152400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2407" name="直线"/>
              <p:cNvSpPr>
                <a:spLocks/>
              </p:cNvSpPr>
              <p:nvPr/>
            </p:nvSpPr>
            <p:spPr>
              <a:xfrm>
                <a:off x="2281237" y="3430587"/>
                <a:ext cx="61436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08" name="椭圆"/>
              <p:cNvSpPr>
                <a:spLocks/>
              </p:cNvSpPr>
              <p:nvPr/>
            </p:nvSpPr>
            <p:spPr>
              <a:xfrm rot="-5390621">
                <a:off x="2609850" y="4465637"/>
                <a:ext cx="109537" cy="101599"/>
              </a:xfrm>
              <a:prstGeom prst="ellips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09" name="直线"/>
              <p:cNvSpPr>
                <a:spLocks/>
              </p:cNvSpPr>
              <p:nvPr/>
            </p:nvSpPr>
            <p:spPr>
              <a:xfrm rot="-5390621">
                <a:off x="2543175" y="4340225"/>
                <a:ext cx="242887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10" name="矩形"/>
              <p:cNvSpPr>
                <a:spLocks/>
              </p:cNvSpPr>
              <p:nvPr/>
            </p:nvSpPr>
            <p:spPr>
              <a:xfrm rot="-5390621">
                <a:off x="2465387" y="3938587"/>
                <a:ext cx="400050" cy="152400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2411" name="直线"/>
              <p:cNvSpPr>
                <a:spLocks/>
              </p:cNvSpPr>
              <p:nvPr/>
            </p:nvSpPr>
            <p:spPr>
              <a:xfrm rot="-5390621">
                <a:off x="2473325" y="3622674"/>
                <a:ext cx="38576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12" name="直线"/>
              <p:cNvSpPr>
                <a:spLocks/>
              </p:cNvSpPr>
              <p:nvPr/>
            </p:nvSpPr>
            <p:spPr>
              <a:xfrm>
                <a:off x="3124200" y="4649787"/>
                <a:ext cx="152400" cy="1587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13" name="直线"/>
              <p:cNvSpPr>
                <a:spLocks/>
              </p:cNvSpPr>
              <p:nvPr/>
            </p:nvSpPr>
            <p:spPr>
              <a:xfrm>
                <a:off x="2897188" y="3201987"/>
                <a:ext cx="0" cy="4572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14" name="直线"/>
              <p:cNvSpPr>
                <a:spLocks/>
              </p:cNvSpPr>
              <p:nvPr/>
            </p:nvSpPr>
            <p:spPr>
              <a:xfrm flipV="1">
                <a:off x="2897188" y="3201987"/>
                <a:ext cx="304800" cy="152399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15" name="直线"/>
              <p:cNvSpPr>
                <a:spLocks/>
              </p:cNvSpPr>
              <p:nvPr/>
            </p:nvSpPr>
            <p:spPr>
              <a:xfrm>
                <a:off x="3201988" y="3659187"/>
                <a:ext cx="0" cy="9906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16" name="直线"/>
              <p:cNvSpPr>
                <a:spLocks/>
              </p:cNvSpPr>
              <p:nvPr/>
            </p:nvSpPr>
            <p:spPr>
              <a:xfrm>
                <a:off x="2897188" y="3506787"/>
                <a:ext cx="304800" cy="1524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2417" name="椭圆"/>
              <p:cNvSpPr>
                <a:spLocks/>
              </p:cNvSpPr>
              <p:nvPr/>
            </p:nvSpPr>
            <p:spPr>
              <a:xfrm rot="-10785823">
                <a:off x="3859213" y="2897187"/>
                <a:ext cx="103187" cy="76200"/>
              </a:xfrm>
              <a:prstGeom prst="ellips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2418" name="直线"/>
              <p:cNvSpPr>
                <a:spLocks/>
              </p:cNvSpPr>
              <p:nvPr/>
            </p:nvSpPr>
            <p:spPr>
              <a:xfrm rot="-10785823">
                <a:off x="3201988" y="2933699"/>
                <a:ext cx="65881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</p:grpSp>
        <p:sp>
          <p:nvSpPr>
            <p:cNvPr id="2420" name="矩形"/>
            <p:cNvSpPr>
              <a:spLocks/>
            </p:cNvSpPr>
            <p:nvPr/>
          </p:nvSpPr>
          <p:spPr>
            <a:xfrm>
              <a:off x="3271838" y="2133600"/>
              <a:ext cx="53736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2400" b="0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21" name="矩形"/>
            <p:cNvSpPr>
              <a:spLocks/>
            </p:cNvSpPr>
            <p:nvPr/>
          </p:nvSpPr>
          <p:spPr>
            <a:xfrm>
              <a:off x="3810000" y="2895599"/>
              <a:ext cx="40845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800" b="0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22" name="矩形"/>
            <p:cNvSpPr>
              <a:spLocks/>
            </p:cNvSpPr>
            <p:nvPr/>
          </p:nvSpPr>
          <p:spPr>
            <a:xfrm>
              <a:off x="3124200" y="3124199"/>
              <a:ext cx="39489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T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426" name="组合"/>
          <p:cNvGrpSpPr>
            <a:grpSpLocks/>
          </p:cNvGrpSpPr>
          <p:nvPr/>
        </p:nvGrpSpPr>
        <p:grpSpPr>
          <a:xfrm>
            <a:off x="5791200" y="3200400"/>
            <a:ext cx="1487195" cy="453390"/>
            <a:chOff x="5791200" y="3200400"/>
            <a:chExt cx="1487195" cy="453390"/>
          </a:xfrm>
        </p:grpSpPr>
        <p:sp>
          <p:nvSpPr>
            <p:cNvPr id="2424" name="矩形"/>
            <p:cNvSpPr>
              <a:spLocks/>
            </p:cNvSpPr>
            <p:nvPr/>
          </p:nvSpPr>
          <p:spPr>
            <a:xfrm>
              <a:off x="5791200" y="3200400"/>
              <a:ext cx="49659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  1</a:t>
              </a:r>
              <a:endParaRPr lang="zh-CN" altLang="en-US" sz="24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25" name="矩形"/>
            <p:cNvSpPr>
              <a:spLocks/>
            </p:cNvSpPr>
            <p:nvPr/>
          </p:nvSpPr>
          <p:spPr>
            <a:xfrm>
              <a:off x="6781801" y="3200400"/>
              <a:ext cx="49659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  0</a:t>
              </a:r>
              <a:endParaRPr lang="zh-CN" altLang="en-US" sz="24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429" name="组合"/>
          <p:cNvGrpSpPr>
            <a:grpSpLocks/>
          </p:cNvGrpSpPr>
          <p:nvPr/>
        </p:nvGrpSpPr>
        <p:grpSpPr>
          <a:xfrm>
            <a:off x="3962400" y="2057400"/>
            <a:ext cx="914400" cy="685800"/>
            <a:chOff x="3962400" y="2057400"/>
            <a:chExt cx="914400" cy="685800"/>
          </a:xfrm>
        </p:grpSpPr>
        <p:sp>
          <p:nvSpPr>
            <p:cNvPr id="2427" name="椭圆形标注"/>
            <p:cNvSpPr>
              <a:spLocks/>
            </p:cNvSpPr>
            <p:nvPr/>
          </p:nvSpPr>
          <p:spPr>
            <a:xfrm>
              <a:off x="3962400" y="2057400"/>
              <a:ext cx="914400" cy="685800"/>
            </a:xfrm>
            <a:prstGeom prst="wedgeEllipseCallout">
              <a:avLst>
                <a:gd name="adj1" fmla="val -135416"/>
                <a:gd name="adj2" fmla="val 158791"/>
              </a:avLst>
            </a:prstGeom>
            <a:solidFill>
              <a:srgbClr val="FFFF99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</p:sp>
        <p:sp>
          <p:nvSpPr>
            <p:cNvPr id="2428" name="矩形"/>
            <p:cNvSpPr>
              <a:spLocks/>
            </p:cNvSpPr>
            <p:nvPr/>
          </p:nvSpPr>
          <p:spPr>
            <a:xfrm>
              <a:off x="4038600" y="2133600"/>
              <a:ext cx="652563" cy="358139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截止</a:t>
              </a:r>
              <a:endParaRPr lang="zh-CN" altLang="en-US" sz="1800" b="1" i="0" u="none" strike="noStrike" kern="1200" cap="none" spc="0" baseline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2432" name="组合"/>
          <p:cNvGrpSpPr>
            <a:grpSpLocks/>
          </p:cNvGrpSpPr>
          <p:nvPr/>
        </p:nvGrpSpPr>
        <p:grpSpPr>
          <a:xfrm>
            <a:off x="3962400" y="2057400"/>
            <a:ext cx="914400" cy="685800"/>
            <a:chOff x="3962400" y="2057400"/>
            <a:chExt cx="914400" cy="685800"/>
          </a:xfrm>
        </p:grpSpPr>
        <p:sp>
          <p:nvSpPr>
            <p:cNvPr id="2430" name="椭圆形标注"/>
            <p:cNvSpPr>
              <a:spLocks/>
            </p:cNvSpPr>
            <p:nvPr/>
          </p:nvSpPr>
          <p:spPr>
            <a:xfrm>
              <a:off x="3962400" y="2057400"/>
              <a:ext cx="914400" cy="685800"/>
            </a:xfrm>
            <a:prstGeom prst="wedgeEllipseCallout">
              <a:avLst>
                <a:gd name="adj1" fmla="val -135416"/>
                <a:gd name="adj2" fmla="val 158791"/>
              </a:avLst>
            </a:prstGeom>
            <a:solidFill>
              <a:srgbClr val="FFCCFF"/>
            </a:solidFill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31" name="矩形"/>
            <p:cNvSpPr>
              <a:spLocks/>
            </p:cNvSpPr>
            <p:nvPr/>
          </p:nvSpPr>
          <p:spPr>
            <a:xfrm>
              <a:off x="4038600" y="2133600"/>
              <a:ext cx="652563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Calibri" charset="0"/>
                </a:rPr>
                <a:t>饱和</a:t>
              </a:r>
            </a:p>
          </p:txBody>
        </p:sp>
      </p:grpSp>
      <p:grpSp>
        <p:nvGrpSpPr>
          <p:cNvPr id="2435" name="组合"/>
          <p:cNvGrpSpPr>
            <a:grpSpLocks/>
          </p:cNvGrpSpPr>
          <p:nvPr/>
        </p:nvGrpSpPr>
        <p:grpSpPr>
          <a:xfrm>
            <a:off x="838200" y="5181600"/>
            <a:ext cx="3078424" cy="577215"/>
            <a:chOff x="838200" y="5181600"/>
            <a:chExt cx="3078424" cy="577215"/>
          </a:xfrm>
        </p:grpSpPr>
        <p:sp>
          <p:nvSpPr>
            <p:cNvPr id="2433" name="矩形"/>
            <p:cNvSpPr>
              <a:spLocks/>
            </p:cNvSpPr>
            <p:nvPr/>
          </p:nvSpPr>
          <p:spPr>
            <a:xfrm>
              <a:off x="838200" y="5181600"/>
              <a:ext cx="3078424" cy="5772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逻辑表达式：</a:t>
              </a:r>
              <a:r>
                <a:rPr lang="en-US" altLang="zh-CN" sz="3200" b="1" i="1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r>
                <a:rPr lang="en-US" altLang="zh-CN" sz="32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=</a:t>
              </a:r>
              <a:r>
                <a:rPr lang="en-US" altLang="zh-CN" sz="3200" b="1" i="1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1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2434" name="直线"/>
            <p:cNvSpPr>
              <a:spLocks/>
            </p:cNvSpPr>
            <p:nvPr/>
          </p:nvSpPr>
          <p:spPr>
            <a:xfrm>
              <a:off x="3657601" y="5259388"/>
              <a:ext cx="228600" cy="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</a:ln>
          </p:spPr>
        </p:sp>
      </p:grpSp>
      <p:sp>
        <p:nvSpPr>
          <p:cNvPr id="2436" name="矩形"/>
          <p:cNvSpPr>
            <a:spLocks/>
          </p:cNvSpPr>
          <p:nvPr/>
        </p:nvSpPr>
        <p:spPr>
          <a:xfrm>
            <a:off x="663308" y="3326130"/>
            <a:ext cx="533933" cy="3581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“0”</a:t>
            </a:r>
            <a:endParaRPr lang="zh-CN" altLang="en-US" sz="18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2439" name="组合"/>
          <p:cNvGrpSpPr>
            <a:grpSpLocks/>
          </p:cNvGrpSpPr>
          <p:nvPr/>
        </p:nvGrpSpPr>
        <p:grpSpPr>
          <a:xfrm>
            <a:off x="5943600" y="2819400"/>
            <a:ext cx="1334795" cy="453390"/>
            <a:chOff x="5943600" y="2819400"/>
            <a:chExt cx="1334795" cy="453390"/>
          </a:xfrm>
        </p:grpSpPr>
        <p:sp>
          <p:nvSpPr>
            <p:cNvPr id="2437" name="矩形"/>
            <p:cNvSpPr>
              <a:spLocks/>
            </p:cNvSpPr>
            <p:nvPr/>
          </p:nvSpPr>
          <p:spPr>
            <a:xfrm>
              <a:off x="6934201" y="2819400"/>
              <a:ext cx="34419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38" name="矩形"/>
            <p:cNvSpPr>
              <a:spLocks/>
            </p:cNvSpPr>
            <p:nvPr/>
          </p:nvSpPr>
          <p:spPr>
            <a:xfrm>
              <a:off x="5943600" y="2819400"/>
              <a:ext cx="34419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0</a:t>
              </a:r>
              <a:endParaRPr lang="zh-CN" altLang="en-US" sz="24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2440" name="矩形"/>
          <p:cNvSpPr>
            <a:spLocks/>
          </p:cNvSpPr>
          <p:nvPr/>
        </p:nvSpPr>
        <p:spPr>
          <a:xfrm>
            <a:off x="4283062" y="2895124"/>
            <a:ext cx="660425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1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”</a:t>
            </a:r>
            <a:endParaRPr lang="zh-CN" altLang="en-US" sz="28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441" name="矩形"/>
          <p:cNvSpPr>
            <a:spLocks/>
          </p:cNvSpPr>
          <p:nvPr/>
        </p:nvSpPr>
        <p:spPr>
          <a:xfrm>
            <a:off x="762000" y="1219200"/>
            <a:ext cx="21336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 1.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电路</a:t>
            </a:r>
          </a:p>
        </p:txBody>
      </p:sp>
      <p:grpSp>
        <p:nvGrpSpPr>
          <p:cNvPr id="2444" name="组合"/>
          <p:cNvGrpSpPr>
            <a:grpSpLocks/>
          </p:cNvGrpSpPr>
          <p:nvPr/>
        </p:nvGrpSpPr>
        <p:grpSpPr>
          <a:xfrm>
            <a:off x="4191000" y="2971776"/>
            <a:ext cx="914400" cy="453413"/>
            <a:chOff x="4191000" y="2971776"/>
            <a:chExt cx="914400" cy="453413"/>
          </a:xfrm>
        </p:grpSpPr>
        <p:graphicFrame>
          <p:nvGraphicFramePr>
            <p:cNvPr id="2442" name="对象"/>
            <p:cNvGraphicFramePr>
              <a:graphicFrameLocks noChangeAspect="1"/>
            </p:cNvGraphicFramePr>
            <p:nvPr/>
          </p:nvGraphicFramePr>
          <p:xfrm>
            <a:off x="4267180" y="2971776"/>
            <a:ext cx="609630" cy="4270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2" name="package" r:id="rId4" imgW="508000" imgH="355600" progId="package">
                    <p:embed/>
                  </p:oleObj>
                </mc:Choice>
                <mc:Fallback>
                  <p:oleObj name="package" r:id="rId4" imgW="508000" imgH="355600" progId="package">
                    <p:embed/>
                    <p:pic>
                      <p:nvPicPr>
                        <p:cNvPr id="2442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4267180" y="2971776"/>
                          <a:ext cx="609630" cy="427069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43" name="矩形"/>
            <p:cNvSpPr>
              <a:spLocks/>
            </p:cNvSpPr>
            <p:nvPr/>
          </p:nvSpPr>
          <p:spPr>
            <a:xfrm>
              <a:off x="4191000" y="2971800"/>
              <a:ext cx="9144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447" name="组合"/>
          <p:cNvGrpSpPr>
            <a:grpSpLocks/>
          </p:cNvGrpSpPr>
          <p:nvPr/>
        </p:nvGrpSpPr>
        <p:grpSpPr>
          <a:xfrm>
            <a:off x="533400" y="3276576"/>
            <a:ext cx="914400" cy="453413"/>
            <a:chOff x="533400" y="3276576"/>
            <a:chExt cx="914400" cy="453413"/>
          </a:xfrm>
        </p:grpSpPr>
        <p:graphicFrame>
          <p:nvGraphicFramePr>
            <p:cNvPr id="2445" name="对象"/>
            <p:cNvGraphicFramePr>
              <a:graphicFrameLocks noChangeAspect="1"/>
            </p:cNvGraphicFramePr>
            <p:nvPr/>
          </p:nvGraphicFramePr>
          <p:xfrm>
            <a:off x="609601" y="3276576"/>
            <a:ext cx="609593" cy="4270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3" name="package" r:id="rId6" imgW="508000" imgH="355600" progId="package">
                    <p:embed/>
                  </p:oleObj>
                </mc:Choice>
                <mc:Fallback>
                  <p:oleObj name="package" r:id="rId6" imgW="508000" imgH="355600" progId="package">
                    <p:embed/>
                    <p:pic>
                      <p:nvPicPr>
                        <p:cNvPr id="2445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609601" y="3276576"/>
                          <a:ext cx="609593" cy="427069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46" name="矩形"/>
            <p:cNvSpPr>
              <a:spLocks/>
            </p:cNvSpPr>
            <p:nvPr/>
          </p:nvSpPr>
          <p:spPr>
            <a:xfrm>
              <a:off x="533400" y="3276600"/>
              <a:ext cx="9144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“1”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457" name="组合"/>
          <p:cNvGrpSpPr>
            <a:grpSpLocks/>
          </p:cNvGrpSpPr>
          <p:nvPr/>
        </p:nvGrpSpPr>
        <p:grpSpPr>
          <a:xfrm>
            <a:off x="4959350" y="1736724"/>
            <a:ext cx="3435350" cy="1920875"/>
            <a:chOff x="4959350" y="1736724"/>
            <a:chExt cx="3435350" cy="1920875"/>
          </a:xfrm>
        </p:grpSpPr>
        <p:grpSp>
          <p:nvGrpSpPr>
            <p:cNvPr id="2455" name="组合"/>
            <p:cNvGrpSpPr>
              <a:grpSpLocks/>
            </p:cNvGrpSpPr>
            <p:nvPr/>
          </p:nvGrpSpPr>
          <p:grpSpPr>
            <a:xfrm>
              <a:off x="5562601" y="2362200"/>
              <a:ext cx="2209800" cy="1295400"/>
              <a:chOff x="5562601" y="2362200"/>
              <a:chExt cx="2209800" cy="1295400"/>
            </a:xfrm>
          </p:grpSpPr>
          <p:sp>
            <p:nvSpPr>
              <p:cNvPr id="2448" name="矩形"/>
              <p:cNvSpPr>
                <a:spLocks/>
              </p:cNvSpPr>
              <p:nvPr/>
            </p:nvSpPr>
            <p:spPr>
              <a:xfrm>
                <a:off x="5943600" y="2362200"/>
                <a:ext cx="394893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4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449" name="矩形"/>
              <p:cNvSpPr>
                <a:spLocks/>
              </p:cNvSpPr>
              <p:nvPr/>
            </p:nvSpPr>
            <p:spPr>
              <a:xfrm>
                <a:off x="6934200" y="2362200"/>
                <a:ext cx="290512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endParaRPr lang="zh-CN" altLang="en-US" sz="24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grpSp>
            <p:nvGrpSpPr>
              <p:cNvPr id="2454" name="组合"/>
              <p:cNvGrpSpPr>
                <a:grpSpLocks/>
              </p:cNvGrpSpPr>
              <p:nvPr/>
            </p:nvGrpSpPr>
            <p:grpSpPr>
              <a:xfrm>
                <a:off x="5562601" y="2362200"/>
                <a:ext cx="2209800" cy="1295400"/>
                <a:chOff x="5562601" y="2362200"/>
                <a:chExt cx="2209800" cy="1295400"/>
              </a:xfrm>
            </p:grpSpPr>
            <p:sp>
              <p:nvSpPr>
                <p:cNvPr id="2450" name="直线"/>
                <p:cNvSpPr>
                  <a:spLocks/>
                </p:cNvSpPr>
                <p:nvPr/>
              </p:nvSpPr>
              <p:spPr>
                <a:xfrm>
                  <a:off x="5638801" y="2362200"/>
                  <a:ext cx="2133600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2451" name="直线"/>
                <p:cNvSpPr>
                  <a:spLocks/>
                </p:cNvSpPr>
                <p:nvPr/>
              </p:nvSpPr>
              <p:spPr>
                <a:xfrm>
                  <a:off x="6553200" y="2362200"/>
                  <a:ext cx="0" cy="129540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2452" name="直线"/>
                <p:cNvSpPr>
                  <a:spLocks/>
                </p:cNvSpPr>
                <p:nvPr/>
              </p:nvSpPr>
              <p:spPr>
                <a:xfrm>
                  <a:off x="5638801" y="2819400"/>
                  <a:ext cx="2133600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2453" name="直线"/>
                <p:cNvSpPr>
                  <a:spLocks/>
                </p:cNvSpPr>
                <p:nvPr/>
              </p:nvSpPr>
              <p:spPr>
                <a:xfrm>
                  <a:off x="5562601" y="3657600"/>
                  <a:ext cx="2133600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  <p:sp>
          <p:nvSpPr>
            <p:cNvPr id="2456" name="矩形"/>
            <p:cNvSpPr>
              <a:spLocks/>
            </p:cNvSpPr>
            <p:nvPr/>
          </p:nvSpPr>
          <p:spPr>
            <a:xfrm>
              <a:off x="4959350" y="1736724"/>
              <a:ext cx="3435350" cy="51752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非” 门逻辑状态表</a:t>
              </a:r>
            </a:p>
          </p:txBody>
        </p:sp>
      </p:grpSp>
      <p:grpSp>
        <p:nvGrpSpPr>
          <p:cNvPr id="2466" name="组合"/>
          <p:cNvGrpSpPr>
            <a:grpSpLocks/>
          </p:cNvGrpSpPr>
          <p:nvPr/>
        </p:nvGrpSpPr>
        <p:grpSpPr>
          <a:xfrm>
            <a:off x="4708525" y="4114800"/>
            <a:ext cx="2827338" cy="1600200"/>
            <a:chOff x="4708525" y="4114800"/>
            <a:chExt cx="2827338" cy="1600200"/>
          </a:xfrm>
        </p:grpSpPr>
        <p:sp>
          <p:nvSpPr>
            <p:cNvPr id="2458" name="矩形"/>
            <p:cNvSpPr>
              <a:spLocks/>
            </p:cNvSpPr>
            <p:nvPr/>
          </p:nvSpPr>
          <p:spPr>
            <a:xfrm>
              <a:off x="4876800" y="4114800"/>
              <a:ext cx="161500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宋体" charset="0"/>
                </a:rPr>
                <a:t>逻辑符号</a:t>
              </a:r>
              <a:endParaRPr lang="zh-CN" altLang="en-US" sz="2400" b="0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59" name="矩形"/>
            <p:cNvSpPr>
              <a:spLocks/>
            </p:cNvSpPr>
            <p:nvPr/>
          </p:nvSpPr>
          <p:spPr>
            <a:xfrm>
              <a:off x="5783262" y="4876800"/>
              <a:ext cx="685800" cy="838200"/>
            </a:xfrm>
            <a:prstGeom prst="rect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2460" name="直线"/>
            <p:cNvSpPr>
              <a:spLocks/>
            </p:cNvSpPr>
            <p:nvPr/>
          </p:nvSpPr>
          <p:spPr>
            <a:xfrm>
              <a:off x="5097462" y="5257800"/>
              <a:ext cx="685800" cy="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461" name="矩形"/>
            <p:cNvSpPr>
              <a:spLocks/>
            </p:cNvSpPr>
            <p:nvPr/>
          </p:nvSpPr>
          <p:spPr>
            <a:xfrm>
              <a:off x="5935662" y="4878387"/>
              <a:ext cx="344195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62" name="矩形"/>
            <p:cNvSpPr>
              <a:spLocks/>
            </p:cNvSpPr>
            <p:nvPr/>
          </p:nvSpPr>
          <p:spPr>
            <a:xfrm>
              <a:off x="4708525" y="4999037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63" name="矩形"/>
            <p:cNvSpPr>
              <a:spLocks/>
            </p:cNvSpPr>
            <p:nvPr/>
          </p:nvSpPr>
          <p:spPr>
            <a:xfrm>
              <a:off x="7154863" y="5030787"/>
              <a:ext cx="381000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4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64" name="直线"/>
            <p:cNvSpPr>
              <a:spLocks/>
            </p:cNvSpPr>
            <p:nvPr/>
          </p:nvSpPr>
          <p:spPr>
            <a:xfrm>
              <a:off x="6586538" y="5259387"/>
              <a:ext cx="609600" cy="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465" name="椭圆"/>
            <p:cNvSpPr>
              <a:spLocks/>
            </p:cNvSpPr>
            <p:nvPr/>
          </p:nvSpPr>
          <p:spPr>
            <a:xfrm>
              <a:off x="6469063" y="5183187"/>
              <a:ext cx="115887" cy="115887"/>
            </a:xfrm>
            <a:prstGeom prst="ellips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20355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3" grpId="0" animBg="1"/>
      <p:bldP spid="2426" grpId="0" animBg="1"/>
      <p:bldP spid="2429" grpId="0" animBg="1"/>
      <p:bldP spid="2432" grpId="0" animBg="1"/>
      <p:bldP spid="2435" grpId="0" animBg="1"/>
      <p:bldP spid="2436" grpId="0"/>
      <p:bldP spid="2439" grpId="0" animBg="1"/>
      <p:bldP spid="2440" grpId="0"/>
      <p:bldP spid="2441" grpId="0"/>
      <p:bldP spid="2444" grpId="0" animBg="1"/>
      <p:bldP spid="2447" grpId="0" animBg="1"/>
      <p:bldP spid="2457" grpId="0" animBg="1"/>
      <p:bldP spid="246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下箭头"/>
          <p:cNvSpPr>
            <a:spLocks/>
          </p:cNvSpPr>
          <p:nvPr/>
        </p:nvSpPr>
        <p:spPr>
          <a:xfrm>
            <a:off x="2895600" y="2514600"/>
            <a:ext cx="457200" cy="762000"/>
          </a:xfrm>
          <a:prstGeom prst="downArrow">
            <a:avLst>
              <a:gd name="adj1" fmla="val 50000"/>
              <a:gd name="adj2" fmla="val 41666"/>
            </a:avLst>
          </a:prstGeom>
          <a:gradFill rotWithShape="0">
            <a:gsLst>
              <a:gs pos="0">
                <a:srgbClr val="FFFFFF">
                  <a:alpha val="100000"/>
                </a:srgbClr>
              </a:gs>
              <a:gs pos="100000">
                <a:srgbClr val="009999">
                  <a:alpha val="100000"/>
                </a:srgbClr>
              </a:gs>
            </a:gsLst>
            <a:lin ang="5400000" scaled="1"/>
          </a:gradFill>
          <a:ln w="28575" cap="flat" cmpd="sng">
            <a:solidFill>
              <a:srgbClr val="FF3300"/>
            </a:solidFill>
            <a:prstDash val="solid"/>
            <a:miter/>
          </a:ln>
        </p:spPr>
      </p:sp>
      <p:sp>
        <p:nvSpPr>
          <p:cNvPr id="2470" name="矩形"/>
          <p:cNvSpPr>
            <a:spLocks/>
          </p:cNvSpPr>
          <p:nvPr/>
        </p:nvSpPr>
        <p:spPr>
          <a:xfrm>
            <a:off x="990600" y="555625"/>
            <a:ext cx="2413731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与非” 门电路</a:t>
            </a:r>
          </a:p>
        </p:txBody>
      </p:sp>
      <p:sp>
        <p:nvSpPr>
          <p:cNvPr id="2471" name="矩形" descr="40%"/>
          <p:cNvSpPr>
            <a:spLocks/>
          </p:cNvSpPr>
          <p:nvPr/>
        </p:nvSpPr>
        <p:spPr>
          <a:xfrm>
            <a:off x="838200" y="5562600"/>
            <a:ext cx="5634462" cy="615314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38100" cap="flat" cmpd="sng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有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Times New Roman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Times New Roman" charset="0"/>
              </a:rPr>
              <a:t>0”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Times New Roman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Times New Roman" charset="0"/>
              </a:rPr>
              <a:t>1</a:t>
            </a:r>
            <a:r>
              <a:rPr lang="en-US" altLang="zh-CN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，全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Times New Roman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Times New Roman" charset="0"/>
              </a:rPr>
              <a:t>1”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Times New Roman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Times New Roman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Times New Roman" charset="0"/>
              </a:rPr>
              <a:t>0”</a:t>
            </a:r>
            <a:endParaRPr lang="zh-CN" altLang="en-US" sz="3200" b="1" i="0" u="none" strike="noStrike" kern="1200" cap="none" spc="0" baseline="0">
              <a:solidFill>
                <a:schemeClr val="accent2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grpSp>
        <p:nvGrpSpPr>
          <p:cNvPr id="2482" name="组合"/>
          <p:cNvGrpSpPr>
            <a:grpSpLocks/>
          </p:cNvGrpSpPr>
          <p:nvPr/>
        </p:nvGrpSpPr>
        <p:grpSpPr>
          <a:xfrm>
            <a:off x="838200" y="1066800"/>
            <a:ext cx="2819400" cy="1890713"/>
            <a:chOff x="838200" y="1066800"/>
            <a:chExt cx="2819400" cy="1890713"/>
          </a:xfrm>
        </p:grpSpPr>
        <p:sp>
          <p:nvSpPr>
            <p:cNvPr id="2472" name="矩形"/>
            <p:cNvSpPr>
              <a:spLocks/>
            </p:cNvSpPr>
            <p:nvPr/>
          </p:nvSpPr>
          <p:spPr>
            <a:xfrm>
              <a:off x="1143000" y="2438400"/>
              <a:ext cx="12573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与”门</a:t>
              </a:r>
            </a:p>
          </p:txBody>
        </p:sp>
        <p:sp>
          <p:nvSpPr>
            <p:cNvPr id="2473" name="矩形"/>
            <p:cNvSpPr>
              <a:spLocks/>
            </p:cNvSpPr>
            <p:nvPr/>
          </p:nvSpPr>
          <p:spPr>
            <a:xfrm>
              <a:off x="2057400" y="1257300"/>
              <a:ext cx="838200" cy="114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74" name="直线"/>
            <p:cNvSpPr>
              <a:spLocks/>
            </p:cNvSpPr>
            <p:nvPr/>
          </p:nvSpPr>
          <p:spPr>
            <a:xfrm>
              <a:off x="1295400" y="1760537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75" name="直线"/>
            <p:cNvSpPr>
              <a:spLocks/>
            </p:cNvSpPr>
            <p:nvPr/>
          </p:nvSpPr>
          <p:spPr>
            <a:xfrm>
              <a:off x="1295400" y="209550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76" name="直线"/>
            <p:cNvSpPr>
              <a:spLocks/>
            </p:cNvSpPr>
            <p:nvPr/>
          </p:nvSpPr>
          <p:spPr>
            <a:xfrm>
              <a:off x="2895600" y="1858962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77" name="矩形"/>
            <p:cNvSpPr>
              <a:spLocks/>
            </p:cNvSpPr>
            <p:nvPr/>
          </p:nvSpPr>
          <p:spPr>
            <a:xfrm>
              <a:off x="2209800" y="1219200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8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78" name="矩形"/>
            <p:cNvSpPr>
              <a:spLocks/>
            </p:cNvSpPr>
            <p:nvPr/>
          </p:nvSpPr>
          <p:spPr>
            <a:xfrm>
              <a:off x="914400" y="1066800"/>
              <a:ext cx="381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79" name="矩形"/>
            <p:cNvSpPr>
              <a:spLocks/>
            </p:cNvSpPr>
            <p:nvPr/>
          </p:nvSpPr>
          <p:spPr>
            <a:xfrm>
              <a:off x="838200" y="1447800"/>
              <a:ext cx="5333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80" name="直线"/>
            <p:cNvSpPr>
              <a:spLocks/>
            </p:cNvSpPr>
            <p:nvPr/>
          </p:nvSpPr>
          <p:spPr>
            <a:xfrm>
              <a:off x="1295400" y="1455737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81" name="矩形"/>
            <p:cNvSpPr>
              <a:spLocks/>
            </p:cNvSpPr>
            <p:nvPr/>
          </p:nvSpPr>
          <p:spPr>
            <a:xfrm>
              <a:off x="838200" y="1828800"/>
              <a:ext cx="5333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0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495" name="组合"/>
          <p:cNvGrpSpPr>
            <a:grpSpLocks/>
          </p:cNvGrpSpPr>
          <p:nvPr/>
        </p:nvGrpSpPr>
        <p:grpSpPr>
          <a:xfrm>
            <a:off x="1447800" y="3124200"/>
            <a:ext cx="3200400" cy="1966912"/>
            <a:chOff x="1447800" y="3124200"/>
            <a:chExt cx="3200400" cy="1966912"/>
          </a:xfrm>
        </p:grpSpPr>
        <p:sp>
          <p:nvSpPr>
            <p:cNvPr id="2483" name="矩形"/>
            <p:cNvSpPr>
              <a:spLocks/>
            </p:cNvSpPr>
            <p:nvPr/>
          </p:nvSpPr>
          <p:spPr>
            <a:xfrm>
              <a:off x="4114800" y="3657600"/>
              <a:ext cx="5333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84" name="矩形"/>
            <p:cNvSpPr>
              <a:spLocks/>
            </p:cNvSpPr>
            <p:nvPr/>
          </p:nvSpPr>
          <p:spPr>
            <a:xfrm>
              <a:off x="2667000" y="3306763"/>
              <a:ext cx="838200" cy="114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85" name="直线"/>
            <p:cNvSpPr>
              <a:spLocks/>
            </p:cNvSpPr>
            <p:nvPr/>
          </p:nvSpPr>
          <p:spPr>
            <a:xfrm>
              <a:off x="1905000" y="3810000"/>
              <a:ext cx="761999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86" name="直线"/>
            <p:cNvSpPr>
              <a:spLocks/>
            </p:cNvSpPr>
            <p:nvPr/>
          </p:nvSpPr>
          <p:spPr>
            <a:xfrm>
              <a:off x="1905000" y="4144962"/>
              <a:ext cx="761999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87" name="直线"/>
            <p:cNvSpPr>
              <a:spLocks/>
            </p:cNvSpPr>
            <p:nvPr/>
          </p:nvSpPr>
          <p:spPr>
            <a:xfrm>
              <a:off x="3654425" y="3886200"/>
              <a:ext cx="5334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88" name="矩形"/>
            <p:cNvSpPr>
              <a:spLocks/>
            </p:cNvSpPr>
            <p:nvPr/>
          </p:nvSpPr>
          <p:spPr>
            <a:xfrm>
              <a:off x="2819400" y="3276600"/>
              <a:ext cx="533400" cy="51911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8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89" name="矩形"/>
            <p:cNvSpPr>
              <a:spLocks/>
            </p:cNvSpPr>
            <p:nvPr/>
          </p:nvSpPr>
          <p:spPr>
            <a:xfrm>
              <a:off x="1524000" y="3124200"/>
              <a:ext cx="381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90" name="矩形"/>
            <p:cNvSpPr>
              <a:spLocks/>
            </p:cNvSpPr>
            <p:nvPr/>
          </p:nvSpPr>
          <p:spPr>
            <a:xfrm>
              <a:off x="1447800" y="3505200"/>
              <a:ext cx="5333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91" name="直线"/>
            <p:cNvSpPr>
              <a:spLocks/>
            </p:cNvSpPr>
            <p:nvPr/>
          </p:nvSpPr>
          <p:spPr>
            <a:xfrm>
              <a:off x="1905000" y="3505200"/>
              <a:ext cx="761999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92" name="矩形"/>
            <p:cNvSpPr>
              <a:spLocks/>
            </p:cNvSpPr>
            <p:nvPr/>
          </p:nvSpPr>
          <p:spPr>
            <a:xfrm>
              <a:off x="1447800" y="3886200"/>
              <a:ext cx="5333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493" name="椭圆"/>
            <p:cNvSpPr>
              <a:spLocks/>
            </p:cNvSpPr>
            <p:nvPr/>
          </p:nvSpPr>
          <p:spPr>
            <a:xfrm>
              <a:off x="3505200" y="3810000"/>
              <a:ext cx="115887" cy="115887"/>
            </a:xfrm>
            <a:prstGeom prst="ellips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494" name="矩形"/>
            <p:cNvSpPr>
              <a:spLocks/>
            </p:cNvSpPr>
            <p:nvPr/>
          </p:nvSpPr>
          <p:spPr>
            <a:xfrm>
              <a:off x="2133600" y="4572000"/>
              <a:ext cx="1616075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与非”门</a:t>
              </a:r>
            </a:p>
          </p:txBody>
        </p:sp>
      </p:grpSp>
      <p:grpSp>
        <p:nvGrpSpPr>
          <p:cNvPr id="2557" name="组合"/>
          <p:cNvGrpSpPr>
            <a:grpSpLocks/>
          </p:cNvGrpSpPr>
          <p:nvPr/>
        </p:nvGrpSpPr>
        <p:grpSpPr>
          <a:xfrm>
            <a:off x="5181600" y="1295400"/>
            <a:ext cx="3556880" cy="4252913"/>
            <a:chOff x="5181600" y="1295400"/>
            <a:chExt cx="3556880" cy="4252913"/>
          </a:xfrm>
        </p:grpSpPr>
        <p:grpSp>
          <p:nvGrpSpPr>
            <p:cNvPr id="2501" name="组合"/>
            <p:cNvGrpSpPr>
              <a:grpSpLocks/>
            </p:cNvGrpSpPr>
            <p:nvPr/>
          </p:nvGrpSpPr>
          <p:grpSpPr>
            <a:xfrm>
              <a:off x="5486401" y="2362200"/>
              <a:ext cx="2743200" cy="519112"/>
              <a:chOff x="5486401" y="2362200"/>
              <a:chExt cx="2743200" cy="519112"/>
            </a:xfrm>
          </p:grpSpPr>
          <p:grpSp>
            <p:nvGrpSpPr>
              <p:cNvPr id="2499" name="组合"/>
              <p:cNvGrpSpPr>
                <a:grpSpLocks/>
              </p:cNvGrpSpPr>
              <p:nvPr/>
            </p:nvGrpSpPr>
            <p:grpSpPr>
              <a:xfrm>
                <a:off x="5486401" y="2362200"/>
                <a:ext cx="2057399" cy="519112"/>
                <a:chOff x="5486401" y="2362200"/>
                <a:chExt cx="2057399" cy="519112"/>
              </a:xfrm>
            </p:grpSpPr>
            <p:sp>
              <p:nvSpPr>
                <p:cNvPr id="2496" name="矩形"/>
                <p:cNvSpPr>
                  <a:spLocks/>
                </p:cNvSpPr>
                <p:nvPr/>
              </p:nvSpPr>
              <p:spPr>
                <a:xfrm>
                  <a:off x="5486401" y="2362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497" name="矩形"/>
                <p:cNvSpPr>
                  <a:spLocks/>
                </p:cNvSpPr>
                <p:nvPr/>
              </p:nvSpPr>
              <p:spPr>
                <a:xfrm>
                  <a:off x="6248400" y="2362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498" name="矩形"/>
                <p:cNvSpPr>
                  <a:spLocks/>
                </p:cNvSpPr>
                <p:nvPr/>
              </p:nvSpPr>
              <p:spPr>
                <a:xfrm>
                  <a:off x="7086600" y="2362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500" name="矩形"/>
              <p:cNvSpPr>
                <a:spLocks/>
              </p:cNvSpPr>
              <p:nvPr/>
            </p:nvSpPr>
            <p:spPr>
              <a:xfrm>
                <a:off x="7772401" y="2362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507" name="组合"/>
            <p:cNvGrpSpPr>
              <a:grpSpLocks/>
            </p:cNvGrpSpPr>
            <p:nvPr/>
          </p:nvGrpSpPr>
          <p:grpSpPr>
            <a:xfrm>
              <a:off x="5486401" y="2743200"/>
              <a:ext cx="2743200" cy="519112"/>
              <a:chOff x="5486401" y="2743200"/>
              <a:chExt cx="2743200" cy="519112"/>
            </a:xfrm>
          </p:grpSpPr>
          <p:grpSp>
            <p:nvGrpSpPr>
              <p:cNvPr id="2505" name="组合"/>
              <p:cNvGrpSpPr>
                <a:grpSpLocks/>
              </p:cNvGrpSpPr>
              <p:nvPr/>
            </p:nvGrpSpPr>
            <p:grpSpPr>
              <a:xfrm>
                <a:off x="5486401" y="2743200"/>
                <a:ext cx="2057399" cy="519112"/>
                <a:chOff x="5486401" y="2743200"/>
                <a:chExt cx="2057399" cy="519112"/>
              </a:xfrm>
            </p:grpSpPr>
            <p:sp>
              <p:nvSpPr>
                <p:cNvPr id="2502" name="矩形"/>
                <p:cNvSpPr>
                  <a:spLocks/>
                </p:cNvSpPr>
                <p:nvPr/>
              </p:nvSpPr>
              <p:spPr>
                <a:xfrm>
                  <a:off x="5486401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503" name="矩形"/>
                <p:cNvSpPr>
                  <a:spLocks/>
                </p:cNvSpPr>
                <p:nvPr/>
              </p:nvSpPr>
              <p:spPr>
                <a:xfrm>
                  <a:off x="6248400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504" name="矩形"/>
                <p:cNvSpPr>
                  <a:spLocks/>
                </p:cNvSpPr>
                <p:nvPr/>
              </p:nvSpPr>
              <p:spPr>
                <a:xfrm>
                  <a:off x="7086600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506" name="矩形"/>
              <p:cNvSpPr>
                <a:spLocks/>
              </p:cNvSpPr>
              <p:nvPr/>
            </p:nvSpPr>
            <p:spPr>
              <a:xfrm>
                <a:off x="7772401" y="2743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538" name="组合"/>
            <p:cNvGrpSpPr>
              <a:grpSpLocks/>
            </p:cNvGrpSpPr>
            <p:nvPr/>
          </p:nvGrpSpPr>
          <p:grpSpPr>
            <a:xfrm>
              <a:off x="5486401" y="3124200"/>
              <a:ext cx="2743200" cy="2043112"/>
              <a:chOff x="5486401" y="3124200"/>
              <a:chExt cx="2743200" cy="2043112"/>
            </a:xfrm>
          </p:grpSpPr>
          <p:grpSp>
            <p:nvGrpSpPr>
              <p:cNvPr id="2513" name="组合"/>
              <p:cNvGrpSpPr>
                <a:grpSpLocks/>
              </p:cNvGrpSpPr>
              <p:nvPr/>
            </p:nvGrpSpPr>
            <p:grpSpPr>
              <a:xfrm>
                <a:off x="5486401" y="4267200"/>
                <a:ext cx="2743200" cy="519112"/>
                <a:chOff x="5486401" y="4267200"/>
                <a:chExt cx="2743200" cy="519112"/>
              </a:xfrm>
            </p:grpSpPr>
            <p:grpSp>
              <p:nvGrpSpPr>
                <p:cNvPr id="2511" name="组合"/>
                <p:cNvGrpSpPr>
                  <a:grpSpLocks/>
                </p:cNvGrpSpPr>
                <p:nvPr/>
              </p:nvGrpSpPr>
              <p:grpSpPr>
                <a:xfrm>
                  <a:off x="5486401" y="4267200"/>
                  <a:ext cx="2057399" cy="519112"/>
                  <a:chOff x="5486401" y="4267200"/>
                  <a:chExt cx="2057399" cy="519112"/>
                </a:xfrm>
              </p:grpSpPr>
              <p:sp>
                <p:nvSpPr>
                  <p:cNvPr id="2508" name="矩形"/>
                  <p:cNvSpPr>
                    <a:spLocks/>
                  </p:cNvSpPr>
                  <p:nvPr/>
                </p:nvSpPr>
                <p:spPr>
                  <a:xfrm>
                    <a:off x="5486401" y="4267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09" name="矩形"/>
                  <p:cNvSpPr>
                    <a:spLocks/>
                  </p:cNvSpPr>
                  <p:nvPr/>
                </p:nvSpPr>
                <p:spPr>
                  <a:xfrm>
                    <a:off x="6248400" y="4267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10" name="矩形"/>
                  <p:cNvSpPr>
                    <a:spLocks/>
                  </p:cNvSpPr>
                  <p:nvPr/>
                </p:nvSpPr>
                <p:spPr>
                  <a:xfrm>
                    <a:off x="7086600" y="4267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512" name="矩形"/>
                <p:cNvSpPr>
                  <a:spLocks/>
                </p:cNvSpPr>
                <p:nvPr/>
              </p:nvSpPr>
              <p:spPr>
                <a:xfrm>
                  <a:off x="7772401" y="4267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519" name="组合"/>
              <p:cNvGrpSpPr>
                <a:grpSpLocks/>
              </p:cNvGrpSpPr>
              <p:nvPr/>
            </p:nvGrpSpPr>
            <p:grpSpPr>
              <a:xfrm>
                <a:off x="5486401" y="4648200"/>
                <a:ext cx="2743200" cy="519112"/>
                <a:chOff x="5486401" y="4648200"/>
                <a:chExt cx="2743200" cy="519112"/>
              </a:xfrm>
            </p:grpSpPr>
            <p:grpSp>
              <p:nvGrpSpPr>
                <p:cNvPr id="2517" name="组合"/>
                <p:cNvGrpSpPr>
                  <a:grpSpLocks/>
                </p:cNvGrpSpPr>
                <p:nvPr/>
              </p:nvGrpSpPr>
              <p:grpSpPr>
                <a:xfrm>
                  <a:off x="5486401" y="4648200"/>
                  <a:ext cx="2057399" cy="519112"/>
                  <a:chOff x="5486401" y="4648200"/>
                  <a:chExt cx="2057399" cy="519112"/>
                </a:xfrm>
              </p:grpSpPr>
              <p:sp>
                <p:nvSpPr>
                  <p:cNvPr id="2514" name="矩形"/>
                  <p:cNvSpPr>
                    <a:spLocks/>
                  </p:cNvSpPr>
                  <p:nvPr/>
                </p:nvSpPr>
                <p:spPr>
                  <a:xfrm>
                    <a:off x="5486401" y="4648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15" name="矩形"/>
                  <p:cNvSpPr>
                    <a:spLocks/>
                  </p:cNvSpPr>
                  <p:nvPr/>
                </p:nvSpPr>
                <p:spPr>
                  <a:xfrm>
                    <a:off x="6248400" y="4648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16" name="矩形"/>
                  <p:cNvSpPr>
                    <a:spLocks/>
                  </p:cNvSpPr>
                  <p:nvPr/>
                </p:nvSpPr>
                <p:spPr>
                  <a:xfrm>
                    <a:off x="7086600" y="4648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518" name="矩形"/>
                <p:cNvSpPr>
                  <a:spLocks/>
                </p:cNvSpPr>
                <p:nvPr/>
              </p:nvSpPr>
              <p:spPr>
                <a:xfrm>
                  <a:off x="7772401" y="4648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525" name="组合"/>
              <p:cNvGrpSpPr>
                <a:grpSpLocks/>
              </p:cNvGrpSpPr>
              <p:nvPr/>
            </p:nvGrpSpPr>
            <p:grpSpPr>
              <a:xfrm>
                <a:off x="5486401" y="3886200"/>
                <a:ext cx="2743200" cy="519112"/>
                <a:chOff x="5486401" y="3886200"/>
                <a:chExt cx="2743200" cy="519112"/>
              </a:xfrm>
            </p:grpSpPr>
            <p:grpSp>
              <p:nvGrpSpPr>
                <p:cNvPr id="2523" name="组合"/>
                <p:cNvGrpSpPr>
                  <a:grpSpLocks/>
                </p:cNvGrpSpPr>
                <p:nvPr/>
              </p:nvGrpSpPr>
              <p:grpSpPr>
                <a:xfrm>
                  <a:off x="5486401" y="3886200"/>
                  <a:ext cx="2057399" cy="519112"/>
                  <a:chOff x="5486401" y="3886200"/>
                  <a:chExt cx="2057399" cy="519112"/>
                </a:xfrm>
              </p:grpSpPr>
              <p:sp>
                <p:nvSpPr>
                  <p:cNvPr id="2520" name="矩形"/>
                  <p:cNvSpPr>
                    <a:spLocks/>
                  </p:cNvSpPr>
                  <p:nvPr/>
                </p:nvSpPr>
                <p:spPr>
                  <a:xfrm>
                    <a:off x="5486401" y="3886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21" name="矩形"/>
                  <p:cNvSpPr>
                    <a:spLocks/>
                  </p:cNvSpPr>
                  <p:nvPr/>
                </p:nvSpPr>
                <p:spPr>
                  <a:xfrm>
                    <a:off x="6248400" y="3886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22" name="矩形"/>
                  <p:cNvSpPr>
                    <a:spLocks/>
                  </p:cNvSpPr>
                  <p:nvPr/>
                </p:nvSpPr>
                <p:spPr>
                  <a:xfrm>
                    <a:off x="7086600" y="3886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524" name="矩形"/>
                <p:cNvSpPr>
                  <a:spLocks/>
                </p:cNvSpPr>
                <p:nvPr/>
              </p:nvSpPr>
              <p:spPr>
                <a:xfrm>
                  <a:off x="7772401" y="3886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531" name="组合"/>
              <p:cNvGrpSpPr>
                <a:grpSpLocks/>
              </p:cNvGrpSpPr>
              <p:nvPr/>
            </p:nvGrpSpPr>
            <p:grpSpPr>
              <a:xfrm>
                <a:off x="5486401" y="3505200"/>
                <a:ext cx="2743200" cy="519112"/>
                <a:chOff x="5486401" y="3505200"/>
                <a:chExt cx="2743200" cy="519112"/>
              </a:xfrm>
            </p:grpSpPr>
            <p:grpSp>
              <p:nvGrpSpPr>
                <p:cNvPr id="2529" name="组合"/>
                <p:cNvGrpSpPr>
                  <a:grpSpLocks/>
                </p:cNvGrpSpPr>
                <p:nvPr/>
              </p:nvGrpSpPr>
              <p:grpSpPr>
                <a:xfrm>
                  <a:off x="5486401" y="3505200"/>
                  <a:ext cx="2057399" cy="519112"/>
                  <a:chOff x="5486401" y="3505200"/>
                  <a:chExt cx="2057399" cy="519112"/>
                </a:xfrm>
              </p:grpSpPr>
              <p:sp>
                <p:nvSpPr>
                  <p:cNvPr id="2526" name="矩形"/>
                  <p:cNvSpPr>
                    <a:spLocks/>
                  </p:cNvSpPr>
                  <p:nvPr/>
                </p:nvSpPr>
                <p:spPr>
                  <a:xfrm>
                    <a:off x="5486401" y="3505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27" name="矩形"/>
                  <p:cNvSpPr>
                    <a:spLocks/>
                  </p:cNvSpPr>
                  <p:nvPr/>
                </p:nvSpPr>
                <p:spPr>
                  <a:xfrm>
                    <a:off x="6248400" y="3505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28" name="矩形"/>
                  <p:cNvSpPr>
                    <a:spLocks/>
                  </p:cNvSpPr>
                  <p:nvPr/>
                </p:nvSpPr>
                <p:spPr>
                  <a:xfrm>
                    <a:off x="7086600" y="3505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530" name="矩形"/>
                <p:cNvSpPr>
                  <a:spLocks/>
                </p:cNvSpPr>
                <p:nvPr/>
              </p:nvSpPr>
              <p:spPr>
                <a:xfrm>
                  <a:off x="7772401" y="3505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537" name="组合"/>
              <p:cNvGrpSpPr>
                <a:grpSpLocks/>
              </p:cNvGrpSpPr>
              <p:nvPr/>
            </p:nvGrpSpPr>
            <p:grpSpPr>
              <a:xfrm>
                <a:off x="5486401" y="3124200"/>
                <a:ext cx="2743200" cy="519112"/>
                <a:chOff x="5486401" y="3124200"/>
                <a:chExt cx="2743200" cy="519112"/>
              </a:xfrm>
            </p:grpSpPr>
            <p:grpSp>
              <p:nvGrpSpPr>
                <p:cNvPr id="2535" name="组合"/>
                <p:cNvGrpSpPr>
                  <a:grpSpLocks/>
                </p:cNvGrpSpPr>
                <p:nvPr/>
              </p:nvGrpSpPr>
              <p:grpSpPr>
                <a:xfrm>
                  <a:off x="5486401" y="3124200"/>
                  <a:ext cx="2057399" cy="519112"/>
                  <a:chOff x="5486401" y="3124200"/>
                  <a:chExt cx="2057399" cy="519112"/>
                </a:xfrm>
              </p:grpSpPr>
              <p:sp>
                <p:nvSpPr>
                  <p:cNvPr id="2532" name="矩形"/>
                  <p:cNvSpPr>
                    <a:spLocks/>
                  </p:cNvSpPr>
                  <p:nvPr/>
                </p:nvSpPr>
                <p:spPr>
                  <a:xfrm>
                    <a:off x="5486401" y="3124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33" name="矩形"/>
                  <p:cNvSpPr>
                    <a:spLocks/>
                  </p:cNvSpPr>
                  <p:nvPr/>
                </p:nvSpPr>
                <p:spPr>
                  <a:xfrm>
                    <a:off x="6248400" y="3124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34" name="矩形"/>
                  <p:cNvSpPr>
                    <a:spLocks/>
                  </p:cNvSpPr>
                  <p:nvPr/>
                </p:nvSpPr>
                <p:spPr>
                  <a:xfrm>
                    <a:off x="7086600" y="3124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536" name="矩形"/>
                <p:cNvSpPr>
                  <a:spLocks/>
                </p:cNvSpPr>
                <p:nvPr/>
              </p:nvSpPr>
              <p:spPr>
                <a:xfrm>
                  <a:off x="7772401" y="3124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</p:grpSp>
        <p:grpSp>
          <p:nvGrpSpPr>
            <p:cNvPr id="2544" name="组合"/>
            <p:cNvGrpSpPr>
              <a:grpSpLocks/>
            </p:cNvGrpSpPr>
            <p:nvPr/>
          </p:nvGrpSpPr>
          <p:grpSpPr>
            <a:xfrm>
              <a:off x="5486401" y="5029200"/>
              <a:ext cx="2743200" cy="519112"/>
              <a:chOff x="5486401" y="5029200"/>
              <a:chExt cx="2743200" cy="519112"/>
            </a:xfrm>
          </p:grpSpPr>
          <p:grpSp>
            <p:nvGrpSpPr>
              <p:cNvPr id="2542" name="组合"/>
              <p:cNvGrpSpPr>
                <a:grpSpLocks/>
              </p:cNvGrpSpPr>
              <p:nvPr/>
            </p:nvGrpSpPr>
            <p:grpSpPr>
              <a:xfrm>
                <a:off x="5486401" y="5029200"/>
                <a:ext cx="2057399" cy="519112"/>
                <a:chOff x="5486401" y="5029200"/>
                <a:chExt cx="2057399" cy="519112"/>
              </a:xfrm>
            </p:grpSpPr>
            <p:sp>
              <p:nvSpPr>
                <p:cNvPr id="2539" name="矩形"/>
                <p:cNvSpPr>
                  <a:spLocks/>
                </p:cNvSpPr>
                <p:nvPr/>
              </p:nvSpPr>
              <p:spPr>
                <a:xfrm>
                  <a:off x="5486401" y="5029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540" name="矩形"/>
                <p:cNvSpPr>
                  <a:spLocks/>
                </p:cNvSpPr>
                <p:nvPr/>
              </p:nvSpPr>
              <p:spPr>
                <a:xfrm>
                  <a:off x="6248400" y="5029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541" name="矩形"/>
                <p:cNvSpPr>
                  <a:spLocks/>
                </p:cNvSpPr>
                <p:nvPr/>
              </p:nvSpPr>
              <p:spPr>
                <a:xfrm>
                  <a:off x="7086600" y="5029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543" name="矩形"/>
              <p:cNvSpPr>
                <a:spLocks/>
              </p:cNvSpPr>
              <p:nvPr/>
            </p:nvSpPr>
            <p:spPr>
              <a:xfrm>
                <a:off x="7772401" y="5029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556" name="组合"/>
            <p:cNvGrpSpPr>
              <a:grpSpLocks/>
            </p:cNvGrpSpPr>
            <p:nvPr/>
          </p:nvGrpSpPr>
          <p:grpSpPr>
            <a:xfrm>
              <a:off x="5181600" y="1295400"/>
              <a:ext cx="3556880" cy="4191000"/>
              <a:chOff x="5181600" y="1295400"/>
              <a:chExt cx="3556880" cy="4191000"/>
            </a:xfrm>
          </p:grpSpPr>
          <p:sp>
            <p:nvSpPr>
              <p:cNvPr id="2545" name="矩形"/>
              <p:cNvSpPr>
                <a:spLocks/>
              </p:cNvSpPr>
              <p:nvPr/>
            </p:nvSpPr>
            <p:spPr>
              <a:xfrm>
                <a:off x="5486401" y="1828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1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546" name="矩形"/>
              <p:cNvSpPr>
                <a:spLocks/>
              </p:cNvSpPr>
              <p:nvPr/>
            </p:nvSpPr>
            <p:spPr>
              <a:xfrm>
                <a:off x="6248401" y="1828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547" name="矩形"/>
              <p:cNvSpPr>
                <a:spLocks/>
              </p:cNvSpPr>
              <p:nvPr/>
            </p:nvSpPr>
            <p:spPr>
              <a:xfrm>
                <a:off x="7772401" y="1828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548" name="直线"/>
              <p:cNvSpPr>
                <a:spLocks/>
              </p:cNvSpPr>
              <p:nvPr/>
            </p:nvSpPr>
            <p:spPr>
              <a:xfrm>
                <a:off x="6858000" y="18288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549" name="直线"/>
              <p:cNvSpPr>
                <a:spLocks/>
              </p:cNvSpPr>
              <p:nvPr/>
            </p:nvSpPr>
            <p:spPr>
              <a:xfrm>
                <a:off x="6019800" y="18288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550" name="直线"/>
              <p:cNvSpPr>
                <a:spLocks/>
              </p:cNvSpPr>
              <p:nvPr/>
            </p:nvSpPr>
            <p:spPr>
              <a:xfrm>
                <a:off x="5410201" y="2362200"/>
                <a:ext cx="2819399" cy="0"/>
              </a:xfrm>
              <a:prstGeom prst="line">
                <a:avLst/>
              </a:prstGeom>
              <a:noFill/>
              <a:ln w="28575" cap="sq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551" name="直线"/>
              <p:cNvSpPr>
                <a:spLocks/>
              </p:cNvSpPr>
              <p:nvPr/>
            </p:nvSpPr>
            <p:spPr>
              <a:xfrm>
                <a:off x="5181600" y="5486400"/>
                <a:ext cx="2971800" cy="0"/>
              </a:xfrm>
              <a:prstGeom prst="line">
                <a:avLst/>
              </a:prstGeom>
              <a:noFill/>
              <a:ln w="28575" cap="sq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552" name="直线"/>
              <p:cNvSpPr>
                <a:spLocks/>
              </p:cNvSpPr>
              <p:nvPr/>
            </p:nvSpPr>
            <p:spPr>
              <a:xfrm>
                <a:off x="7696200" y="18288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553" name="矩形"/>
              <p:cNvSpPr>
                <a:spLocks/>
              </p:cNvSpPr>
              <p:nvPr/>
            </p:nvSpPr>
            <p:spPr>
              <a:xfrm>
                <a:off x="7086600" y="1828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C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554" name="直线"/>
              <p:cNvSpPr>
                <a:spLocks/>
              </p:cNvSpPr>
              <p:nvPr/>
            </p:nvSpPr>
            <p:spPr>
              <a:xfrm>
                <a:off x="5410201" y="1828800"/>
                <a:ext cx="2819399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555" name="矩形"/>
              <p:cNvSpPr>
                <a:spLocks/>
              </p:cNvSpPr>
              <p:nvPr/>
            </p:nvSpPr>
            <p:spPr>
              <a:xfrm>
                <a:off x="5257800" y="1295400"/>
                <a:ext cx="3480680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“</a:t>
                </a: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与非” 门逻辑状态表</a:t>
                </a:r>
              </a:p>
            </p:txBody>
          </p:sp>
        </p:grpSp>
      </p:grpSp>
      <p:grpSp>
        <p:nvGrpSpPr>
          <p:cNvPr id="2564" name="组合"/>
          <p:cNvGrpSpPr>
            <a:grpSpLocks/>
          </p:cNvGrpSpPr>
          <p:nvPr/>
        </p:nvGrpSpPr>
        <p:grpSpPr>
          <a:xfrm>
            <a:off x="990600" y="4952999"/>
            <a:ext cx="4114800" cy="577215"/>
            <a:chOff x="990600" y="4952999"/>
            <a:chExt cx="4114800" cy="577215"/>
          </a:xfrm>
        </p:grpSpPr>
        <p:grpSp>
          <p:nvGrpSpPr>
            <p:cNvPr id="2562" name="组合"/>
            <p:cNvGrpSpPr>
              <a:grpSpLocks/>
            </p:cNvGrpSpPr>
            <p:nvPr/>
          </p:nvGrpSpPr>
          <p:grpSpPr>
            <a:xfrm>
              <a:off x="990600" y="4952999"/>
              <a:ext cx="4096192" cy="577215"/>
              <a:chOff x="990600" y="4952999"/>
              <a:chExt cx="4096192" cy="577215"/>
            </a:xfrm>
          </p:grpSpPr>
          <p:sp>
            <p:nvSpPr>
              <p:cNvPr id="2558" name="矩形"/>
              <p:cNvSpPr>
                <a:spLocks/>
              </p:cNvSpPr>
              <p:nvPr/>
            </p:nvSpPr>
            <p:spPr>
              <a:xfrm>
                <a:off x="3200400" y="4952999"/>
                <a:ext cx="1886391" cy="5772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3200" b="1" i="1" u="none" strike="noStrike" kern="1200" cap="none" spc="0" baseline="0">
                    <a:solidFill>
                      <a:srgbClr val="000099"/>
                    </a:solidFill>
                    <a:latin typeface="Times New Roman" charset="0"/>
                    <a:ea typeface="宋体" charset="0"/>
                    <a:cs typeface="Calibri" charset="0"/>
                  </a:rPr>
                  <a:t>Y=A  B  C</a:t>
                </a:r>
                <a:endParaRPr lang="zh-CN" altLang="en-US" sz="18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2559" name="矩形"/>
              <p:cNvSpPr>
                <a:spLocks/>
              </p:cNvSpPr>
              <p:nvPr/>
            </p:nvSpPr>
            <p:spPr>
              <a:xfrm>
                <a:off x="990600" y="4976812"/>
                <a:ext cx="24384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逻辑表达式： </a:t>
                </a:r>
              </a:p>
            </p:txBody>
          </p:sp>
          <p:sp>
            <p:nvSpPr>
              <p:cNvPr id="2560" name="椭圆"/>
              <p:cNvSpPr>
                <a:spLocks/>
              </p:cNvSpPr>
              <p:nvPr/>
            </p:nvSpPr>
            <p:spPr>
              <a:xfrm>
                <a:off x="4114800" y="5203825"/>
                <a:ext cx="76200" cy="76200"/>
              </a:xfrm>
              <a:prstGeom prst="ellipse">
                <a:avLst/>
              </a:prstGeom>
              <a:solidFill>
                <a:srgbClr val="000099"/>
              </a:solidFill>
              <a:ln w="9525" cap="flat" cmpd="sng">
                <a:solidFill>
                  <a:srgbClr val="000099"/>
                </a:solidFill>
                <a:prstDash val="solid"/>
                <a:round/>
              </a:ln>
            </p:spPr>
          </p:sp>
          <p:sp>
            <p:nvSpPr>
              <p:cNvPr id="2561" name="椭圆"/>
              <p:cNvSpPr>
                <a:spLocks/>
              </p:cNvSpPr>
              <p:nvPr/>
            </p:nvSpPr>
            <p:spPr>
              <a:xfrm>
                <a:off x="4572000" y="5203825"/>
                <a:ext cx="76200" cy="76200"/>
              </a:xfrm>
              <a:prstGeom prst="ellipse">
                <a:avLst/>
              </a:prstGeom>
              <a:solidFill>
                <a:srgbClr val="000099"/>
              </a:solidFill>
              <a:ln w="9525" cap="flat" cmpd="sng">
                <a:solidFill>
                  <a:srgbClr val="000099"/>
                </a:solidFill>
                <a:prstDash val="solid"/>
                <a:round/>
              </a:ln>
            </p:spPr>
          </p:sp>
        </p:grpSp>
        <p:sp>
          <p:nvSpPr>
            <p:cNvPr id="2563" name="直线"/>
            <p:cNvSpPr>
              <a:spLocks/>
            </p:cNvSpPr>
            <p:nvPr/>
          </p:nvSpPr>
          <p:spPr>
            <a:xfrm>
              <a:off x="3886200" y="5029200"/>
              <a:ext cx="1219200" cy="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</a:ln>
          </p:spPr>
        </p:sp>
      </p:grpSp>
      <p:grpSp>
        <p:nvGrpSpPr>
          <p:cNvPr id="2571" name="组合"/>
          <p:cNvGrpSpPr>
            <a:grpSpLocks/>
          </p:cNvGrpSpPr>
          <p:nvPr/>
        </p:nvGrpSpPr>
        <p:grpSpPr>
          <a:xfrm>
            <a:off x="3429000" y="1447800"/>
            <a:ext cx="1978024" cy="1433512"/>
            <a:chOff x="3429000" y="1447800"/>
            <a:chExt cx="1978024" cy="1433512"/>
          </a:xfrm>
        </p:grpSpPr>
        <p:sp>
          <p:nvSpPr>
            <p:cNvPr id="2565" name="矩形"/>
            <p:cNvSpPr>
              <a:spLocks/>
            </p:cNvSpPr>
            <p:nvPr/>
          </p:nvSpPr>
          <p:spPr>
            <a:xfrm>
              <a:off x="3654425" y="1447800"/>
              <a:ext cx="685800" cy="838200"/>
            </a:xfrm>
            <a:prstGeom prst="rect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2566" name="矩形"/>
            <p:cNvSpPr>
              <a:spLocks/>
            </p:cNvSpPr>
            <p:nvPr/>
          </p:nvSpPr>
          <p:spPr>
            <a:xfrm>
              <a:off x="3806825" y="1449387"/>
              <a:ext cx="34419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567" name="矩形"/>
            <p:cNvSpPr>
              <a:spLocks/>
            </p:cNvSpPr>
            <p:nvPr/>
          </p:nvSpPr>
          <p:spPr>
            <a:xfrm>
              <a:off x="5026025" y="1571625"/>
              <a:ext cx="381000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400" b="0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568" name="直线"/>
            <p:cNvSpPr>
              <a:spLocks/>
            </p:cNvSpPr>
            <p:nvPr/>
          </p:nvSpPr>
          <p:spPr>
            <a:xfrm>
              <a:off x="4457700" y="1830387"/>
              <a:ext cx="609600" cy="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569" name="椭圆"/>
            <p:cNvSpPr>
              <a:spLocks/>
            </p:cNvSpPr>
            <p:nvPr/>
          </p:nvSpPr>
          <p:spPr>
            <a:xfrm>
              <a:off x="4340225" y="1754187"/>
              <a:ext cx="115887" cy="115887"/>
            </a:xfrm>
            <a:prstGeom prst="ellips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570" name="矩形"/>
            <p:cNvSpPr>
              <a:spLocks/>
            </p:cNvSpPr>
            <p:nvPr/>
          </p:nvSpPr>
          <p:spPr>
            <a:xfrm>
              <a:off x="3429000" y="2362200"/>
              <a:ext cx="12572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非”门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16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9" grpId="0" animBg="1"/>
      <p:bldP spid="2470" grpId="0"/>
      <p:bldP spid="2471" grpId="0" animBg="1"/>
      <p:bldP spid="2482" grpId="0" animBg="1"/>
      <p:bldP spid="2495" grpId="0" animBg="1"/>
      <p:bldP spid="2557" grpId="0" animBg="1"/>
      <p:bldP spid="2564" grpId="0" animBg="1"/>
      <p:bldP spid="25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"/>
          <p:cNvSpPr>
            <a:spLocks/>
          </p:cNvSpPr>
          <p:nvPr/>
        </p:nvSpPr>
        <p:spPr>
          <a:xfrm>
            <a:off x="2484438" y="188913"/>
            <a:ext cx="4391025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20.1 </a:t>
            </a:r>
            <a:r>
              <a:rPr lang="zh-CN" altLang="en-US" sz="40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数字电路基础</a:t>
            </a:r>
          </a:p>
        </p:txBody>
      </p:sp>
      <p:sp>
        <p:nvSpPr>
          <p:cNvPr id="72" name="矩形"/>
          <p:cNvSpPr>
            <a:spLocks/>
          </p:cNvSpPr>
          <p:nvPr/>
        </p:nvSpPr>
        <p:spPr>
          <a:xfrm>
            <a:off x="827087" y="1125538"/>
            <a:ext cx="7489824" cy="4692016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609600" indent="-609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数字电路分类：</a:t>
            </a:r>
            <a:endParaRPr lang="en-US" altLang="zh-CN" sz="3200" b="1" i="0" u="none" strike="noStrike" kern="1200" cap="none" spc="0" baseline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609600" indent="-609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(1)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根据电路结构不同，可分为分立元件  电路和集成电路两大类；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609600" indent="-609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(2)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根据集成的密度不同，可分为大、中、小、超大规模集成电路；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609600" indent="-609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(3)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根据半导体导电类型的不同，可分为双极型电路和单极型电路；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宋体" charset="0"/>
              <a:cs typeface="Calibri" charset="0"/>
            </a:endParaRPr>
          </a:p>
          <a:p>
            <a:pPr marL="609600" indent="-609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(4)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宋体" charset="0"/>
                <a:cs typeface="Calibri" charset="0"/>
              </a:rPr>
              <a:t>根据电路特点不同：组合逻辑电路和时序逻辑电路。</a:t>
            </a:r>
          </a:p>
        </p:txBody>
      </p:sp>
    </p:spTree>
    <p:extLst>
      <p:ext uri="{BB962C8B-B14F-4D97-AF65-F5344CB8AC3E}">
        <p14:creationId xmlns:p14="http://schemas.microsoft.com/office/powerpoint/2010/main" val="807553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下箭头"/>
          <p:cNvSpPr>
            <a:spLocks/>
          </p:cNvSpPr>
          <p:nvPr/>
        </p:nvSpPr>
        <p:spPr>
          <a:xfrm>
            <a:off x="2895600" y="2514600"/>
            <a:ext cx="457200" cy="762000"/>
          </a:xfrm>
          <a:prstGeom prst="downArrow">
            <a:avLst>
              <a:gd name="adj1" fmla="val 50000"/>
              <a:gd name="adj2" fmla="val 41666"/>
            </a:avLst>
          </a:prstGeom>
          <a:gradFill rotWithShape="0">
            <a:gsLst>
              <a:gs pos="0">
                <a:srgbClr val="FFFFFF">
                  <a:alpha val="100000"/>
                </a:srgbClr>
              </a:gs>
              <a:gs pos="100000">
                <a:srgbClr val="009999">
                  <a:alpha val="100000"/>
                </a:srgbClr>
              </a:gs>
            </a:gsLst>
            <a:lin ang="5400000" scaled="1"/>
          </a:gradFill>
          <a:ln w="28575" cap="flat" cmpd="sng">
            <a:solidFill>
              <a:srgbClr val="FF3300"/>
            </a:solidFill>
            <a:prstDash val="solid"/>
            <a:miter/>
          </a:ln>
        </p:spPr>
      </p:sp>
      <p:sp>
        <p:nvSpPr>
          <p:cNvPr id="2573" name="矩形"/>
          <p:cNvSpPr>
            <a:spLocks/>
          </p:cNvSpPr>
          <p:nvPr/>
        </p:nvSpPr>
        <p:spPr>
          <a:xfrm>
            <a:off x="990600" y="555625"/>
            <a:ext cx="2413731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或非” 门电路</a:t>
            </a:r>
          </a:p>
        </p:txBody>
      </p:sp>
      <p:sp>
        <p:nvSpPr>
          <p:cNvPr id="2574" name="矩形" descr="40%"/>
          <p:cNvSpPr>
            <a:spLocks/>
          </p:cNvSpPr>
          <p:nvPr/>
        </p:nvSpPr>
        <p:spPr>
          <a:xfrm>
            <a:off x="838200" y="5562600"/>
            <a:ext cx="5748655" cy="615314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38100" cap="flat" cmpd="sng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有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0</a:t>
            </a:r>
            <a:r>
              <a:rPr lang="en-US" altLang="zh-CN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，全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0”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1”</a:t>
            </a:r>
            <a:endParaRPr lang="zh-CN" altLang="en-US" sz="3200" b="1" i="0" u="none" strike="noStrike" kern="1200" cap="none" spc="0" baseline="0">
              <a:solidFill>
                <a:schemeClr val="accent2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2581" name="组合"/>
          <p:cNvGrpSpPr>
            <a:grpSpLocks/>
          </p:cNvGrpSpPr>
          <p:nvPr/>
        </p:nvGrpSpPr>
        <p:grpSpPr>
          <a:xfrm>
            <a:off x="3355974" y="1371600"/>
            <a:ext cx="1978025" cy="1433513"/>
            <a:chOff x="3355974" y="1371600"/>
            <a:chExt cx="1978025" cy="1433513"/>
          </a:xfrm>
        </p:grpSpPr>
        <p:sp>
          <p:nvSpPr>
            <p:cNvPr id="2575" name="矩形"/>
            <p:cNvSpPr>
              <a:spLocks/>
            </p:cNvSpPr>
            <p:nvPr/>
          </p:nvSpPr>
          <p:spPr>
            <a:xfrm>
              <a:off x="3581399" y="1371600"/>
              <a:ext cx="685800" cy="838200"/>
            </a:xfrm>
            <a:prstGeom prst="rect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2576" name="矩形"/>
            <p:cNvSpPr>
              <a:spLocks/>
            </p:cNvSpPr>
            <p:nvPr/>
          </p:nvSpPr>
          <p:spPr>
            <a:xfrm>
              <a:off x="3733800" y="1373187"/>
              <a:ext cx="34419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577" name="矩形"/>
            <p:cNvSpPr>
              <a:spLocks/>
            </p:cNvSpPr>
            <p:nvPr/>
          </p:nvSpPr>
          <p:spPr>
            <a:xfrm>
              <a:off x="4953000" y="1495425"/>
              <a:ext cx="381000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8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578" name="直线"/>
            <p:cNvSpPr>
              <a:spLocks/>
            </p:cNvSpPr>
            <p:nvPr/>
          </p:nvSpPr>
          <p:spPr>
            <a:xfrm>
              <a:off x="4384674" y="1754187"/>
              <a:ext cx="609600" cy="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579" name="椭圆"/>
            <p:cNvSpPr>
              <a:spLocks/>
            </p:cNvSpPr>
            <p:nvPr/>
          </p:nvSpPr>
          <p:spPr>
            <a:xfrm>
              <a:off x="4267200" y="1677987"/>
              <a:ext cx="115887" cy="115887"/>
            </a:xfrm>
            <a:prstGeom prst="ellips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580" name="矩形"/>
            <p:cNvSpPr>
              <a:spLocks/>
            </p:cNvSpPr>
            <p:nvPr/>
          </p:nvSpPr>
          <p:spPr>
            <a:xfrm>
              <a:off x="3355974" y="2286000"/>
              <a:ext cx="12573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非”门</a:t>
              </a:r>
            </a:p>
          </p:txBody>
        </p:sp>
      </p:grpSp>
      <p:grpSp>
        <p:nvGrpSpPr>
          <p:cNvPr id="2643" name="组合"/>
          <p:cNvGrpSpPr>
            <a:grpSpLocks/>
          </p:cNvGrpSpPr>
          <p:nvPr/>
        </p:nvGrpSpPr>
        <p:grpSpPr>
          <a:xfrm>
            <a:off x="5181600" y="1295400"/>
            <a:ext cx="3556880" cy="4252913"/>
            <a:chOff x="5181600" y="1295400"/>
            <a:chExt cx="3556880" cy="4252913"/>
          </a:xfrm>
        </p:grpSpPr>
        <p:grpSp>
          <p:nvGrpSpPr>
            <p:cNvPr id="2587" name="组合"/>
            <p:cNvGrpSpPr>
              <a:grpSpLocks/>
            </p:cNvGrpSpPr>
            <p:nvPr/>
          </p:nvGrpSpPr>
          <p:grpSpPr>
            <a:xfrm>
              <a:off x="5486401" y="2362200"/>
              <a:ext cx="2743200" cy="519112"/>
              <a:chOff x="5486401" y="2362200"/>
              <a:chExt cx="2743200" cy="519112"/>
            </a:xfrm>
          </p:grpSpPr>
          <p:grpSp>
            <p:nvGrpSpPr>
              <p:cNvPr id="2585" name="组合"/>
              <p:cNvGrpSpPr>
                <a:grpSpLocks/>
              </p:cNvGrpSpPr>
              <p:nvPr/>
            </p:nvGrpSpPr>
            <p:grpSpPr>
              <a:xfrm>
                <a:off x="5486401" y="2362200"/>
                <a:ext cx="2057399" cy="519112"/>
                <a:chOff x="5486401" y="2362200"/>
                <a:chExt cx="2057399" cy="519112"/>
              </a:xfrm>
            </p:grpSpPr>
            <p:sp>
              <p:nvSpPr>
                <p:cNvPr id="2582" name="矩形"/>
                <p:cNvSpPr>
                  <a:spLocks/>
                </p:cNvSpPr>
                <p:nvPr/>
              </p:nvSpPr>
              <p:spPr>
                <a:xfrm>
                  <a:off x="5486401" y="2362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583" name="矩形"/>
                <p:cNvSpPr>
                  <a:spLocks/>
                </p:cNvSpPr>
                <p:nvPr/>
              </p:nvSpPr>
              <p:spPr>
                <a:xfrm>
                  <a:off x="6248400" y="2362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584" name="矩形"/>
                <p:cNvSpPr>
                  <a:spLocks/>
                </p:cNvSpPr>
                <p:nvPr/>
              </p:nvSpPr>
              <p:spPr>
                <a:xfrm>
                  <a:off x="7086600" y="2362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586" name="矩形"/>
              <p:cNvSpPr>
                <a:spLocks/>
              </p:cNvSpPr>
              <p:nvPr/>
            </p:nvSpPr>
            <p:spPr>
              <a:xfrm>
                <a:off x="7772401" y="2362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593" name="组合"/>
            <p:cNvGrpSpPr>
              <a:grpSpLocks/>
            </p:cNvGrpSpPr>
            <p:nvPr/>
          </p:nvGrpSpPr>
          <p:grpSpPr>
            <a:xfrm>
              <a:off x="5486401" y="2743200"/>
              <a:ext cx="2743200" cy="519112"/>
              <a:chOff x="5486401" y="2743200"/>
              <a:chExt cx="2743200" cy="519112"/>
            </a:xfrm>
          </p:grpSpPr>
          <p:grpSp>
            <p:nvGrpSpPr>
              <p:cNvPr id="2591" name="组合"/>
              <p:cNvGrpSpPr>
                <a:grpSpLocks/>
              </p:cNvGrpSpPr>
              <p:nvPr/>
            </p:nvGrpSpPr>
            <p:grpSpPr>
              <a:xfrm>
                <a:off x="5486401" y="2743200"/>
                <a:ext cx="2057399" cy="519112"/>
                <a:chOff x="5486401" y="2743200"/>
                <a:chExt cx="2057399" cy="519112"/>
              </a:xfrm>
            </p:grpSpPr>
            <p:sp>
              <p:nvSpPr>
                <p:cNvPr id="2588" name="矩形"/>
                <p:cNvSpPr>
                  <a:spLocks/>
                </p:cNvSpPr>
                <p:nvPr/>
              </p:nvSpPr>
              <p:spPr>
                <a:xfrm>
                  <a:off x="5486401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589" name="矩形"/>
                <p:cNvSpPr>
                  <a:spLocks/>
                </p:cNvSpPr>
                <p:nvPr/>
              </p:nvSpPr>
              <p:spPr>
                <a:xfrm>
                  <a:off x="6248400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590" name="矩形"/>
                <p:cNvSpPr>
                  <a:spLocks/>
                </p:cNvSpPr>
                <p:nvPr/>
              </p:nvSpPr>
              <p:spPr>
                <a:xfrm>
                  <a:off x="7086600" y="2743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592" name="矩形"/>
              <p:cNvSpPr>
                <a:spLocks/>
              </p:cNvSpPr>
              <p:nvPr/>
            </p:nvSpPr>
            <p:spPr>
              <a:xfrm>
                <a:off x="7772401" y="2743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624" name="组合"/>
            <p:cNvGrpSpPr>
              <a:grpSpLocks/>
            </p:cNvGrpSpPr>
            <p:nvPr/>
          </p:nvGrpSpPr>
          <p:grpSpPr>
            <a:xfrm>
              <a:off x="5486401" y="3124200"/>
              <a:ext cx="2743200" cy="2043112"/>
              <a:chOff x="5486401" y="3124200"/>
              <a:chExt cx="2743200" cy="2043112"/>
            </a:xfrm>
          </p:grpSpPr>
          <p:grpSp>
            <p:nvGrpSpPr>
              <p:cNvPr id="2599" name="组合"/>
              <p:cNvGrpSpPr>
                <a:grpSpLocks/>
              </p:cNvGrpSpPr>
              <p:nvPr/>
            </p:nvGrpSpPr>
            <p:grpSpPr>
              <a:xfrm>
                <a:off x="5486401" y="4267200"/>
                <a:ext cx="2743200" cy="519112"/>
                <a:chOff x="5486401" y="4267200"/>
                <a:chExt cx="2743200" cy="519112"/>
              </a:xfrm>
            </p:grpSpPr>
            <p:grpSp>
              <p:nvGrpSpPr>
                <p:cNvPr id="2597" name="组合"/>
                <p:cNvGrpSpPr>
                  <a:grpSpLocks/>
                </p:cNvGrpSpPr>
                <p:nvPr/>
              </p:nvGrpSpPr>
              <p:grpSpPr>
                <a:xfrm>
                  <a:off x="5486401" y="4267200"/>
                  <a:ext cx="2057399" cy="519112"/>
                  <a:chOff x="5486401" y="4267200"/>
                  <a:chExt cx="2057399" cy="519112"/>
                </a:xfrm>
              </p:grpSpPr>
              <p:sp>
                <p:nvSpPr>
                  <p:cNvPr id="2594" name="矩形"/>
                  <p:cNvSpPr>
                    <a:spLocks/>
                  </p:cNvSpPr>
                  <p:nvPr/>
                </p:nvSpPr>
                <p:spPr>
                  <a:xfrm>
                    <a:off x="5486401" y="4267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95" name="矩形"/>
                  <p:cNvSpPr>
                    <a:spLocks/>
                  </p:cNvSpPr>
                  <p:nvPr/>
                </p:nvSpPr>
                <p:spPr>
                  <a:xfrm>
                    <a:off x="6248400" y="4267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596" name="矩形"/>
                  <p:cNvSpPr>
                    <a:spLocks/>
                  </p:cNvSpPr>
                  <p:nvPr/>
                </p:nvSpPr>
                <p:spPr>
                  <a:xfrm>
                    <a:off x="7086600" y="4267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598" name="矩形"/>
                <p:cNvSpPr>
                  <a:spLocks/>
                </p:cNvSpPr>
                <p:nvPr/>
              </p:nvSpPr>
              <p:spPr>
                <a:xfrm>
                  <a:off x="7772401" y="4267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605" name="组合"/>
              <p:cNvGrpSpPr>
                <a:grpSpLocks/>
              </p:cNvGrpSpPr>
              <p:nvPr/>
            </p:nvGrpSpPr>
            <p:grpSpPr>
              <a:xfrm>
                <a:off x="5486401" y="4648200"/>
                <a:ext cx="2743200" cy="519112"/>
                <a:chOff x="5486401" y="4648200"/>
                <a:chExt cx="2743200" cy="519112"/>
              </a:xfrm>
            </p:grpSpPr>
            <p:grpSp>
              <p:nvGrpSpPr>
                <p:cNvPr id="2603" name="组合"/>
                <p:cNvGrpSpPr>
                  <a:grpSpLocks/>
                </p:cNvGrpSpPr>
                <p:nvPr/>
              </p:nvGrpSpPr>
              <p:grpSpPr>
                <a:xfrm>
                  <a:off x="5486401" y="4648200"/>
                  <a:ext cx="2057399" cy="519112"/>
                  <a:chOff x="5486401" y="4648200"/>
                  <a:chExt cx="2057399" cy="519112"/>
                </a:xfrm>
              </p:grpSpPr>
              <p:sp>
                <p:nvSpPr>
                  <p:cNvPr id="2600" name="矩形"/>
                  <p:cNvSpPr>
                    <a:spLocks/>
                  </p:cNvSpPr>
                  <p:nvPr/>
                </p:nvSpPr>
                <p:spPr>
                  <a:xfrm>
                    <a:off x="5486401" y="4648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601" name="矩形"/>
                  <p:cNvSpPr>
                    <a:spLocks/>
                  </p:cNvSpPr>
                  <p:nvPr/>
                </p:nvSpPr>
                <p:spPr>
                  <a:xfrm>
                    <a:off x="6248400" y="4648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602" name="矩形"/>
                  <p:cNvSpPr>
                    <a:spLocks/>
                  </p:cNvSpPr>
                  <p:nvPr/>
                </p:nvSpPr>
                <p:spPr>
                  <a:xfrm>
                    <a:off x="7086600" y="4648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604" name="矩形"/>
                <p:cNvSpPr>
                  <a:spLocks/>
                </p:cNvSpPr>
                <p:nvPr/>
              </p:nvSpPr>
              <p:spPr>
                <a:xfrm>
                  <a:off x="7772401" y="4648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611" name="组合"/>
              <p:cNvGrpSpPr>
                <a:grpSpLocks/>
              </p:cNvGrpSpPr>
              <p:nvPr/>
            </p:nvGrpSpPr>
            <p:grpSpPr>
              <a:xfrm>
                <a:off x="5486401" y="3886200"/>
                <a:ext cx="2743200" cy="519112"/>
                <a:chOff x="5486401" y="3886200"/>
                <a:chExt cx="2743200" cy="519112"/>
              </a:xfrm>
            </p:grpSpPr>
            <p:grpSp>
              <p:nvGrpSpPr>
                <p:cNvPr id="2609" name="组合"/>
                <p:cNvGrpSpPr>
                  <a:grpSpLocks/>
                </p:cNvGrpSpPr>
                <p:nvPr/>
              </p:nvGrpSpPr>
              <p:grpSpPr>
                <a:xfrm>
                  <a:off x="5486401" y="3886200"/>
                  <a:ext cx="2057399" cy="519112"/>
                  <a:chOff x="5486401" y="3886200"/>
                  <a:chExt cx="2057399" cy="519112"/>
                </a:xfrm>
              </p:grpSpPr>
              <p:sp>
                <p:nvSpPr>
                  <p:cNvPr id="2606" name="矩形"/>
                  <p:cNvSpPr>
                    <a:spLocks/>
                  </p:cNvSpPr>
                  <p:nvPr/>
                </p:nvSpPr>
                <p:spPr>
                  <a:xfrm>
                    <a:off x="5486401" y="3886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607" name="矩形"/>
                  <p:cNvSpPr>
                    <a:spLocks/>
                  </p:cNvSpPr>
                  <p:nvPr/>
                </p:nvSpPr>
                <p:spPr>
                  <a:xfrm>
                    <a:off x="6248400" y="3886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608" name="矩形"/>
                  <p:cNvSpPr>
                    <a:spLocks/>
                  </p:cNvSpPr>
                  <p:nvPr/>
                </p:nvSpPr>
                <p:spPr>
                  <a:xfrm>
                    <a:off x="7086600" y="3886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610" name="矩形"/>
                <p:cNvSpPr>
                  <a:spLocks/>
                </p:cNvSpPr>
                <p:nvPr/>
              </p:nvSpPr>
              <p:spPr>
                <a:xfrm>
                  <a:off x="7772401" y="3886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617" name="组合"/>
              <p:cNvGrpSpPr>
                <a:grpSpLocks/>
              </p:cNvGrpSpPr>
              <p:nvPr/>
            </p:nvGrpSpPr>
            <p:grpSpPr>
              <a:xfrm>
                <a:off x="5486401" y="3505200"/>
                <a:ext cx="2743200" cy="519112"/>
                <a:chOff x="5486401" y="3505200"/>
                <a:chExt cx="2743200" cy="519112"/>
              </a:xfrm>
            </p:grpSpPr>
            <p:grpSp>
              <p:nvGrpSpPr>
                <p:cNvPr id="2615" name="组合"/>
                <p:cNvGrpSpPr>
                  <a:grpSpLocks/>
                </p:cNvGrpSpPr>
                <p:nvPr/>
              </p:nvGrpSpPr>
              <p:grpSpPr>
                <a:xfrm>
                  <a:off x="5486401" y="3505200"/>
                  <a:ext cx="2057399" cy="519112"/>
                  <a:chOff x="5486401" y="3505200"/>
                  <a:chExt cx="2057399" cy="519112"/>
                </a:xfrm>
              </p:grpSpPr>
              <p:sp>
                <p:nvSpPr>
                  <p:cNvPr id="2612" name="矩形"/>
                  <p:cNvSpPr>
                    <a:spLocks/>
                  </p:cNvSpPr>
                  <p:nvPr/>
                </p:nvSpPr>
                <p:spPr>
                  <a:xfrm>
                    <a:off x="5486401" y="3505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613" name="矩形"/>
                  <p:cNvSpPr>
                    <a:spLocks/>
                  </p:cNvSpPr>
                  <p:nvPr/>
                </p:nvSpPr>
                <p:spPr>
                  <a:xfrm>
                    <a:off x="6248400" y="3505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614" name="矩形"/>
                  <p:cNvSpPr>
                    <a:spLocks/>
                  </p:cNvSpPr>
                  <p:nvPr/>
                </p:nvSpPr>
                <p:spPr>
                  <a:xfrm>
                    <a:off x="7086600" y="3505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616" name="矩形"/>
                <p:cNvSpPr>
                  <a:spLocks/>
                </p:cNvSpPr>
                <p:nvPr/>
              </p:nvSpPr>
              <p:spPr>
                <a:xfrm>
                  <a:off x="7772401" y="3505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2623" name="组合"/>
              <p:cNvGrpSpPr>
                <a:grpSpLocks/>
              </p:cNvGrpSpPr>
              <p:nvPr/>
            </p:nvGrpSpPr>
            <p:grpSpPr>
              <a:xfrm>
                <a:off x="5486401" y="3124200"/>
                <a:ext cx="2743200" cy="519112"/>
                <a:chOff x="5486401" y="3124200"/>
                <a:chExt cx="2743200" cy="519112"/>
              </a:xfrm>
            </p:grpSpPr>
            <p:grpSp>
              <p:nvGrpSpPr>
                <p:cNvPr id="2621" name="组合"/>
                <p:cNvGrpSpPr>
                  <a:grpSpLocks/>
                </p:cNvGrpSpPr>
                <p:nvPr/>
              </p:nvGrpSpPr>
              <p:grpSpPr>
                <a:xfrm>
                  <a:off x="5486401" y="3124200"/>
                  <a:ext cx="2057399" cy="519112"/>
                  <a:chOff x="5486401" y="3124200"/>
                  <a:chExt cx="2057399" cy="519112"/>
                </a:xfrm>
              </p:grpSpPr>
              <p:sp>
                <p:nvSpPr>
                  <p:cNvPr id="2618" name="矩形"/>
                  <p:cNvSpPr>
                    <a:spLocks/>
                  </p:cNvSpPr>
                  <p:nvPr/>
                </p:nvSpPr>
                <p:spPr>
                  <a:xfrm>
                    <a:off x="5486401" y="3124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619" name="矩形"/>
                  <p:cNvSpPr>
                    <a:spLocks/>
                  </p:cNvSpPr>
                  <p:nvPr/>
                </p:nvSpPr>
                <p:spPr>
                  <a:xfrm>
                    <a:off x="6248400" y="3124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2620" name="矩形"/>
                  <p:cNvSpPr>
                    <a:spLocks/>
                  </p:cNvSpPr>
                  <p:nvPr/>
                </p:nvSpPr>
                <p:spPr>
                  <a:xfrm>
                    <a:off x="7086600" y="31242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2622" name="矩形"/>
                <p:cNvSpPr>
                  <a:spLocks/>
                </p:cNvSpPr>
                <p:nvPr/>
              </p:nvSpPr>
              <p:spPr>
                <a:xfrm>
                  <a:off x="7772401" y="3124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</p:grpSp>
        <p:grpSp>
          <p:nvGrpSpPr>
            <p:cNvPr id="2630" name="组合"/>
            <p:cNvGrpSpPr>
              <a:grpSpLocks/>
            </p:cNvGrpSpPr>
            <p:nvPr/>
          </p:nvGrpSpPr>
          <p:grpSpPr>
            <a:xfrm>
              <a:off x="5486401" y="5029200"/>
              <a:ext cx="2743200" cy="519112"/>
              <a:chOff x="5486401" y="5029200"/>
              <a:chExt cx="2743200" cy="519112"/>
            </a:xfrm>
          </p:grpSpPr>
          <p:grpSp>
            <p:nvGrpSpPr>
              <p:cNvPr id="2628" name="组合"/>
              <p:cNvGrpSpPr>
                <a:grpSpLocks/>
              </p:cNvGrpSpPr>
              <p:nvPr/>
            </p:nvGrpSpPr>
            <p:grpSpPr>
              <a:xfrm>
                <a:off x="5486401" y="5029200"/>
                <a:ext cx="2057399" cy="519112"/>
                <a:chOff x="5486401" y="5029200"/>
                <a:chExt cx="2057399" cy="519112"/>
              </a:xfrm>
            </p:grpSpPr>
            <p:sp>
              <p:nvSpPr>
                <p:cNvPr id="2625" name="矩形"/>
                <p:cNvSpPr>
                  <a:spLocks/>
                </p:cNvSpPr>
                <p:nvPr/>
              </p:nvSpPr>
              <p:spPr>
                <a:xfrm>
                  <a:off x="5486401" y="5029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626" name="矩形"/>
                <p:cNvSpPr>
                  <a:spLocks/>
                </p:cNvSpPr>
                <p:nvPr/>
              </p:nvSpPr>
              <p:spPr>
                <a:xfrm>
                  <a:off x="6248400" y="5029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2627" name="矩形"/>
                <p:cNvSpPr>
                  <a:spLocks/>
                </p:cNvSpPr>
                <p:nvPr/>
              </p:nvSpPr>
              <p:spPr>
                <a:xfrm>
                  <a:off x="7086600" y="50292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2629" name="矩形"/>
              <p:cNvSpPr>
                <a:spLocks/>
              </p:cNvSpPr>
              <p:nvPr/>
            </p:nvSpPr>
            <p:spPr>
              <a:xfrm>
                <a:off x="7772401" y="5029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642" name="组合"/>
            <p:cNvGrpSpPr>
              <a:grpSpLocks/>
            </p:cNvGrpSpPr>
            <p:nvPr/>
          </p:nvGrpSpPr>
          <p:grpSpPr>
            <a:xfrm>
              <a:off x="5181600" y="1295400"/>
              <a:ext cx="3556880" cy="4191000"/>
              <a:chOff x="5181600" y="1295400"/>
              <a:chExt cx="3556880" cy="4191000"/>
            </a:xfrm>
          </p:grpSpPr>
          <p:sp>
            <p:nvSpPr>
              <p:cNvPr id="2631" name="矩形"/>
              <p:cNvSpPr>
                <a:spLocks/>
              </p:cNvSpPr>
              <p:nvPr/>
            </p:nvSpPr>
            <p:spPr>
              <a:xfrm>
                <a:off x="5486401" y="1828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1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632" name="矩形"/>
              <p:cNvSpPr>
                <a:spLocks/>
              </p:cNvSpPr>
              <p:nvPr/>
            </p:nvSpPr>
            <p:spPr>
              <a:xfrm>
                <a:off x="6248401" y="1828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633" name="矩形"/>
              <p:cNvSpPr>
                <a:spLocks/>
              </p:cNvSpPr>
              <p:nvPr/>
            </p:nvSpPr>
            <p:spPr>
              <a:xfrm>
                <a:off x="7772401" y="1828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634" name="直线"/>
              <p:cNvSpPr>
                <a:spLocks/>
              </p:cNvSpPr>
              <p:nvPr/>
            </p:nvSpPr>
            <p:spPr>
              <a:xfrm>
                <a:off x="6858000" y="18288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35" name="直线"/>
              <p:cNvSpPr>
                <a:spLocks/>
              </p:cNvSpPr>
              <p:nvPr/>
            </p:nvSpPr>
            <p:spPr>
              <a:xfrm>
                <a:off x="6019800" y="18288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36" name="直线"/>
              <p:cNvSpPr>
                <a:spLocks/>
              </p:cNvSpPr>
              <p:nvPr/>
            </p:nvSpPr>
            <p:spPr>
              <a:xfrm>
                <a:off x="5410201" y="2362200"/>
                <a:ext cx="2819399" cy="0"/>
              </a:xfrm>
              <a:prstGeom prst="line">
                <a:avLst/>
              </a:prstGeom>
              <a:noFill/>
              <a:ln w="28575" cap="sq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37" name="直线"/>
              <p:cNvSpPr>
                <a:spLocks/>
              </p:cNvSpPr>
              <p:nvPr/>
            </p:nvSpPr>
            <p:spPr>
              <a:xfrm>
                <a:off x="5181600" y="5486400"/>
                <a:ext cx="2971800" cy="0"/>
              </a:xfrm>
              <a:prstGeom prst="line">
                <a:avLst/>
              </a:prstGeom>
              <a:noFill/>
              <a:ln w="28575" cap="sq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38" name="直线"/>
              <p:cNvSpPr>
                <a:spLocks/>
              </p:cNvSpPr>
              <p:nvPr/>
            </p:nvSpPr>
            <p:spPr>
              <a:xfrm>
                <a:off x="7696200" y="18288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39" name="矩形"/>
              <p:cNvSpPr>
                <a:spLocks/>
              </p:cNvSpPr>
              <p:nvPr/>
            </p:nvSpPr>
            <p:spPr>
              <a:xfrm>
                <a:off x="7086600" y="1828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C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640" name="直线"/>
              <p:cNvSpPr>
                <a:spLocks/>
              </p:cNvSpPr>
              <p:nvPr/>
            </p:nvSpPr>
            <p:spPr>
              <a:xfrm>
                <a:off x="5410201" y="1828800"/>
                <a:ext cx="2819399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41" name="矩形"/>
              <p:cNvSpPr>
                <a:spLocks/>
              </p:cNvSpPr>
              <p:nvPr/>
            </p:nvSpPr>
            <p:spPr>
              <a:xfrm>
                <a:off x="5257800" y="1295400"/>
                <a:ext cx="3480680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“</a:t>
                </a: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或非” 门逻辑状态表</a:t>
                </a:r>
              </a:p>
            </p:txBody>
          </p:sp>
        </p:grpSp>
      </p:grpSp>
      <p:grpSp>
        <p:nvGrpSpPr>
          <p:cNvPr id="2656" name="组合"/>
          <p:cNvGrpSpPr>
            <a:grpSpLocks/>
          </p:cNvGrpSpPr>
          <p:nvPr/>
        </p:nvGrpSpPr>
        <p:grpSpPr>
          <a:xfrm>
            <a:off x="838200" y="990600"/>
            <a:ext cx="2743200" cy="1890713"/>
            <a:chOff x="838200" y="990600"/>
            <a:chExt cx="2743200" cy="1890713"/>
          </a:xfrm>
        </p:grpSpPr>
        <p:sp>
          <p:nvSpPr>
            <p:cNvPr id="2644" name="矩形"/>
            <p:cNvSpPr>
              <a:spLocks/>
            </p:cNvSpPr>
            <p:nvPr/>
          </p:nvSpPr>
          <p:spPr>
            <a:xfrm>
              <a:off x="1600200" y="2362200"/>
              <a:ext cx="12573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或”门</a:t>
              </a:r>
            </a:p>
          </p:txBody>
        </p:sp>
        <p:sp>
          <p:nvSpPr>
            <p:cNvPr id="2645" name="矩形"/>
            <p:cNvSpPr>
              <a:spLocks/>
            </p:cNvSpPr>
            <p:nvPr/>
          </p:nvSpPr>
          <p:spPr>
            <a:xfrm>
              <a:off x="838200" y="990600"/>
              <a:ext cx="3809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646" name="矩形"/>
            <p:cNvSpPr>
              <a:spLocks/>
            </p:cNvSpPr>
            <p:nvPr/>
          </p:nvSpPr>
          <p:spPr>
            <a:xfrm>
              <a:off x="1981200" y="1173162"/>
              <a:ext cx="838200" cy="114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47" name="直线"/>
            <p:cNvSpPr>
              <a:spLocks/>
            </p:cNvSpPr>
            <p:nvPr/>
          </p:nvSpPr>
          <p:spPr>
            <a:xfrm>
              <a:off x="1219200" y="167640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48" name="直线"/>
            <p:cNvSpPr>
              <a:spLocks/>
            </p:cNvSpPr>
            <p:nvPr/>
          </p:nvSpPr>
          <p:spPr>
            <a:xfrm>
              <a:off x="1219200" y="2011362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49" name="直线"/>
            <p:cNvSpPr>
              <a:spLocks/>
            </p:cNvSpPr>
            <p:nvPr/>
          </p:nvSpPr>
          <p:spPr>
            <a:xfrm>
              <a:off x="2819400" y="1782762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50" name="矩形"/>
            <p:cNvSpPr>
              <a:spLocks/>
            </p:cNvSpPr>
            <p:nvPr/>
          </p:nvSpPr>
          <p:spPr>
            <a:xfrm>
              <a:off x="838200" y="1371600"/>
              <a:ext cx="5333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651" name="直线"/>
            <p:cNvSpPr>
              <a:spLocks/>
            </p:cNvSpPr>
            <p:nvPr/>
          </p:nvSpPr>
          <p:spPr>
            <a:xfrm>
              <a:off x="1219200" y="137160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52" name="矩形"/>
            <p:cNvSpPr>
              <a:spLocks/>
            </p:cNvSpPr>
            <p:nvPr/>
          </p:nvSpPr>
          <p:spPr>
            <a:xfrm>
              <a:off x="838200" y="1752600"/>
              <a:ext cx="5333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pSp>
          <p:nvGrpSpPr>
            <p:cNvPr id="2655" name="组合"/>
            <p:cNvGrpSpPr>
              <a:grpSpLocks/>
            </p:cNvGrpSpPr>
            <p:nvPr/>
          </p:nvGrpSpPr>
          <p:grpSpPr>
            <a:xfrm>
              <a:off x="2057400" y="1066800"/>
              <a:ext cx="914400" cy="579437"/>
              <a:chOff x="2057400" y="1066800"/>
              <a:chExt cx="914400" cy="579437"/>
            </a:xfrm>
          </p:grpSpPr>
          <p:sp>
            <p:nvSpPr>
              <p:cNvPr id="2653" name="矩形"/>
              <p:cNvSpPr>
                <a:spLocks/>
              </p:cNvSpPr>
              <p:nvPr/>
            </p:nvSpPr>
            <p:spPr>
              <a:xfrm>
                <a:off x="2057400" y="1066800"/>
                <a:ext cx="914400" cy="579437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32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&gt; </a:t>
                </a:r>
                <a:r>
                  <a:rPr lang="en-US" altLang="zh-CN" sz="2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32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654" name="直线"/>
              <p:cNvSpPr>
                <a:spLocks/>
              </p:cNvSpPr>
              <p:nvPr/>
            </p:nvSpPr>
            <p:spPr>
              <a:xfrm flipH="1">
                <a:off x="2209800" y="1447800"/>
                <a:ext cx="228599" cy="76200"/>
              </a:xfrm>
              <a:prstGeom prst="lin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</a:ln>
            </p:spPr>
          </p:sp>
        </p:grpSp>
      </p:grpSp>
      <p:grpSp>
        <p:nvGrpSpPr>
          <p:cNvPr id="2671" name="组合"/>
          <p:cNvGrpSpPr>
            <a:grpSpLocks/>
          </p:cNvGrpSpPr>
          <p:nvPr/>
        </p:nvGrpSpPr>
        <p:grpSpPr>
          <a:xfrm>
            <a:off x="1676400" y="3200400"/>
            <a:ext cx="3124200" cy="1814512"/>
            <a:chOff x="1676400" y="3200400"/>
            <a:chExt cx="3124200" cy="1814512"/>
          </a:xfrm>
        </p:grpSpPr>
        <p:sp>
          <p:nvSpPr>
            <p:cNvPr id="2657" name="矩形"/>
            <p:cNvSpPr>
              <a:spLocks/>
            </p:cNvSpPr>
            <p:nvPr/>
          </p:nvSpPr>
          <p:spPr>
            <a:xfrm>
              <a:off x="2286000" y="4495800"/>
              <a:ext cx="1616075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“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或非”门</a:t>
              </a:r>
            </a:p>
          </p:txBody>
        </p:sp>
        <p:sp>
          <p:nvSpPr>
            <p:cNvPr id="2658" name="矩形"/>
            <p:cNvSpPr>
              <a:spLocks/>
            </p:cNvSpPr>
            <p:nvPr/>
          </p:nvSpPr>
          <p:spPr>
            <a:xfrm>
              <a:off x="4267200" y="3733800"/>
              <a:ext cx="5333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659" name="直线"/>
            <p:cNvSpPr>
              <a:spLocks/>
            </p:cNvSpPr>
            <p:nvPr/>
          </p:nvSpPr>
          <p:spPr>
            <a:xfrm>
              <a:off x="3771900" y="3962400"/>
              <a:ext cx="5334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60" name="椭圆"/>
            <p:cNvSpPr>
              <a:spLocks/>
            </p:cNvSpPr>
            <p:nvPr/>
          </p:nvSpPr>
          <p:spPr>
            <a:xfrm>
              <a:off x="3657600" y="3886200"/>
              <a:ext cx="115887" cy="115887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2661" name="矩形"/>
            <p:cNvSpPr>
              <a:spLocks/>
            </p:cNvSpPr>
            <p:nvPr/>
          </p:nvSpPr>
          <p:spPr>
            <a:xfrm>
              <a:off x="1676400" y="3200400"/>
              <a:ext cx="3809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662" name="矩形"/>
            <p:cNvSpPr>
              <a:spLocks/>
            </p:cNvSpPr>
            <p:nvPr/>
          </p:nvSpPr>
          <p:spPr>
            <a:xfrm>
              <a:off x="2819400" y="3382962"/>
              <a:ext cx="838200" cy="114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63" name="直线"/>
            <p:cNvSpPr>
              <a:spLocks/>
            </p:cNvSpPr>
            <p:nvPr/>
          </p:nvSpPr>
          <p:spPr>
            <a:xfrm>
              <a:off x="2057400" y="388620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64" name="直线"/>
            <p:cNvSpPr>
              <a:spLocks/>
            </p:cNvSpPr>
            <p:nvPr/>
          </p:nvSpPr>
          <p:spPr>
            <a:xfrm>
              <a:off x="2057400" y="4221162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65" name="矩形"/>
            <p:cNvSpPr>
              <a:spLocks/>
            </p:cNvSpPr>
            <p:nvPr/>
          </p:nvSpPr>
          <p:spPr>
            <a:xfrm>
              <a:off x="1676400" y="3581399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666" name="直线"/>
            <p:cNvSpPr>
              <a:spLocks/>
            </p:cNvSpPr>
            <p:nvPr/>
          </p:nvSpPr>
          <p:spPr>
            <a:xfrm>
              <a:off x="2057400" y="3581399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67" name="矩形"/>
            <p:cNvSpPr>
              <a:spLocks/>
            </p:cNvSpPr>
            <p:nvPr/>
          </p:nvSpPr>
          <p:spPr>
            <a:xfrm>
              <a:off x="1676400" y="3962400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pSp>
          <p:nvGrpSpPr>
            <p:cNvPr id="2670" name="组合"/>
            <p:cNvGrpSpPr>
              <a:grpSpLocks/>
            </p:cNvGrpSpPr>
            <p:nvPr/>
          </p:nvGrpSpPr>
          <p:grpSpPr>
            <a:xfrm>
              <a:off x="2895600" y="3276599"/>
              <a:ext cx="914400" cy="579437"/>
              <a:chOff x="2895600" y="3276599"/>
              <a:chExt cx="914400" cy="579437"/>
            </a:xfrm>
          </p:grpSpPr>
          <p:sp>
            <p:nvSpPr>
              <p:cNvPr id="2668" name="矩形"/>
              <p:cNvSpPr>
                <a:spLocks/>
              </p:cNvSpPr>
              <p:nvPr/>
            </p:nvSpPr>
            <p:spPr>
              <a:xfrm>
                <a:off x="2895600" y="3276599"/>
                <a:ext cx="914400" cy="579437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32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&gt; </a:t>
                </a:r>
                <a:r>
                  <a:rPr lang="en-US" altLang="zh-CN" sz="2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32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669" name="直线"/>
              <p:cNvSpPr>
                <a:spLocks/>
              </p:cNvSpPr>
              <p:nvPr/>
            </p:nvSpPr>
            <p:spPr>
              <a:xfrm flipH="1">
                <a:off x="3048000" y="3657599"/>
                <a:ext cx="228599" cy="76200"/>
              </a:xfrm>
              <a:prstGeom prst="lin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</a:ln>
            </p:spPr>
          </p:sp>
        </p:grpSp>
      </p:grpSp>
      <p:grpSp>
        <p:nvGrpSpPr>
          <p:cNvPr id="2676" name="组合"/>
          <p:cNvGrpSpPr>
            <a:grpSpLocks/>
          </p:cNvGrpSpPr>
          <p:nvPr/>
        </p:nvGrpSpPr>
        <p:grpSpPr>
          <a:xfrm>
            <a:off x="736600" y="4952999"/>
            <a:ext cx="4481513" cy="579438"/>
            <a:chOff x="736600" y="4952999"/>
            <a:chExt cx="4481513" cy="579438"/>
          </a:xfrm>
        </p:grpSpPr>
        <p:sp>
          <p:nvSpPr>
            <p:cNvPr id="2672" name="直线"/>
            <p:cNvSpPr>
              <a:spLocks/>
            </p:cNvSpPr>
            <p:nvPr/>
          </p:nvSpPr>
          <p:spPr>
            <a:xfrm>
              <a:off x="3886200" y="5029200"/>
              <a:ext cx="1219200" cy="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</a:ln>
          </p:spPr>
        </p:sp>
        <p:grpSp>
          <p:nvGrpSpPr>
            <p:cNvPr id="2675" name="组合"/>
            <p:cNvGrpSpPr>
              <a:grpSpLocks/>
            </p:cNvGrpSpPr>
            <p:nvPr/>
          </p:nvGrpSpPr>
          <p:grpSpPr>
            <a:xfrm>
              <a:off x="736600" y="4952999"/>
              <a:ext cx="4481513" cy="579438"/>
              <a:chOff x="736600" y="4952999"/>
              <a:chExt cx="4481513" cy="579438"/>
            </a:xfrm>
          </p:grpSpPr>
          <p:sp>
            <p:nvSpPr>
              <p:cNvPr id="2673" name="矩形"/>
              <p:cNvSpPr>
                <a:spLocks/>
              </p:cNvSpPr>
              <p:nvPr/>
            </p:nvSpPr>
            <p:spPr>
              <a:xfrm>
                <a:off x="3276600" y="4952999"/>
                <a:ext cx="1941513" cy="579438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3200" b="1" i="1" u="none" strike="noStrike" kern="1200" cap="none" spc="0" baseline="0">
                    <a:solidFill>
                      <a:srgbClr val="000099"/>
                    </a:solidFill>
                    <a:latin typeface="Times New Roman" charset="0"/>
                    <a:ea typeface="宋体" charset="0"/>
                    <a:cs typeface="Calibri" charset="0"/>
                  </a:rPr>
                  <a:t>Y=A+B+C</a:t>
                </a:r>
                <a:endParaRPr lang="zh-CN" altLang="en-US" sz="18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2674" name="矩形"/>
              <p:cNvSpPr>
                <a:spLocks/>
              </p:cNvSpPr>
              <p:nvPr/>
            </p:nvSpPr>
            <p:spPr>
              <a:xfrm>
                <a:off x="736600" y="4976812"/>
                <a:ext cx="24638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逻辑表达式：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30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2" grpId="0" animBg="1"/>
      <p:bldP spid="2573" grpId="0"/>
      <p:bldP spid="2574" grpId="0" animBg="1"/>
      <p:bldP spid="2581" grpId="0" animBg="1"/>
      <p:bldP spid="2643" grpId="0" animBg="1"/>
      <p:bldP spid="2656" grpId="0" animBg="1"/>
      <p:bldP spid="2671" grpId="0" animBg="1"/>
      <p:bldP spid="267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矩形"/>
          <p:cNvSpPr>
            <a:spLocks/>
          </p:cNvSpPr>
          <p:nvPr/>
        </p:nvSpPr>
        <p:spPr>
          <a:xfrm>
            <a:off x="533400" y="457200"/>
            <a:ext cx="6553200" cy="519113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例：根据输入波形画出输出波形</a:t>
            </a:r>
          </a:p>
        </p:txBody>
      </p:sp>
      <p:sp>
        <p:nvSpPr>
          <p:cNvPr id="2678" name="矩形"/>
          <p:cNvSpPr>
            <a:spLocks/>
          </p:cNvSpPr>
          <p:nvPr/>
        </p:nvSpPr>
        <p:spPr>
          <a:xfrm>
            <a:off x="1066800" y="2362200"/>
            <a:ext cx="428641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A</a:t>
            </a:r>
            <a:endParaRPr lang="zh-CN" altLang="en-US" sz="2800" b="1" i="1" u="none" strike="noStrike" kern="1200" cap="none" spc="0" baseline="0">
              <a:solidFill>
                <a:srgbClr val="000018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679" name="矩形"/>
          <p:cNvSpPr>
            <a:spLocks/>
          </p:cNvSpPr>
          <p:nvPr/>
        </p:nvSpPr>
        <p:spPr>
          <a:xfrm>
            <a:off x="1066800" y="3352800"/>
            <a:ext cx="428641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B</a:t>
            </a:r>
            <a:endParaRPr lang="zh-CN" altLang="en-US" sz="2800" b="1" i="1" u="none" strike="noStrike" kern="1200" cap="none" spc="0" baseline="0">
              <a:solidFill>
                <a:srgbClr val="000018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2722" name="组合"/>
          <p:cNvGrpSpPr>
            <a:grpSpLocks/>
          </p:cNvGrpSpPr>
          <p:nvPr/>
        </p:nvGrpSpPr>
        <p:grpSpPr>
          <a:xfrm>
            <a:off x="1554163" y="2286000"/>
            <a:ext cx="5456237" cy="1409700"/>
            <a:chOff x="1554163" y="2286000"/>
            <a:chExt cx="5456237" cy="1409700"/>
          </a:xfrm>
        </p:grpSpPr>
        <p:sp>
          <p:nvSpPr>
            <p:cNvPr id="2680" name="直线"/>
            <p:cNvSpPr>
              <a:spLocks/>
            </p:cNvSpPr>
            <p:nvPr/>
          </p:nvSpPr>
          <p:spPr>
            <a:xfrm>
              <a:off x="6018358" y="3192235"/>
              <a:ext cx="0" cy="503464"/>
            </a:xfrm>
            <a:prstGeom prst="line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2721" name="组合"/>
            <p:cNvGrpSpPr>
              <a:grpSpLocks/>
            </p:cNvGrpSpPr>
            <p:nvPr/>
          </p:nvGrpSpPr>
          <p:grpSpPr>
            <a:xfrm>
              <a:off x="1554163" y="2286000"/>
              <a:ext cx="5456237" cy="1409700"/>
              <a:chOff x="1554163" y="2286000"/>
              <a:chExt cx="5456237" cy="1409700"/>
            </a:xfrm>
          </p:grpSpPr>
          <p:grpSp>
            <p:nvGrpSpPr>
              <p:cNvPr id="2707" name="组合"/>
              <p:cNvGrpSpPr>
                <a:grpSpLocks/>
              </p:cNvGrpSpPr>
              <p:nvPr/>
            </p:nvGrpSpPr>
            <p:grpSpPr>
              <a:xfrm>
                <a:off x="1554163" y="2286000"/>
                <a:ext cx="5456237" cy="503464"/>
                <a:chOff x="1554163" y="2286000"/>
                <a:chExt cx="5456237" cy="503464"/>
              </a:xfrm>
            </p:grpSpPr>
            <p:grpSp>
              <p:nvGrpSpPr>
                <p:cNvPr id="2685" name="组合"/>
                <p:cNvGrpSpPr>
                  <a:grpSpLocks/>
                </p:cNvGrpSpPr>
                <p:nvPr/>
              </p:nvGrpSpPr>
              <p:grpSpPr>
                <a:xfrm>
                  <a:off x="1554163" y="2286000"/>
                  <a:ext cx="992043" cy="503464"/>
                  <a:chOff x="1554163" y="2286000"/>
                  <a:chExt cx="992043" cy="503464"/>
                </a:xfrm>
              </p:grpSpPr>
              <p:sp>
                <p:nvSpPr>
                  <p:cNvPr id="2681" name="直线"/>
                  <p:cNvSpPr>
                    <a:spLocks/>
                  </p:cNvSpPr>
                  <p:nvPr/>
                </p:nvSpPr>
                <p:spPr>
                  <a:xfrm>
                    <a:off x="1554163" y="2789464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82" name="直线"/>
                  <p:cNvSpPr>
                    <a:spLocks/>
                  </p:cNvSpPr>
                  <p:nvPr/>
                </p:nvSpPr>
                <p:spPr>
                  <a:xfrm flipV="1">
                    <a:off x="2050184" y="2286000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83" name="直线"/>
                  <p:cNvSpPr>
                    <a:spLocks/>
                  </p:cNvSpPr>
                  <p:nvPr/>
                </p:nvSpPr>
                <p:spPr>
                  <a:xfrm>
                    <a:off x="2050184" y="2286000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84" name="直线"/>
                  <p:cNvSpPr>
                    <a:spLocks/>
                  </p:cNvSpPr>
                  <p:nvPr/>
                </p:nvSpPr>
                <p:spPr>
                  <a:xfrm>
                    <a:off x="2546206" y="2286000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grpSp>
              <p:nvGrpSpPr>
                <p:cNvPr id="2690" name="组合"/>
                <p:cNvGrpSpPr>
                  <a:grpSpLocks/>
                </p:cNvGrpSpPr>
                <p:nvPr/>
              </p:nvGrpSpPr>
              <p:grpSpPr>
                <a:xfrm>
                  <a:off x="2546206" y="2286000"/>
                  <a:ext cx="992043" cy="503464"/>
                  <a:chOff x="2546206" y="2286000"/>
                  <a:chExt cx="992043" cy="503464"/>
                </a:xfrm>
              </p:grpSpPr>
              <p:sp>
                <p:nvSpPr>
                  <p:cNvPr id="2686" name="直线"/>
                  <p:cNvSpPr>
                    <a:spLocks/>
                  </p:cNvSpPr>
                  <p:nvPr/>
                </p:nvSpPr>
                <p:spPr>
                  <a:xfrm>
                    <a:off x="2546206" y="2789464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87" name="直线"/>
                  <p:cNvSpPr>
                    <a:spLocks/>
                  </p:cNvSpPr>
                  <p:nvPr/>
                </p:nvSpPr>
                <p:spPr>
                  <a:xfrm flipV="1">
                    <a:off x="3042227" y="2286000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88" name="直线"/>
                  <p:cNvSpPr>
                    <a:spLocks/>
                  </p:cNvSpPr>
                  <p:nvPr/>
                </p:nvSpPr>
                <p:spPr>
                  <a:xfrm>
                    <a:off x="3042228" y="2286000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89" name="直线"/>
                  <p:cNvSpPr>
                    <a:spLocks/>
                  </p:cNvSpPr>
                  <p:nvPr/>
                </p:nvSpPr>
                <p:spPr>
                  <a:xfrm>
                    <a:off x="3538249" y="2286000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grpSp>
              <p:nvGrpSpPr>
                <p:cNvPr id="2695" name="组合"/>
                <p:cNvGrpSpPr>
                  <a:grpSpLocks/>
                </p:cNvGrpSpPr>
                <p:nvPr/>
              </p:nvGrpSpPr>
              <p:grpSpPr>
                <a:xfrm>
                  <a:off x="3538249" y="2286000"/>
                  <a:ext cx="992043" cy="503464"/>
                  <a:chOff x="3538249" y="2286000"/>
                  <a:chExt cx="992043" cy="503464"/>
                </a:xfrm>
              </p:grpSpPr>
              <p:sp>
                <p:nvSpPr>
                  <p:cNvPr id="2691" name="直线"/>
                  <p:cNvSpPr>
                    <a:spLocks/>
                  </p:cNvSpPr>
                  <p:nvPr/>
                </p:nvSpPr>
                <p:spPr>
                  <a:xfrm>
                    <a:off x="3538249" y="2789464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92" name="直线"/>
                  <p:cNvSpPr>
                    <a:spLocks/>
                  </p:cNvSpPr>
                  <p:nvPr/>
                </p:nvSpPr>
                <p:spPr>
                  <a:xfrm flipV="1">
                    <a:off x="4034270" y="2286000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93" name="直线"/>
                  <p:cNvSpPr>
                    <a:spLocks/>
                  </p:cNvSpPr>
                  <p:nvPr/>
                </p:nvSpPr>
                <p:spPr>
                  <a:xfrm>
                    <a:off x="4034271" y="2286000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94" name="直线"/>
                  <p:cNvSpPr>
                    <a:spLocks/>
                  </p:cNvSpPr>
                  <p:nvPr/>
                </p:nvSpPr>
                <p:spPr>
                  <a:xfrm>
                    <a:off x="4530292" y="2286000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grpSp>
              <p:nvGrpSpPr>
                <p:cNvPr id="2700" name="组合"/>
                <p:cNvGrpSpPr>
                  <a:grpSpLocks/>
                </p:cNvGrpSpPr>
                <p:nvPr/>
              </p:nvGrpSpPr>
              <p:grpSpPr>
                <a:xfrm>
                  <a:off x="4530292" y="2286000"/>
                  <a:ext cx="992043" cy="503464"/>
                  <a:chOff x="4530292" y="2286000"/>
                  <a:chExt cx="992043" cy="503464"/>
                </a:xfrm>
              </p:grpSpPr>
              <p:sp>
                <p:nvSpPr>
                  <p:cNvPr id="2696" name="直线"/>
                  <p:cNvSpPr>
                    <a:spLocks/>
                  </p:cNvSpPr>
                  <p:nvPr/>
                </p:nvSpPr>
                <p:spPr>
                  <a:xfrm>
                    <a:off x="4530292" y="2789464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97" name="直线"/>
                  <p:cNvSpPr>
                    <a:spLocks/>
                  </p:cNvSpPr>
                  <p:nvPr/>
                </p:nvSpPr>
                <p:spPr>
                  <a:xfrm flipV="1">
                    <a:off x="5026314" y="2286000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98" name="直线"/>
                  <p:cNvSpPr>
                    <a:spLocks/>
                  </p:cNvSpPr>
                  <p:nvPr/>
                </p:nvSpPr>
                <p:spPr>
                  <a:xfrm>
                    <a:off x="5026314" y="2286000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699" name="直线"/>
                  <p:cNvSpPr>
                    <a:spLocks/>
                  </p:cNvSpPr>
                  <p:nvPr/>
                </p:nvSpPr>
                <p:spPr>
                  <a:xfrm>
                    <a:off x="5522336" y="2286000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2701" name="直线"/>
                <p:cNvSpPr>
                  <a:spLocks/>
                </p:cNvSpPr>
                <p:nvPr/>
              </p:nvSpPr>
              <p:spPr>
                <a:xfrm>
                  <a:off x="6514379" y="2789464"/>
                  <a:ext cx="496021" cy="0"/>
                </a:xfrm>
                <a:prstGeom prst="line">
                  <a:avLst/>
                </a:prstGeom>
                <a:noFill/>
                <a:ln w="38100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grpSp>
              <p:nvGrpSpPr>
                <p:cNvPr id="2706" name="组合"/>
                <p:cNvGrpSpPr>
                  <a:grpSpLocks/>
                </p:cNvGrpSpPr>
                <p:nvPr/>
              </p:nvGrpSpPr>
              <p:grpSpPr>
                <a:xfrm>
                  <a:off x="5522336" y="2286000"/>
                  <a:ext cx="992043" cy="503464"/>
                  <a:chOff x="5522336" y="2286000"/>
                  <a:chExt cx="992043" cy="503464"/>
                </a:xfrm>
              </p:grpSpPr>
              <p:sp>
                <p:nvSpPr>
                  <p:cNvPr id="2702" name="直线"/>
                  <p:cNvSpPr>
                    <a:spLocks/>
                  </p:cNvSpPr>
                  <p:nvPr/>
                </p:nvSpPr>
                <p:spPr>
                  <a:xfrm>
                    <a:off x="5522336" y="2789464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03" name="直线"/>
                  <p:cNvSpPr>
                    <a:spLocks/>
                  </p:cNvSpPr>
                  <p:nvPr/>
                </p:nvSpPr>
                <p:spPr>
                  <a:xfrm flipV="1">
                    <a:off x="6018357" y="2286000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04" name="直线"/>
                  <p:cNvSpPr>
                    <a:spLocks/>
                  </p:cNvSpPr>
                  <p:nvPr/>
                </p:nvSpPr>
                <p:spPr>
                  <a:xfrm>
                    <a:off x="6018357" y="2286000"/>
                    <a:ext cx="496020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05" name="直线"/>
                  <p:cNvSpPr>
                    <a:spLocks/>
                  </p:cNvSpPr>
                  <p:nvPr/>
                </p:nvSpPr>
                <p:spPr>
                  <a:xfrm>
                    <a:off x="6514378" y="2286000"/>
                    <a:ext cx="1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</p:grpSp>
          <p:grpSp>
            <p:nvGrpSpPr>
              <p:cNvPr id="2720" name="组合"/>
              <p:cNvGrpSpPr>
                <a:grpSpLocks/>
              </p:cNvGrpSpPr>
              <p:nvPr/>
            </p:nvGrpSpPr>
            <p:grpSpPr>
              <a:xfrm>
                <a:off x="1554163" y="3192235"/>
                <a:ext cx="5456237" cy="503464"/>
                <a:chOff x="1554163" y="3192235"/>
                <a:chExt cx="5456237" cy="503464"/>
              </a:xfrm>
            </p:grpSpPr>
            <p:grpSp>
              <p:nvGrpSpPr>
                <p:cNvPr id="2713" name="组合"/>
                <p:cNvGrpSpPr>
                  <a:grpSpLocks/>
                </p:cNvGrpSpPr>
                <p:nvPr/>
              </p:nvGrpSpPr>
              <p:grpSpPr>
                <a:xfrm>
                  <a:off x="1554163" y="3192235"/>
                  <a:ext cx="2480108" cy="503464"/>
                  <a:chOff x="1554163" y="3192235"/>
                  <a:chExt cx="2480108" cy="503464"/>
                </a:xfrm>
              </p:grpSpPr>
              <p:sp>
                <p:nvSpPr>
                  <p:cNvPr id="2708" name="直线"/>
                  <p:cNvSpPr>
                    <a:spLocks/>
                  </p:cNvSpPr>
                  <p:nvPr/>
                </p:nvSpPr>
                <p:spPr>
                  <a:xfrm>
                    <a:off x="1554163" y="3695700"/>
                    <a:ext cx="49602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09" name="直线"/>
                  <p:cNvSpPr>
                    <a:spLocks/>
                  </p:cNvSpPr>
                  <p:nvPr/>
                </p:nvSpPr>
                <p:spPr>
                  <a:xfrm flipV="1">
                    <a:off x="2050184" y="3192235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10" name="直线"/>
                  <p:cNvSpPr>
                    <a:spLocks/>
                  </p:cNvSpPr>
                  <p:nvPr/>
                </p:nvSpPr>
                <p:spPr>
                  <a:xfrm>
                    <a:off x="2050184" y="3192235"/>
                    <a:ext cx="992043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11" name="直线"/>
                  <p:cNvSpPr>
                    <a:spLocks/>
                  </p:cNvSpPr>
                  <p:nvPr/>
                </p:nvSpPr>
                <p:spPr>
                  <a:xfrm>
                    <a:off x="3042228" y="3695700"/>
                    <a:ext cx="992043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12" name="直线"/>
                  <p:cNvSpPr>
                    <a:spLocks/>
                  </p:cNvSpPr>
                  <p:nvPr/>
                </p:nvSpPr>
                <p:spPr>
                  <a:xfrm flipV="1">
                    <a:off x="3042228" y="3192235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2714" name="直线"/>
                <p:cNvSpPr>
                  <a:spLocks/>
                </p:cNvSpPr>
                <p:nvPr/>
              </p:nvSpPr>
              <p:spPr>
                <a:xfrm>
                  <a:off x="6018358" y="3192235"/>
                  <a:ext cx="992043" cy="0"/>
                </a:xfrm>
                <a:prstGeom prst="line">
                  <a:avLst/>
                </a:prstGeom>
                <a:noFill/>
                <a:ln w="38100" cap="sq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grpSp>
              <p:nvGrpSpPr>
                <p:cNvPr id="2719" name="组合"/>
                <p:cNvGrpSpPr>
                  <a:grpSpLocks/>
                </p:cNvGrpSpPr>
                <p:nvPr/>
              </p:nvGrpSpPr>
              <p:grpSpPr>
                <a:xfrm>
                  <a:off x="4034270" y="3192235"/>
                  <a:ext cx="1984086" cy="503464"/>
                  <a:chOff x="4034270" y="3192235"/>
                  <a:chExt cx="1984086" cy="503464"/>
                </a:xfrm>
              </p:grpSpPr>
              <p:sp>
                <p:nvSpPr>
                  <p:cNvPr id="2715" name="直线"/>
                  <p:cNvSpPr>
                    <a:spLocks/>
                  </p:cNvSpPr>
                  <p:nvPr/>
                </p:nvSpPr>
                <p:spPr>
                  <a:xfrm flipV="1">
                    <a:off x="4034270" y="3192235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16" name="直线"/>
                  <p:cNvSpPr>
                    <a:spLocks/>
                  </p:cNvSpPr>
                  <p:nvPr/>
                </p:nvSpPr>
                <p:spPr>
                  <a:xfrm>
                    <a:off x="4034271" y="3192235"/>
                    <a:ext cx="992043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17" name="直线"/>
                  <p:cNvSpPr>
                    <a:spLocks/>
                  </p:cNvSpPr>
                  <p:nvPr/>
                </p:nvSpPr>
                <p:spPr>
                  <a:xfrm>
                    <a:off x="5026315" y="3695700"/>
                    <a:ext cx="992042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718" name="直线"/>
                  <p:cNvSpPr>
                    <a:spLocks/>
                  </p:cNvSpPr>
                  <p:nvPr/>
                </p:nvSpPr>
                <p:spPr>
                  <a:xfrm flipV="1">
                    <a:off x="5026314" y="3192235"/>
                    <a:ext cx="0" cy="503464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</p:grpSp>
        </p:grpSp>
      </p:grpSp>
      <p:grpSp>
        <p:nvGrpSpPr>
          <p:cNvPr id="2742" name="组合"/>
          <p:cNvGrpSpPr>
            <a:grpSpLocks/>
          </p:cNvGrpSpPr>
          <p:nvPr/>
        </p:nvGrpSpPr>
        <p:grpSpPr>
          <a:xfrm>
            <a:off x="990600" y="3995738"/>
            <a:ext cx="6019801" cy="638174"/>
            <a:chOff x="990600" y="3995738"/>
            <a:chExt cx="6019801" cy="638174"/>
          </a:xfrm>
        </p:grpSpPr>
        <p:grpSp>
          <p:nvGrpSpPr>
            <p:cNvPr id="2725" name="组合"/>
            <p:cNvGrpSpPr>
              <a:grpSpLocks/>
            </p:cNvGrpSpPr>
            <p:nvPr/>
          </p:nvGrpSpPr>
          <p:grpSpPr>
            <a:xfrm>
              <a:off x="2049462" y="3995738"/>
              <a:ext cx="496887" cy="503237"/>
              <a:chOff x="2049462" y="3995738"/>
              <a:chExt cx="496887" cy="503237"/>
            </a:xfrm>
          </p:grpSpPr>
          <p:sp>
            <p:nvSpPr>
              <p:cNvPr id="2723" name="直线"/>
              <p:cNvSpPr>
                <a:spLocks/>
              </p:cNvSpPr>
              <p:nvPr/>
            </p:nvSpPr>
            <p:spPr>
              <a:xfrm>
                <a:off x="2049462" y="3995738"/>
                <a:ext cx="0" cy="503237"/>
              </a:xfrm>
              <a:prstGeom prst="line">
                <a:avLst/>
              </a:prstGeom>
              <a:noFill/>
              <a:ln w="38100" cap="sq" cmpd="sng">
                <a:solidFill>
                  <a:srgbClr val="FF3300"/>
                </a:solidFill>
                <a:prstDash val="solid"/>
                <a:round/>
              </a:ln>
            </p:spPr>
          </p:sp>
          <p:sp>
            <p:nvSpPr>
              <p:cNvPr id="2724" name="直线"/>
              <p:cNvSpPr>
                <a:spLocks/>
              </p:cNvSpPr>
              <p:nvPr/>
            </p:nvSpPr>
            <p:spPr>
              <a:xfrm>
                <a:off x="2049462" y="3995738"/>
                <a:ext cx="496887" cy="0"/>
              </a:xfrm>
              <a:prstGeom prst="line">
                <a:avLst/>
              </a:prstGeom>
              <a:noFill/>
              <a:ln w="38100" cap="sq" cmpd="sng">
                <a:solidFill>
                  <a:srgbClr val="FF3300"/>
                </a:solidFill>
                <a:prstDash val="solid"/>
                <a:round/>
              </a:ln>
            </p:spPr>
          </p:sp>
        </p:grpSp>
        <p:grpSp>
          <p:nvGrpSpPr>
            <p:cNvPr id="2728" name="组合"/>
            <p:cNvGrpSpPr>
              <a:grpSpLocks/>
            </p:cNvGrpSpPr>
            <p:nvPr/>
          </p:nvGrpSpPr>
          <p:grpSpPr>
            <a:xfrm>
              <a:off x="2546350" y="3995738"/>
              <a:ext cx="1487487" cy="503237"/>
              <a:chOff x="2546350" y="3995738"/>
              <a:chExt cx="1487487" cy="503237"/>
            </a:xfrm>
          </p:grpSpPr>
          <p:sp>
            <p:nvSpPr>
              <p:cNvPr id="2726" name="直线"/>
              <p:cNvSpPr>
                <a:spLocks/>
              </p:cNvSpPr>
              <p:nvPr/>
            </p:nvSpPr>
            <p:spPr>
              <a:xfrm>
                <a:off x="2546350" y="4498975"/>
                <a:ext cx="1487487" cy="0"/>
              </a:xfrm>
              <a:prstGeom prst="line">
                <a:avLst/>
              </a:prstGeom>
              <a:noFill/>
              <a:ln w="38100" cap="sq" cmpd="sng">
                <a:solidFill>
                  <a:srgbClr val="FF3300"/>
                </a:solidFill>
                <a:prstDash val="solid"/>
                <a:round/>
              </a:ln>
            </p:spPr>
          </p:sp>
          <p:sp>
            <p:nvSpPr>
              <p:cNvPr id="2727" name="直线"/>
              <p:cNvSpPr>
                <a:spLocks/>
              </p:cNvSpPr>
              <p:nvPr/>
            </p:nvSpPr>
            <p:spPr>
              <a:xfrm flipV="1">
                <a:off x="2546350" y="3995738"/>
                <a:ext cx="0" cy="503237"/>
              </a:xfrm>
              <a:prstGeom prst="line">
                <a:avLst/>
              </a:prstGeom>
              <a:noFill/>
              <a:ln w="38100" cap="sq" cmpd="sng">
                <a:solidFill>
                  <a:srgbClr val="FF3300"/>
                </a:solidFill>
                <a:prstDash val="solid"/>
                <a:round/>
              </a:ln>
            </p:spPr>
          </p:sp>
        </p:grpSp>
        <p:sp>
          <p:nvSpPr>
            <p:cNvPr id="2729" name="直线"/>
            <p:cNvSpPr>
              <a:spLocks/>
            </p:cNvSpPr>
            <p:nvPr/>
          </p:nvSpPr>
          <p:spPr>
            <a:xfrm>
              <a:off x="1554162" y="4498975"/>
              <a:ext cx="495300" cy="0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30" name="矩形"/>
            <p:cNvSpPr>
              <a:spLocks/>
            </p:cNvSpPr>
            <p:nvPr/>
          </p:nvSpPr>
          <p:spPr>
            <a:xfrm>
              <a:off x="990600" y="4114800"/>
              <a:ext cx="522287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r>
                <a:rPr lang="en-US" altLang="zh-CN" sz="2800" b="1" i="0" u="none" strike="noStrike" kern="1200" cap="none" spc="0" baseline="-25000">
                  <a:solidFill>
                    <a:srgbClr val="000018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2800" b="1" i="0" u="none" strike="noStrike" kern="1200" cap="none" spc="0" baseline="-2500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grpSp>
          <p:nvGrpSpPr>
            <p:cNvPr id="2741" name="组合"/>
            <p:cNvGrpSpPr>
              <a:grpSpLocks/>
            </p:cNvGrpSpPr>
            <p:nvPr/>
          </p:nvGrpSpPr>
          <p:grpSpPr>
            <a:xfrm>
              <a:off x="4033837" y="3995738"/>
              <a:ext cx="2976564" cy="503237"/>
              <a:chOff x="4033837" y="3995738"/>
              <a:chExt cx="2976564" cy="503237"/>
            </a:xfrm>
          </p:grpSpPr>
          <p:sp>
            <p:nvSpPr>
              <p:cNvPr id="2731" name="直线"/>
              <p:cNvSpPr>
                <a:spLocks/>
              </p:cNvSpPr>
              <p:nvPr/>
            </p:nvSpPr>
            <p:spPr>
              <a:xfrm>
                <a:off x="6018213" y="3995738"/>
                <a:ext cx="0" cy="503237"/>
              </a:xfrm>
              <a:prstGeom prst="line">
                <a:avLst/>
              </a:prstGeom>
              <a:noFill/>
              <a:ln w="38100" cap="sq" cmpd="sng">
                <a:solidFill>
                  <a:srgbClr val="FF3300"/>
                </a:solidFill>
                <a:prstDash val="solid"/>
                <a:round/>
              </a:ln>
            </p:spPr>
          </p:sp>
          <p:grpSp>
            <p:nvGrpSpPr>
              <p:cNvPr id="2740" name="组合"/>
              <p:cNvGrpSpPr>
                <a:grpSpLocks/>
              </p:cNvGrpSpPr>
              <p:nvPr/>
            </p:nvGrpSpPr>
            <p:grpSpPr>
              <a:xfrm>
                <a:off x="4033837" y="3995738"/>
                <a:ext cx="2976564" cy="503237"/>
                <a:chOff x="4033837" y="3995738"/>
                <a:chExt cx="2976564" cy="503237"/>
              </a:xfrm>
            </p:grpSpPr>
            <p:sp>
              <p:nvSpPr>
                <p:cNvPr id="2732" name="直线"/>
                <p:cNvSpPr>
                  <a:spLocks/>
                </p:cNvSpPr>
                <p:nvPr/>
              </p:nvSpPr>
              <p:spPr>
                <a:xfrm>
                  <a:off x="6514308" y="3995738"/>
                  <a:ext cx="0" cy="503237"/>
                </a:xfrm>
                <a:prstGeom prst="line">
                  <a:avLst/>
                </a:prstGeom>
                <a:noFill/>
                <a:ln w="38100" cap="sq" cmpd="sng">
                  <a:solidFill>
                    <a:srgbClr val="FF3300"/>
                  </a:solidFill>
                  <a:prstDash val="solid"/>
                  <a:round/>
                </a:ln>
              </p:spPr>
            </p:sp>
            <p:sp>
              <p:nvSpPr>
                <p:cNvPr id="2733" name="直线"/>
                <p:cNvSpPr>
                  <a:spLocks/>
                </p:cNvSpPr>
                <p:nvPr/>
              </p:nvSpPr>
              <p:spPr>
                <a:xfrm>
                  <a:off x="6018213" y="3995738"/>
                  <a:ext cx="496094" cy="0"/>
                </a:xfrm>
                <a:prstGeom prst="line">
                  <a:avLst/>
                </a:prstGeom>
                <a:noFill/>
                <a:ln w="38100" cap="sq" cmpd="sng">
                  <a:solidFill>
                    <a:srgbClr val="FF3300"/>
                  </a:solidFill>
                  <a:prstDash val="solid"/>
                  <a:round/>
                </a:ln>
              </p:spPr>
            </p:sp>
            <p:grpSp>
              <p:nvGrpSpPr>
                <p:cNvPr id="2738" name="组合"/>
                <p:cNvGrpSpPr>
                  <a:grpSpLocks/>
                </p:cNvGrpSpPr>
                <p:nvPr/>
              </p:nvGrpSpPr>
              <p:grpSpPr>
                <a:xfrm>
                  <a:off x="4033837" y="3995738"/>
                  <a:ext cx="1984375" cy="503237"/>
                  <a:chOff x="4033837" y="3995738"/>
                  <a:chExt cx="1984375" cy="503237"/>
                </a:xfrm>
              </p:grpSpPr>
              <p:sp>
                <p:nvSpPr>
                  <p:cNvPr id="2734" name="直线"/>
                  <p:cNvSpPr>
                    <a:spLocks/>
                  </p:cNvSpPr>
                  <p:nvPr/>
                </p:nvSpPr>
                <p:spPr>
                  <a:xfrm>
                    <a:off x="4033837" y="3995738"/>
                    <a:ext cx="0" cy="503237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  <p:sp>
                <p:nvSpPr>
                  <p:cNvPr id="2735" name="直线"/>
                  <p:cNvSpPr>
                    <a:spLocks/>
                  </p:cNvSpPr>
                  <p:nvPr/>
                </p:nvSpPr>
                <p:spPr>
                  <a:xfrm>
                    <a:off x="4529931" y="4498975"/>
                    <a:ext cx="1488281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  <p:sp>
                <p:nvSpPr>
                  <p:cNvPr id="2736" name="直线"/>
                  <p:cNvSpPr>
                    <a:spLocks/>
                  </p:cNvSpPr>
                  <p:nvPr/>
                </p:nvSpPr>
                <p:spPr>
                  <a:xfrm flipV="1">
                    <a:off x="4529931" y="3995738"/>
                    <a:ext cx="0" cy="503237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  <p:sp>
                <p:nvSpPr>
                  <p:cNvPr id="2737" name="直线"/>
                  <p:cNvSpPr>
                    <a:spLocks/>
                  </p:cNvSpPr>
                  <p:nvPr/>
                </p:nvSpPr>
                <p:spPr>
                  <a:xfrm>
                    <a:off x="4033837" y="3995738"/>
                    <a:ext cx="496093" cy="0"/>
                  </a:xfrm>
                  <a:prstGeom prst="line">
                    <a:avLst/>
                  </a:prstGeom>
                  <a:noFill/>
                  <a:ln w="38100" cap="sq" cmpd="sng">
                    <a:solidFill>
                      <a:srgbClr val="FF33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2739" name="直线"/>
                <p:cNvSpPr>
                  <a:spLocks/>
                </p:cNvSpPr>
                <p:nvPr/>
              </p:nvSpPr>
              <p:spPr>
                <a:xfrm>
                  <a:off x="6514308" y="4498975"/>
                  <a:ext cx="496093" cy="0"/>
                </a:xfrm>
                <a:prstGeom prst="line">
                  <a:avLst/>
                </a:prstGeom>
                <a:noFill/>
                <a:ln w="38100" cap="sq" cmpd="sng">
                  <a:solidFill>
                    <a:srgbClr val="FF3300"/>
                  </a:solidFill>
                  <a:prstDash val="solid"/>
                  <a:round/>
                </a:ln>
              </p:spPr>
            </p:sp>
          </p:grpSp>
        </p:grpSp>
      </p:grpSp>
      <p:grpSp>
        <p:nvGrpSpPr>
          <p:cNvPr id="2748" name="组合"/>
          <p:cNvGrpSpPr>
            <a:grpSpLocks/>
          </p:cNvGrpSpPr>
          <p:nvPr/>
        </p:nvGrpSpPr>
        <p:grpSpPr>
          <a:xfrm>
            <a:off x="2049463" y="2789238"/>
            <a:ext cx="3968751" cy="2514600"/>
            <a:chOff x="2049463" y="2789238"/>
            <a:chExt cx="3968751" cy="2514600"/>
          </a:xfrm>
        </p:grpSpPr>
        <p:sp>
          <p:nvSpPr>
            <p:cNvPr id="2743" name="直线"/>
            <p:cNvSpPr>
              <a:spLocks/>
            </p:cNvSpPr>
            <p:nvPr/>
          </p:nvSpPr>
          <p:spPr>
            <a:xfrm>
              <a:off x="2049463" y="2789238"/>
              <a:ext cx="0" cy="251460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dash"/>
              <a:round/>
            </a:ln>
          </p:spPr>
        </p:sp>
        <p:sp>
          <p:nvSpPr>
            <p:cNvPr id="2744" name="直线"/>
            <p:cNvSpPr>
              <a:spLocks/>
            </p:cNvSpPr>
            <p:nvPr/>
          </p:nvSpPr>
          <p:spPr>
            <a:xfrm>
              <a:off x="4033838" y="2789238"/>
              <a:ext cx="0" cy="251460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dash"/>
              <a:round/>
            </a:ln>
          </p:spPr>
        </p:sp>
        <p:sp>
          <p:nvSpPr>
            <p:cNvPr id="2745" name="直线"/>
            <p:cNvSpPr>
              <a:spLocks/>
            </p:cNvSpPr>
            <p:nvPr/>
          </p:nvSpPr>
          <p:spPr>
            <a:xfrm>
              <a:off x="3537744" y="2789238"/>
              <a:ext cx="0" cy="251460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dash"/>
              <a:round/>
            </a:ln>
          </p:spPr>
        </p:sp>
        <p:sp>
          <p:nvSpPr>
            <p:cNvPr id="2746" name="直线"/>
            <p:cNvSpPr>
              <a:spLocks/>
            </p:cNvSpPr>
            <p:nvPr/>
          </p:nvSpPr>
          <p:spPr>
            <a:xfrm>
              <a:off x="5522120" y="2789238"/>
              <a:ext cx="0" cy="251460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dash"/>
              <a:round/>
            </a:ln>
          </p:spPr>
        </p:sp>
        <p:sp>
          <p:nvSpPr>
            <p:cNvPr id="2747" name="直线"/>
            <p:cNvSpPr>
              <a:spLocks/>
            </p:cNvSpPr>
            <p:nvPr/>
          </p:nvSpPr>
          <p:spPr>
            <a:xfrm>
              <a:off x="6018214" y="2789238"/>
              <a:ext cx="0" cy="251460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dash"/>
              <a:round/>
            </a:ln>
          </p:spPr>
        </p:sp>
      </p:grpSp>
      <p:grpSp>
        <p:nvGrpSpPr>
          <p:cNvPr id="2756" name="组合"/>
          <p:cNvGrpSpPr>
            <a:grpSpLocks/>
          </p:cNvGrpSpPr>
          <p:nvPr/>
        </p:nvGrpSpPr>
        <p:grpSpPr>
          <a:xfrm>
            <a:off x="2049463" y="2789238"/>
            <a:ext cx="4467224" cy="1739899"/>
            <a:chOff x="2049463" y="2789238"/>
            <a:chExt cx="4467224" cy="1739899"/>
          </a:xfrm>
        </p:grpSpPr>
        <p:grpSp>
          <p:nvGrpSpPr>
            <p:cNvPr id="2753" name="组合"/>
            <p:cNvGrpSpPr>
              <a:grpSpLocks/>
            </p:cNvGrpSpPr>
            <p:nvPr/>
          </p:nvGrpSpPr>
          <p:grpSpPr>
            <a:xfrm>
              <a:off x="2049463" y="2789238"/>
              <a:ext cx="2481262" cy="1709737"/>
              <a:chOff x="2049463" y="2789238"/>
              <a:chExt cx="2481262" cy="1709737"/>
            </a:xfrm>
          </p:grpSpPr>
          <p:sp>
            <p:nvSpPr>
              <p:cNvPr id="2749" name="直线"/>
              <p:cNvSpPr>
                <a:spLocks/>
              </p:cNvSpPr>
              <p:nvPr/>
            </p:nvSpPr>
            <p:spPr>
              <a:xfrm>
                <a:off x="2049463" y="2789238"/>
                <a:ext cx="0" cy="1709737"/>
              </a:xfrm>
              <a:prstGeom prst="line">
                <a:avLst/>
              </a:prstGeom>
              <a:noFill/>
              <a:ln w="28575" cap="flat" cmpd="sng">
                <a:solidFill>
                  <a:srgbClr val="FF3300"/>
                </a:solidFill>
                <a:prstDash val="dash"/>
                <a:round/>
              </a:ln>
            </p:spPr>
          </p:sp>
          <p:sp>
            <p:nvSpPr>
              <p:cNvPr id="2750" name="直线"/>
              <p:cNvSpPr>
                <a:spLocks/>
              </p:cNvSpPr>
              <p:nvPr/>
            </p:nvSpPr>
            <p:spPr>
              <a:xfrm>
                <a:off x="2545715" y="2789238"/>
                <a:ext cx="0" cy="1709737"/>
              </a:xfrm>
              <a:prstGeom prst="line">
                <a:avLst/>
              </a:prstGeom>
              <a:noFill/>
              <a:ln w="28575" cap="flat" cmpd="sng">
                <a:solidFill>
                  <a:srgbClr val="FF3300"/>
                </a:solidFill>
                <a:prstDash val="dash"/>
                <a:round/>
              </a:ln>
            </p:spPr>
          </p:sp>
          <p:sp>
            <p:nvSpPr>
              <p:cNvPr id="2751" name="直线"/>
              <p:cNvSpPr>
                <a:spLocks/>
              </p:cNvSpPr>
              <p:nvPr/>
            </p:nvSpPr>
            <p:spPr>
              <a:xfrm>
                <a:off x="4034472" y="2789238"/>
                <a:ext cx="0" cy="1709737"/>
              </a:xfrm>
              <a:prstGeom prst="line">
                <a:avLst/>
              </a:prstGeom>
              <a:noFill/>
              <a:ln w="28575" cap="flat" cmpd="sng">
                <a:solidFill>
                  <a:srgbClr val="FF3300"/>
                </a:solidFill>
                <a:prstDash val="dash"/>
                <a:round/>
              </a:ln>
            </p:spPr>
          </p:sp>
          <p:sp>
            <p:nvSpPr>
              <p:cNvPr id="2752" name="直线"/>
              <p:cNvSpPr>
                <a:spLocks/>
              </p:cNvSpPr>
              <p:nvPr/>
            </p:nvSpPr>
            <p:spPr>
              <a:xfrm>
                <a:off x="4530725" y="2789238"/>
                <a:ext cx="0" cy="1709737"/>
              </a:xfrm>
              <a:prstGeom prst="line">
                <a:avLst/>
              </a:prstGeom>
              <a:noFill/>
              <a:ln w="28575" cap="flat" cmpd="sng">
                <a:solidFill>
                  <a:srgbClr val="FF3300"/>
                </a:solidFill>
                <a:prstDash val="dash"/>
                <a:round/>
              </a:ln>
            </p:spPr>
          </p:sp>
        </p:grpSp>
        <p:sp>
          <p:nvSpPr>
            <p:cNvPr id="2754" name="直线"/>
            <p:cNvSpPr>
              <a:spLocks/>
            </p:cNvSpPr>
            <p:nvPr/>
          </p:nvSpPr>
          <p:spPr>
            <a:xfrm>
              <a:off x="6019800" y="2819400"/>
              <a:ext cx="0" cy="1709737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dash"/>
              <a:round/>
            </a:ln>
          </p:spPr>
        </p:sp>
        <p:sp>
          <p:nvSpPr>
            <p:cNvPr id="2755" name="直线"/>
            <p:cNvSpPr>
              <a:spLocks/>
            </p:cNvSpPr>
            <p:nvPr/>
          </p:nvSpPr>
          <p:spPr>
            <a:xfrm>
              <a:off x="6516687" y="2819400"/>
              <a:ext cx="0" cy="1709737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dash"/>
              <a:round/>
            </a:ln>
          </p:spPr>
        </p:sp>
      </p:grpSp>
      <p:sp>
        <p:nvSpPr>
          <p:cNvPr id="2757" name="矩形" descr="40%"/>
          <p:cNvSpPr>
            <a:spLocks/>
          </p:cNvSpPr>
          <p:nvPr/>
        </p:nvSpPr>
        <p:spPr>
          <a:xfrm>
            <a:off x="1188720" y="5659755"/>
            <a:ext cx="5486400" cy="605789"/>
          </a:xfrm>
          <a:prstGeom prst="rect">
            <a:avLst/>
          </a:prstGeom>
          <a:pattFill prst="pct40">
            <a:fgClr>
              <a:srgbClr val="D0E7FC"/>
            </a:fgClr>
            <a:bgClr>
              <a:srgbClr val="FFFFFF"/>
            </a:bgClr>
          </a:pattFill>
          <a:ln w="28575" cap="flat" cmpd="sng">
            <a:solidFill>
              <a:srgbClr val="4F81BD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有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1”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1”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，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全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出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0”</a:t>
            </a:r>
            <a:endParaRPr lang="zh-CN" altLang="en-US" sz="32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2758" name="矩形"/>
          <p:cNvSpPr>
            <a:spLocks/>
          </p:cNvSpPr>
          <p:nvPr/>
        </p:nvSpPr>
        <p:spPr>
          <a:xfrm>
            <a:off x="2590799" y="1066800"/>
            <a:ext cx="533400" cy="5191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&amp;</a:t>
            </a:r>
            <a:endParaRPr lang="zh-CN" altLang="en-US" sz="2800" b="0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2759" name="矩形"/>
          <p:cNvSpPr>
            <a:spLocks/>
          </p:cNvSpPr>
          <p:nvPr/>
        </p:nvSpPr>
        <p:spPr>
          <a:xfrm>
            <a:off x="1371600" y="1066800"/>
            <a:ext cx="381000" cy="5191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A</a:t>
            </a:r>
            <a:endParaRPr lang="zh-CN" altLang="en-US" sz="3200" b="0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2766" name="组合"/>
          <p:cNvGrpSpPr>
            <a:grpSpLocks/>
          </p:cNvGrpSpPr>
          <p:nvPr/>
        </p:nvGrpSpPr>
        <p:grpSpPr>
          <a:xfrm>
            <a:off x="1371600" y="990600"/>
            <a:ext cx="3048000" cy="1143000"/>
            <a:chOff x="1371600" y="990600"/>
            <a:chExt cx="3048000" cy="1143000"/>
          </a:xfrm>
        </p:grpSpPr>
        <p:sp>
          <p:nvSpPr>
            <p:cNvPr id="2760" name="矩形"/>
            <p:cNvSpPr>
              <a:spLocks/>
            </p:cNvSpPr>
            <p:nvPr/>
          </p:nvSpPr>
          <p:spPr>
            <a:xfrm>
              <a:off x="2438400" y="990600"/>
              <a:ext cx="838200" cy="114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61" name="直线"/>
            <p:cNvSpPr>
              <a:spLocks/>
            </p:cNvSpPr>
            <p:nvPr/>
          </p:nvSpPr>
          <p:spPr>
            <a:xfrm>
              <a:off x="1676400" y="137160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762" name="直线"/>
            <p:cNvSpPr>
              <a:spLocks/>
            </p:cNvSpPr>
            <p:nvPr/>
          </p:nvSpPr>
          <p:spPr>
            <a:xfrm>
              <a:off x="1676400" y="182880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763" name="直线"/>
            <p:cNvSpPr>
              <a:spLocks/>
            </p:cNvSpPr>
            <p:nvPr/>
          </p:nvSpPr>
          <p:spPr>
            <a:xfrm>
              <a:off x="3276600" y="160020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764" name="矩形"/>
            <p:cNvSpPr>
              <a:spLocks/>
            </p:cNvSpPr>
            <p:nvPr/>
          </p:nvSpPr>
          <p:spPr>
            <a:xfrm>
              <a:off x="1371600" y="1523999"/>
              <a:ext cx="3047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765" name="矩形"/>
            <p:cNvSpPr>
              <a:spLocks/>
            </p:cNvSpPr>
            <p:nvPr/>
          </p:nvSpPr>
          <p:spPr>
            <a:xfrm>
              <a:off x="3810000" y="1295400"/>
              <a:ext cx="6096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r>
                <a:rPr lang="en-US" altLang="zh-CN" sz="2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3200" b="0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2769" name="组合"/>
          <p:cNvGrpSpPr>
            <a:grpSpLocks/>
          </p:cNvGrpSpPr>
          <p:nvPr/>
        </p:nvGrpSpPr>
        <p:grpSpPr>
          <a:xfrm>
            <a:off x="5638801" y="838200"/>
            <a:ext cx="914400" cy="579438"/>
            <a:chOff x="5638801" y="838200"/>
            <a:chExt cx="914400" cy="579438"/>
          </a:xfrm>
        </p:grpSpPr>
        <p:sp>
          <p:nvSpPr>
            <p:cNvPr id="2767" name="矩形"/>
            <p:cNvSpPr>
              <a:spLocks/>
            </p:cNvSpPr>
            <p:nvPr/>
          </p:nvSpPr>
          <p:spPr>
            <a:xfrm>
              <a:off x="5638801" y="838200"/>
              <a:ext cx="914400" cy="579438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32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&gt; </a:t>
              </a: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768" name="直线"/>
            <p:cNvSpPr>
              <a:spLocks/>
            </p:cNvSpPr>
            <p:nvPr/>
          </p:nvSpPr>
          <p:spPr>
            <a:xfrm flipH="1">
              <a:off x="5791200" y="1219200"/>
              <a:ext cx="228599" cy="7620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</a:ln>
          </p:spPr>
        </p:sp>
      </p:grpSp>
      <p:grpSp>
        <p:nvGrpSpPr>
          <p:cNvPr id="2777" name="组合"/>
          <p:cNvGrpSpPr>
            <a:grpSpLocks/>
          </p:cNvGrpSpPr>
          <p:nvPr/>
        </p:nvGrpSpPr>
        <p:grpSpPr>
          <a:xfrm>
            <a:off x="4419600" y="944562"/>
            <a:ext cx="3190561" cy="1143000"/>
            <a:chOff x="4419600" y="944562"/>
            <a:chExt cx="3190561" cy="1143000"/>
          </a:xfrm>
        </p:grpSpPr>
        <p:sp>
          <p:nvSpPr>
            <p:cNvPr id="2770" name="矩形"/>
            <p:cNvSpPr>
              <a:spLocks/>
            </p:cNvSpPr>
            <p:nvPr/>
          </p:nvSpPr>
          <p:spPr>
            <a:xfrm>
              <a:off x="5562600" y="944562"/>
              <a:ext cx="838200" cy="114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71" name="矩形"/>
            <p:cNvSpPr>
              <a:spLocks/>
            </p:cNvSpPr>
            <p:nvPr/>
          </p:nvSpPr>
          <p:spPr>
            <a:xfrm>
              <a:off x="4419600" y="990600"/>
              <a:ext cx="381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772" name="直线"/>
            <p:cNvSpPr>
              <a:spLocks/>
            </p:cNvSpPr>
            <p:nvPr/>
          </p:nvSpPr>
          <p:spPr>
            <a:xfrm>
              <a:off x="4800600" y="1782762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773" name="直线"/>
            <p:cNvSpPr>
              <a:spLocks/>
            </p:cNvSpPr>
            <p:nvPr/>
          </p:nvSpPr>
          <p:spPr>
            <a:xfrm>
              <a:off x="6400801" y="1554163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774" name="矩形"/>
            <p:cNvSpPr>
              <a:spLocks/>
            </p:cNvSpPr>
            <p:nvPr/>
          </p:nvSpPr>
          <p:spPr>
            <a:xfrm>
              <a:off x="4419600" y="1524000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2775" name="直线"/>
            <p:cNvSpPr>
              <a:spLocks/>
            </p:cNvSpPr>
            <p:nvPr/>
          </p:nvSpPr>
          <p:spPr>
            <a:xfrm>
              <a:off x="4800600" y="129540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776" name="矩形"/>
            <p:cNvSpPr>
              <a:spLocks/>
            </p:cNvSpPr>
            <p:nvPr/>
          </p:nvSpPr>
          <p:spPr>
            <a:xfrm>
              <a:off x="7086601" y="1295400"/>
              <a:ext cx="523560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r>
                <a:rPr lang="en-US" altLang="zh-CN" sz="2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2</a:t>
              </a:r>
              <a:endParaRPr lang="zh-CN" altLang="en-US" sz="28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2790" name="组合"/>
          <p:cNvGrpSpPr>
            <a:grpSpLocks/>
          </p:cNvGrpSpPr>
          <p:nvPr/>
        </p:nvGrpSpPr>
        <p:grpSpPr>
          <a:xfrm>
            <a:off x="990600" y="4800600"/>
            <a:ext cx="6019800" cy="519112"/>
            <a:chOff x="990600" y="4800600"/>
            <a:chExt cx="6019800" cy="519112"/>
          </a:xfrm>
        </p:grpSpPr>
        <p:sp>
          <p:nvSpPr>
            <p:cNvPr id="2778" name="矩形"/>
            <p:cNvSpPr>
              <a:spLocks/>
            </p:cNvSpPr>
            <p:nvPr/>
          </p:nvSpPr>
          <p:spPr>
            <a:xfrm>
              <a:off x="990600" y="4800600"/>
              <a:ext cx="522287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r>
                <a:rPr lang="en-US" altLang="zh-CN" sz="2800" b="1" i="0" u="none" strike="noStrike" kern="1200" cap="none" spc="0" baseline="-25000">
                  <a:solidFill>
                    <a:srgbClr val="000018"/>
                  </a:solidFill>
                  <a:latin typeface="Times New Roman" charset="0"/>
                  <a:ea typeface="宋体" charset="0"/>
                  <a:cs typeface="Calibri" charset="0"/>
                </a:rPr>
                <a:t>2</a:t>
              </a:r>
              <a:endParaRPr lang="zh-CN" altLang="en-US" sz="2800" b="1" i="0" u="none" strike="noStrike" kern="1200" cap="none" spc="0" baseline="-2500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2779" name="直线"/>
            <p:cNvSpPr>
              <a:spLocks/>
            </p:cNvSpPr>
            <p:nvPr/>
          </p:nvSpPr>
          <p:spPr>
            <a:xfrm>
              <a:off x="4033837" y="4800600"/>
              <a:ext cx="0" cy="503237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0" name="直线"/>
            <p:cNvSpPr>
              <a:spLocks/>
            </p:cNvSpPr>
            <p:nvPr/>
          </p:nvSpPr>
          <p:spPr>
            <a:xfrm>
              <a:off x="6018212" y="4800600"/>
              <a:ext cx="0" cy="503237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1" name="直线"/>
            <p:cNvSpPr>
              <a:spLocks/>
            </p:cNvSpPr>
            <p:nvPr/>
          </p:nvSpPr>
          <p:spPr>
            <a:xfrm>
              <a:off x="1554162" y="5303838"/>
              <a:ext cx="495300" cy="0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2" name="直线"/>
            <p:cNvSpPr>
              <a:spLocks/>
            </p:cNvSpPr>
            <p:nvPr/>
          </p:nvSpPr>
          <p:spPr>
            <a:xfrm>
              <a:off x="2049462" y="4800600"/>
              <a:ext cx="0" cy="503237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3" name="直线"/>
            <p:cNvSpPr>
              <a:spLocks/>
            </p:cNvSpPr>
            <p:nvPr/>
          </p:nvSpPr>
          <p:spPr>
            <a:xfrm>
              <a:off x="2049462" y="4800600"/>
              <a:ext cx="1489075" cy="0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4" name="直线"/>
            <p:cNvSpPr>
              <a:spLocks/>
            </p:cNvSpPr>
            <p:nvPr/>
          </p:nvSpPr>
          <p:spPr>
            <a:xfrm>
              <a:off x="3538537" y="4800600"/>
              <a:ext cx="0" cy="503237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5" name="直线"/>
            <p:cNvSpPr>
              <a:spLocks/>
            </p:cNvSpPr>
            <p:nvPr/>
          </p:nvSpPr>
          <p:spPr>
            <a:xfrm>
              <a:off x="3538537" y="5303838"/>
              <a:ext cx="495300" cy="0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6" name="直线"/>
            <p:cNvSpPr>
              <a:spLocks/>
            </p:cNvSpPr>
            <p:nvPr/>
          </p:nvSpPr>
          <p:spPr>
            <a:xfrm>
              <a:off x="4033837" y="4800600"/>
              <a:ext cx="1489075" cy="0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7" name="直线"/>
            <p:cNvSpPr>
              <a:spLocks/>
            </p:cNvSpPr>
            <p:nvPr/>
          </p:nvSpPr>
          <p:spPr>
            <a:xfrm>
              <a:off x="5522912" y="4800600"/>
              <a:ext cx="0" cy="503237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8" name="直线"/>
            <p:cNvSpPr>
              <a:spLocks/>
            </p:cNvSpPr>
            <p:nvPr/>
          </p:nvSpPr>
          <p:spPr>
            <a:xfrm>
              <a:off x="5522912" y="5303838"/>
              <a:ext cx="495300" cy="0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2789" name="直线"/>
            <p:cNvSpPr>
              <a:spLocks/>
            </p:cNvSpPr>
            <p:nvPr/>
          </p:nvSpPr>
          <p:spPr>
            <a:xfrm>
              <a:off x="6018212" y="4800600"/>
              <a:ext cx="992187" cy="0"/>
            </a:xfrm>
            <a:prstGeom prst="line">
              <a:avLst/>
            </a:prstGeom>
            <a:noFill/>
            <a:ln w="38100" cap="sq" cmpd="sng">
              <a:solidFill>
                <a:srgbClr val="FF3300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2831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2" grpId="0" animBg="1"/>
      <p:bldP spid="2748" grpId="0" animBg="1"/>
      <p:bldP spid="2756" grpId="0" animBg="1"/>
      <p:bldP spid="2757" grpId="0" animBg="1"/>
      <p:bldP spid="279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文本框"/>
          <p:cNvSpPr>
            <a:spLocks noGrp="1"/>
          </p:cNvSpPr>
          <p:nvPr>
            <p:ph type="title"/>
          </p:nvPr>
        </p:nvSpPr>
        <p:spPr>
          <a:xfrm>
            <a:off x="2743200" y="533400"/>
            <a:ext cx="3810000" cy="6858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楷体_GB2312" charset="0"/>
                <a:cs typeface="楷体_GB2312" charset="0"/>
              </a:rPr>
              <a:t>20.6  </a:t>
            </a:r>
            <a:r>
              <a:rPr lang="en-US" altLang="zh-CN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TTL</a:t>
            </a:r>
            <a:r>
              <a:rPr lang="zh-CN" altLang="en-US" sz="36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charset="-122"/>
                <a:ea typeface="华文新魏" charset="-122"/>
                <a:cs typeface="华文新魏" charset="-122"/>
              </a:rPr>
              <a:t>门电路</a:t>
            </a:r>
          </a:p>
        </p:txBody>
      </p:sp>
      <p:sp>
        <p:nvSpPr>
          <p:cNvPr id="2792" name="矩形"/>
          <p:cNvSpPr>
            <a:spLocks/>
          </p:cNvSpPr>
          <p:nvPr/>
        </p:nvSpPr>
        <p:spPr>
          <a:xfrm>
            <a:off x="1912937" y="1720849"/>
            <a:ext cx="4694612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三极管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—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三极管逻辑门电路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)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2793" name="矩形"/>
          <p:cNvSpPr>
            <a:spLocks/>
          </p:cNvSpPr>
          <p:nvPr/>
        </p:nvSpPr>
        <p:spPr>
          <a:xfrm>
            <a:off x="685800" y="2254250"/>
            <a:ext cx="7848599" cy="2763202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</a:t>
            </a:r>
            <a:r>
              <a:rPr lang="en-US" altLang="zh-CN" sz="32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TTL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门电路是双极型集成电路，与分立元件相比，</a:t>
            </a:r>
            <a:r>
              <a:rPr lang="zh-CN" altLang="en-US" sz="32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具有速度快、可靠性高和微型化等优点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，目前分立元件电路已被集成电路替代。下面介绍集成 “与非”门电路的工作原理、特性和参数。</a:t>
            </a:r>
          </a:p>
        </p:txBody>
      </p:sp>
      <p:grpSp>
        <p:nvGrpSpPr>
          <p:cNvPr id="2842" name="组合"/>
          <p:cNvGrpSpPr>
            <a:grpSpLocks/>
          </p:cNvGrpSpPr>
          <p:nvPr/>
        </p:nvGrpSpPr>
        <p:grpSpPr>
          <a:xfrm>
            <a:off x="904875" y="1219200"/>
            <a:ext cx="7172325" cy="171450"/>
            <a:chOff x="904875" y="1219200"/>
            <a:chExt cx="7172325" cy="171450"/>
          </a:xfrm>
        </p:grpSpPr>
        <p:pic>
          <p:nvPicPr>
            <p:cNvPr id="2794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7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795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25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79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79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9825" y="1228725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79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79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41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7025" y="1228725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1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9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2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4225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3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150" y="1228725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4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8550" y="1228725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5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1425" y="1228725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9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13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33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0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57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625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1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0549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2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29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3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5825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4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5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3025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4949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73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225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1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21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7425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1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9350" y="1228725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2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1749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3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625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4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0150" y="1228725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5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4550" y="1228725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9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1825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2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7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3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6150" y="1228725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2837" name="组合"/>
            <p:cNvGrpSpPr>
              <a:grpSpLocks/>
            </p:cNvGrpSpPr>
            <p:nvPr/>
          </p:nvGrpSpPr>
          <p:grpSpPr>
            <a:xfrm>
              <a:off x="904875" y="1219200"/>
              <a:ext cx="923924" cy="161924"/>
              <a:chOff x="904875" y="1219200"/>
              <a:chExt cx="923924" cy="161924"/>
            </a:xfrm>
          </p:grpSpPr>
          <p:pic>
            <p:nvPicPr>
              <p:cNvPr id="2831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47750" y="121920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832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9675" y="121920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833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2075" y="121920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834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4950" y="121920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835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66874" y="121920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836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4875" y="1219200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283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8075" y="12192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3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0950" y="1219200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4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2875" y="1219200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841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5276" y="1219200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169759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2" grpId="0"/>
      <p:bldP spid="279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5" name="组合"/>
          <p:cNvGrpSpPr>
            <a:grpSpLocks/>
          </p:cNvGrpSpPr>
          <p:nvPr/>
        </p:nvGrpSpPr>
        <p:grpSpPr>
          <a:xfrm>
            <a:off x="3733800" y="1173163"/>
            <a:ext cx="1066800" cy="5334001"/>
            <a:chOff x="3733800" y="1173163"/>
            <a:chExt cx="1066800" cy="5334001"/>
          </a:xfrm>
        </p:grpSpPr>
        <p:sp>
          <p:nvSpPr>
            <p:cNvPr id="2843" name="直线"/>
            <p:cNvSpPr>
              <a:spLocks/>
            </p:cNvSpPr>
            <p:nvPr/>
          </p:nvSpPr>
          <p:spPr>
            <a:xfrm>
              <a:off x="3733800" y="1173163"/>
              <a:ext cx="0" cy="5334001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dash"/>
              <a:round/>
            </a:ln>
          </p:spPr>
        </p:sp>
        <p:sp>
          <p:nvSpPr>
            <p:cNvPr id="2844" name="直线"/>
            <p:cNvSpPr>
              <a:spLocks/>
            </p:cNvSpPr>
            <p:nvPr/>
          </p:nvSpPr>
          <p:spPr>
            <a:xfrm>
              <a:off x="4800601" y="1173163"/>
              <a:ext cx="0" cy="5334001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dash"/>
              <a:round/>
            </a:ln>
          </p:spPr>
        </p:sp>
      </p:grpSp>
      <p:grpSp>
        <p:nvGrpSpPr>
          <p:cNvPr id="2849" name="组合"/>
          <p:cNvGrpSpPr>
            <a:grpSpLocks/>
          </p:cNvGrpSpPr>
          <p:nvPr/>
        </p:nvGrpSpPr>
        <p:grpSpPr>
          <a:xfrm>
            <a:off x="2209800" y="5786438"/>
            <a:ext cx="4154954" cy="524826"/>
            <a:chOff x="2209800" y="5786438"/>
            <a:chExt cx="4154954" cy="524826"/>
          </a:xfrm>
        </p:grpSpPr>
        <p:sp>
          <p:nvSpPr>
            <p:cNvPr id="2846" name="矩形"/>
            <p:cNvSpPr>
              <a:spLocks/>
            </p:cNvSpPr>
            <p:nvPr/>
          </p:nvSpPr>
          <p:spPr>
            <a:xfrm>
              <a:off x="2209800" y="5786438"/>
              <a:ext cx="1259353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输入级</a:t>
              </a:r>
            </a:p>
          </p:txBody>
        </p:sp>
        <p:sp>
          <p:nvSpPr>
            <p:cNvPr id="2847" name="矩形"/>
            <p:cNvSpPr>
              <a:spLocks/>
            </p:cNvSpPr>
            <p:nvPr/>
          </p:nvSpPr>
          <p:spPr>
            <a:xfrm>
              <a:off x="3659187" y="5791200"/>
              <a:ext cx="1259354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中间级</a:t>
              </a:r>
            </a:p>
          </p:txBody>
        </p:sp>
        <p:sp>
          <p:nvSpPr>
            <p:cNvPr id="2848" name="矩形"/>
            <p:cNvSpPr>
              <a:spLocks/>
            </p:cNvSpPr>
            <p:nvPr/>
          </p:nvSpPr>
          <p:spPr>
            <a:xfrm>
              <a:off x="5105400" y="5791200"/>
              <a:ext cx="1259353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输出级</a:t>
              </a:r>
            </a:p>
          </p:txBody>
        </p:sp>
      </p:grpSp>
      <p:sp>
        <p:nvSpPr>
          <p:cNvPr id="2850" name="文本框"/>
          <p:cNvSpPr>
            <a:spLocks noGrp="1"/>
          </p:cNvSpPr>
          <p:nvPr>
            <p:ph type="subTitle" idx="1"/>
          </p:nvPr>
        </p:nvSpPr>
        <p:spPr>
          <a:xfrm>
            <a:off x="838200" y="457200"/>
            <a:ext cx="48006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9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20.6.1   TTL“</a:t>
            </a:r>
            <a:r>
              <a:rPr lang="zh-CN" altLang="en-US" sz="29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与非”门电路</a:t>
            </a:r>
          </a:p>
        </p:txBody>
      </p:sp>
      <p:sp>
        <p:nvSpPr>
          <p:cNvPr id="2851" name="矩形"/>
          <p:cNvSpPr>
            <a:spLocks/>
          </p:cNvSpPr>
          <p:nvPr/>
        </p:nvSpPr>
        <p:spPr>
          <a:xfrm>
            <a:off x="838200" y="1295399"/>
            <a:ext cx="1600200" cy="6858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电路</a:t>
            </a:r>
          </a:p>
        </p:txBody>
      </p:sp>
      <p:sp>
        <p:nvSpPr>
          <p:cNvPr id="2852" name="椭圆"/>
          <p:cNvSpPr>
            <a:spLocks/>
          </p:cNvSpPr>
          <p:nvPr/>
        </p:nvSpPr>
        <p:spPr>
          <a:xfrm>
            <a:off x="1905000" y="2667000"/>
            <a:ext cx="1981200" cy="1752600"/>
          </a:xfrm>
          <a:prstGeom prst="ellipse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</a:ln>
        </p:spPr>
      </p:sp>
      <p:grpSp>
        <p:nvGrpSpPr>
          <p:cNvPr id="2932" name="组合"/>
          <p:cNvGrpSpPr>
            <a:grpSpLocks/>
          </p:cNvGrpSpPr>
          <p:nvPr/>
        </p:nvGrpSpPr>
        <p:grpSpPr>
          <a:xfrm>
            <a:off x="914400" y="1096963"/>
            <a:ext cx="7696200" cy="4770436"/>
            <a:chOff x="914400" y="1096963"/>
            <a:chExt cx="7696200" cy="4770436"/>
          </a:xfrm>
        </p:grpSpPr>
        <p:sp>
          <p:nvSpPr>
            <p:cNvPr id="2853" name="椭圆"/>
            <p:cNvSpPr>
              <a:spLocks/>
            </p:cNvSpPr>
            <p:nvPr/>
          </p:nvSpPr>
          <p:spPr>
            <a:xfrm>
              <a:off x="7300912" y="1219200"/>
              <a:ext cx="150812" cy="1523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2931" name="组合"/>
            <p:cNvGrpSpPr>
              <a:grpSpLocks/>
            </p:cNvGrpSpPr>
            <p:nvPr/>
          </p:nvGrpSpPr>
          <p:grpSpPr>
            <a:xfrm>
              <a:off x="914400" y="1096963"/>
              <a:ext cx="7696200" cy="4770436"/>
              <a:chOff x="914400" y="1096963"/>
              <a:chExt cx="7696200" cy="4770436"/>
            </a:xfrm>
          </p:grpSpPr>
          <p:sp>
            <p:nvSpPr>
              <p:cNvPr id="2854" name="矩形"/>
              <p:cNvSpPr>
                <a:spLocks/>
              </p:cNvSpPr>
              <p:nvPr/>
            </p:nvSpPr>
            <p:spPr>
              <a:xfrm>
                <a:off x="6324600" y="4038600"/>
                <a:ext cx="64595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  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5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2855" name="矩形"/>
              <p:cNvSpPr>
                <a:spLocks/>
              </p:cNvSpPr>
              <p:nvPr/>
            </p:nvSpPr>
            <p:spPr>
              <a:xfrm>
                <a:off x="7580312" y="3459162"/>
                <a:ext cx="568324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 </a:t>
                </a:r>
                <a:endParaRPr lang="zh-CN" altLang="en-US" sz="2400" b="0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856" name="矩形"/>
              <p:cNvSpPr>
                <a:spLocks/>
              </p:cNvSpPr>
              <p:nvPr/>
            </p:nvSpPr>
            <p:spPr>
              <a:xfrm>
                <a:off x="3962400" y="4724399"/>
                <a:ext cx="911225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3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857" name="矩形"/>
              <p:cNvSpPr>
                <a:spLocks/>
              </p:cNvSpPr>
              <p:nvPr/>
            </p:nvSpPr>
            <p:spPr>
              <a:xfrm>
                <a:off x="5791200" y="4648200"/>
                <a:ext cx="852487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5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858" name="矩形"/>
              <p:cNvSpPr>
                <a:spLocks/>
              </p:cNvSpPr>
              <p:nvPr/>
            </p:nvSpPr>
            <p:spPr>
              <a:xfrm>
                <a:off x="914400" y="3378199"/>
                <a:ext cx="56673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859" name="矩形"/>
              <p:cNvSpPr>
                <a:spLocks/>
              </p:cNvSpPr>
              <p:nvPr/>
            </p:nvSpPr>
            <p:spPr>
              <a:xfrm>
                <a:off x="914400" y="3810000"/>
                <a:ext cx="394893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 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2860" name="矩形"/>
              <p:cNvSpPr>
                <a:spLocks/>
              </p:cNvSpPr>
              <p:nvPr/>
            </p:nvSpPr>
            <p:spPr>
              <a:xfrm>
                <a:off x="914400" y="4191000"/>
                <a:ext cx="394893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endParaRPr lang="zh-CN" altLang="en-US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2861" name="矩形"/>
              <p:cNvSpPr>
                <a:spLocks/>
              </p:cNvSpPr>
              <p:nvPr/>
            </p:nvSpPr>
            <p:spPr>
              <a:xfrm>
                <a:off x="6634162" y="1706562"/>
                <a:ext cx="94615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4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862" name="矩形"/>
              <p:cNvSpPr>
                <a:spLocks/>
              </p:cNvSpPr>
              <p:nvPr/>
            </p:nvSpPr>
            <p:spPr>
              <a:xfrm>
                <a:off x="4419600" y="1828800"/>
                <a:ext cx="555625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2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863" name="矩形"/>
              <p:cNvSpPr>
                <a:spLocks/>
              </p:cNvSpPr>
              <p:nvPr/>
            </p:nvSpPr>
            <p:spPr>
              <a:xfrm>
                <a:off x="3276600" y="1828800"/>
                <a:ext cx="56673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864" name="矩形"/>
              <p:cNvSpPr>
                <a:spLocks/>
              </p:cNvSpPr>
              <p:nvPr/>
            </p:nvSpPr>
            <p:spPr>
              <a:xfrm>
                <a:off x="4953000" y="2514600"/>
                <a:ext cx="64595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  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2865" name="矩形"/>
              <p:cNvSpPr>
                <a:spLocks/>
              </p:cNvSpPr>
              <p:nvPr/>
            </p:nvSpPr>
            <p:spPr>
              <a:xfrm>
                <a:off x="6248400" y="2819400"/>
                <a:ext cx="64595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  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4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2866" name="矩形"/>
              <p:cNvSpPr>
                <a:spLocks/>
              </p:cNvSpPr>
              <p:nvPr/>
            </p:nvSpPr>
            <p:spPr>
              <a:xfrm>
                <a:off x="4191000" y="3124200"/>
                <a:ext cx="493556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2867" name="矩形"/>
              <p:cNvSpPr>
                <a:spLocks/>
              </p:cNvSpPr>
              <p:nvPr/>
            </p:nvSpPr>
            <p:spPr>
              <a:xfrm>
                <a:off x="7486650" y="1096963"/>
                <a:ext cx="1123949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+5V</a:t>
                </a:r>
                <a:endParaRPr lang="zh-CN" altLang="en-US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868" name="矩形"/>
              <p:cNvSpPr>
                <a:spLocks/>
              </p:cNvSpPr>
              <p:nvPr/>
            </p:nvSpPr>
            <p:spPr>
              <a:xfrm>
                <a:off x="2286000" y="2438400"/>
                <a:ext cx="1012824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    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869" name="直线"/>
              <p:cNvSpPr>
                <a:spLocks/>
              </p:cNvSpPr>
              <p:nvPr/>
            </p:nvSpPr>
            <p:spPr>
              <a:xfrm>
                <a:off x="4348163" y="5867399"/>
                <a:ext cx="379412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70" name="直线"/>
              <p:cNvSpPr>
                <a:spLocks/>
              </p:cNvSpPr>
              <p:nvPr/>
            </p:nvSpPr>
            <p:spPr>
              <a:xfrm>
                <a:off x="6732588" y="4571999"/>
                <a:ext cx="0" cy="10667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71" name="直线"/>
              <p:cNvSpPr>
                <a:spLocks/>
              </p:cNvSpPr>
              <p:nvPr/>
            </p:nvSpPr>
            <p:spPr>
              <a:xfrm>
                <a:off x="6629400" y="3352800"/>
                <a:ext cx="0" cy="6857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72" name="直线"/>
              <p:cNvSpPr>
                <a:spLocks/>
              </p:cNvSpPr>
              <p:nvPr/>
            </p:nvSpPr>
            <p:spPr>
              <a:xfrm>
                <a:off x="6127750" y="3886200"/>
                <a:ext cx="0" cy="70802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73" name="直线"/>
              <p:cNvSpPr>
                <a:spLocks/>
              </p:cNvSpPr>
              <p:nvPr/>
            </p:nvSpPr>
            <p:spPr>
              <a:xfrm flipH="1">
                <a:off x="6127750" y="3987799"/>
                <a:ext cx="484188" cy="2016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74" name="直线"/>
              <p:cNvSpPr>
                <a:spLocks/>
              </p:cNvSpPr>
              <p:nvPr/>
            </p:nvSpPr>
            <p:spPr>
              <a:xfrm>
                <a:off x="6127750" y="4392612"/>
                <a:ext cx="604838" cy="2016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2875" name="直线"/>
              <p:cNvSpPr>
                <a:spLocks/>
              </p:cNvSpPr>
              <p:nvPr/>
            </p:nvSpPr>
            <p:spPr>
              <a:xfrm rot="10787484" flipV="1">
                <a:off x="3149600" y="1293813"/>
                <a:ext cx="4170362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76" name="直线"/>
              <p:cNvSpPr>
                <a:spLocks/>
              </p:cNvSpPr>
              <p:nvPr/>
            </p:nvSpPr>
            <p:spPr>
              <a:xfrm>
                <a:off x="5407024" y="2438400"/>
                <a:ext cx="113665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2882" name="组合"/>
              <p:cNvGrpSpPr>
                <a:grpSpLocks/>
              </p:cNvGrpSpPr>
              <p:nvPr/>
            </p:nvGrpSpPr>
            <p:grpSpPr>
              <a:xfrm>
                <a:off x="2376487" y="2971800"/>
                <a:ext cx="1128713" cy="428624"/>
                <a:chOff x="2376487" y="2971800"/>
                <a:chExt cx="1128713" cy="428624"/>
              </a:xfrm>
            </p:grpSpPr>
            <p:sp>
              <p:nvSpPr>
                <p:cNvPr id="2877" name="直线"/>
                <p:cNvSpPr>
                  <a:spLocks/>
                </p:cNvSpPr>
                <p:nvPr/>
              </p:nvSpPr>
              <p:spPr>
                <a:xfrm rot="5400000">
                  <a:off x="2997279" y="2463879"/>
                  <a:ext cx="0" cy="1015841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2878" name="直线"/>
                <p:cNvSpPr>
                  <a:spLocks/>
                </p:cNvSpPr>
                <p:nvPr/>
              </p:nvSpPr>
              <p:spPr>
                <a:xfrm rot="5400000" flipH="1">
                  <a:off x="3178906" y="3072352"/>
                  <a:ext cx="426845" cy="22574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2879" name="直线"/>
                <p:cNvSpPr>
                  <a:spLocks/>
                </p:cNvSpPr>
                <p:nvPr/>
              </p:nvSpPr>
              <p:spPr>
                <a:xfrm rot="5400000">
                  <a:off x="2729773" y="3074130"/>
                  <a:ext cx="426846" cy="22574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2880" name="直线"/>
                <p:cNvSpPr>
                  <a:spLocks/>
                </p:cNvSpPr>
                <p:nvPr/>
              </p:nvSpPr>
              <p:spPr>
                <a:xfrm rot="5400000">
                  <a:off x="2501678" y="3072352"/>
                  <a:ext cx="426845" cy="22574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2881" name="直线"/>
                <p:cNvSpPr>
                  <a:spLocks/>
                </p:cNvSpPr>
                <p:nvPr/>
              </p:nvSpPr>
              <p:spPr>
                <a:xfrm rot="5400000">
                  <a:off x="2275936" y="3072351"/>
                  <a:ext cx="426845" cy="22574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</p:grpSp>
          <p:grpSp>
            <p:nvGrpSpPr>
              <p:cNvPr id="2887" name="组合"/>
              <p:cNvGrpSpPr>
                <a:grpSpLocks/>
              </p:cNvGrpSpPr>
              <p:nvPr/>
            </p:nvGrpSpPr>
            <p:grpSpPr>
              <a:xfrm>
                <a:off x="3513137" y="2895600"/>
                <a:ext cx="1041400" cy="901699"/>
                <a:chOff x="3513137" y="2895600"/>
                <a:chExt cx="1041400" cy="901699"/>
              </a:xfrm>
            </p:grpSpPr>
            <p:sp>
              <p:nvSpPr>
                <p:cNvPr id="2883" name="直线"/>
                <p:cNvSpPr>
                  <a:spLocks/>
                </p:cNvSpPr>
                <p:nvPr/>
              </p:nvSpPr>
              <p:spPr>
                <a:xfrm>
                  <a:off x="3975982" y="2895600"/>
                  <a:ext cx="0" cy="9016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2884" name="直线"/>
                <p:cNvSpPr>
                  <a:spLocks/>
                </p:cNvSpPr>
                <p:nvPr/>
              </p:nvSpPr>
              <p:spPr>
                <a:xfrm flipH="1">
                  <a:off x="3975982" y="3024414"/>
                  <a:ext cx="462844" cy="257628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2885" name="直线"/>
                <p:cNvSpPr>
                  <a:spLocks/>
                </p:cNvSpPr>
                <p:nvPr/>
              </p:nvSpPr>
              <p:spPr>
                <a:xfrm>
                  <a:off x="3975982" y="3539670"/>
                  <a:ext cx="578555" cy="257628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2886" name="直线"/>
                <p:cNvSpPr>
                  <a:spLocks/>
                </p:cNvSpPr>
                <p:nvPr/>
              </p:nvSpPr>
              <p:spPr>
                <a:xfrm>
                  <a:off x="3513137" y="3410857"/>
                  <a:ext cx="462844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2888" name="直线"/>
              <p:cNvSpPr>
                <a:spLocks/>
              </p:cNvSpPr>
              <p:nvPr/>
            </p:nvSpPr>
            <p:spPr>
              <a:xfrm>
                <a:off x="6007100" y="2590800"/>
                <a:ext cx="0" cy="7619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89" name="直线"/>
              <p:cNvSpPr>
                <a:spLocks/>
              </p:cNvSpPr>
              <p:nvPr/>
            </p:nvSpPr>
            <p:spPr>
              <a:xfrm flipH="1">
                <a:off x="6007100" y="2743200"/>
                <a:ext cx="546099" cy="17462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90" name="直线"/>
              <p:cNvSpPr>
                <a:spLocks/>
              </p:cNvSpPr>
              <p:nvPr/>
            </p:nvSpPr>
            <p:spPr>
              <a:xfrm>
                <a:off x="6007100" y="3135312"/>
                <a:ext cx="631825" cy="2174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2891" name="直线"/>
              <p:cNvSpPr>
                <a:spLocks/>
              </p:cNvSpPr>
              <p:nvPr/>
            </p:nvSpPr>
            <p:spPr>
              <a:xfrm>
                <a:off x="5502275" y="3025775"/>
                <a:ext cx="504825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92" name="矩形"/>
              <p:cNvSpPr>
                <a:spLocks/>
              </p:cNvSpPr>
              <p:nvPr/>
            </p:nvSpPr>
            <p:spPr>
              <a:xfrm>
                <a:off x="3087687" y="1828800"/>
                <a:ext cx="160337" cy="436562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893" name="直线"/>
              <p:cNvSpPr>
                <a:spLocks/>
              </p:cNvSpPr>
              <p:nvPr/>
            </p:nvSpPr>
            <p:spPr>
              <a:xfrm>
                <a:off x="3182937" y="1295400"/>
                <a:ext cx="0" cy="5540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94" name="直线"/>
              <p:cNvSpPr>
                <a:spLocks/>
              </p:cNvSpPr>
              <p:nvPr/>
            </p:nvSpPr>
            <p:spPr>
              <a:xfrm>
                <a:off x="4413250" y="1295400"/>
                <a:ext cx="0" cy="61912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95" name="直线"/>
              <p:cNvSpPr>
                <a:spLocks/>
              </p:cNvSpPr>
              <p:nvPr/>
            </p:nvSpPr>
            <p:spPr>
              <a:xfrm flipH="1">
                <a:off x="4413250" y="2362200"/>
                <a:ext cx="6349" cy="6873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96" name="直线"/>
              <p:cNvSpPr>
                <a:spLocks/>
              </p:cNvSpPr>
              <p:nvPr/>
            </p:nvSpPr>
            <p:spPr>
              <a:xfrm>
                <a:off x="4508500" y="3733800"/>
                <a:ext cx="0" cy="9382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97" name="直线"/>
              <p:cNvSpPr>
                <a:spLocks/>
              </p:cNvSpPr>
              <p:nvPr/>
            </p:nvSpPr>
            <p:spPr>
              <a:xfrm>
                <a:off x="5738812" y="3048000"/>
                <a:ext cx="0" cy="154622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98" name="直线"/>
              <p:cNvSpPr>
                <a:spLocks/>
              </p:cNvSpPr>
              <p:nvPr/>
            </p:nvSpPr>
            <p:spPr>
              <a:xfrm>
                <a:off x="6561138" y="1295400"/>
                <a:ext cx="0" cy="4270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99" name="直线"/>
              <p:cNvSpPr>
                <a:spLocks/>
              </p:cNvSpPr>
              <p:nvPr/>
            </p:nvSpPr>
            <p:spPr>
              <a:xfrm>
                <a:off x="6561138" y="2147887"/>
                <a:ext cx="0" cy="5968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00" name="直线"/>
              <p:cNvSpPr>
                <a:spLocks/>
              </p:cNvSpPr>
              <p:nvPr/>
            </p:nvSpPr>
            <p:spPr>
              <a:xfrm>
                <a:off x="4495800" y="5638799"/>
                <a:ext cx="2271712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01" name="直线"/>
              <p:cNvSpPr>
                <a:spLocks/>
              </p:cNvSpPr>
              <p:nvPr/>
            </p:nvSpPr>
            <p:spPr>
              <a:xfrm>
                <a:off x="4965700" y="2286000"/>
                <a:ext cx="0" cy="7619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02" name="直线"/>
              <p:cNvSpPr>
                <a:spLocks/>
              </p:cNvSpPr>
              <p:nvPr/>
            </p:nvSpPr>
            <p:spPr>
              <a:xfrm flipH="1">
                <a:off x="4965700" y="2395537"/>
                <a:ext cx="504824" cy="2174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03" name="直线"/>
              <p:cNvSpPr>
                <a:spLocks/>
              </p:cNvSpPr>
              <p:nvPr/>
            </p:nvSpPr>
            <p:spPr>
              <a:xfrm>
                <a:off x="4965700" y="2830512"/>
                <a:ext cx="630237" cy="2174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2904" name="直线"/>
              <p:cNvSpPr>
                <a:spLocks/>
              </p:cNvSpPr>
              <p:nvPr/>
            </p:nvSpPr>
            <p:spPr>
              <a:xfrm>
                <a:off x="6638926" y="3657600"/>
                <a:ext cx="757237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05" name="椭圆"/>
              <p:cNvSpPr>
                <a:spLocks/>
              </p:cNvSpPr>
              <p:nvPr/>
            </p:nvSpPr>
            <p:spPr>
              <a:xfrm>
                <a:off x="7396162" y="3581400"/>
                <a:ext cx="150812" cy="152399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2915" name="组合"/>
              <p:cNvGrpSpPr>
                <a:grpSpLocks/>
              </p:cNvGrpSpPr>
              <p:nvPr/>
            </p:nvGrpSpPr>
            <p:grpSpPr>
              <a:xfrm>
                <a:off x="1524000" y="3352800"/>
                <a:ext cx="1325562" cy="990599"/>
                <a:chOff x="1524000" y="3352800"/>
                <a:chExt cx="1325562" cy="990599"/>
              </a:xfrm>
            </p:grpSpPr>
            <p:grpSp>
              <p:nvGrpSpPr>
                <p:cNvPr id="2908" name="组合"/>
                <p:cNvGrpSpPr>
                  <a:grpSpLocks/>
                </p:cNvGrpSpPr>
                <p:nvPr/>
              </p:nvGrpSpPr>
              <p:grpSpPr>
                <a:xfrm>
                  <a:off x="1524000" y="3352800"/>
                  <a:ext cx="852147" cy="381000"/>
                  <a:chOff x="1524000" y="3352800"/>
                  <a:chExt cx="852147" cy="381000"/>
                </a:xfrm>
              </p:grpSpPr>
              <p:sp>
                <p:nvSpPr>
                  <p:cNvPr id="2906" name="直线"/>
                  <p:cNvSpPr>
                    <a:spLocks/>
                  </p:cNvSpPr>
                  <p:nvPr/>
                </p:nvSpPr>
                <p:spPr>
                  <a:xfrm>
                    <a:off x="2376147" y="3352800"/>
                    <a:ext cx="0" cy="38100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07" name="直线"/>
                  <p:cNvSpPr>
                    <a:spLocks/>
                  </p:cNvSpPr>
                  <p:nvPr/>
                </p:nvSpPr>
                <p:spPr>
                  <a:xfrm flipH="1" flipV="1">
                    <a:off x="1524000" y="3733800"/>
                    <a:ext cx="852147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grpSp>
              <p:nvGrpSpPr>
                <p:cNvPr id="2911" name="组合"/>
                <p:cNvGrpSpPr>
                  <a:grpSpLocks/>
                </p:cNvGrpSpPr>
                <p:nvPr/>
              </p:nvGrpSpPr>
              <p:grpSpPr>
                <a:xfrm>
                  <a:off x="1524000" y="3352800"/>
                  <a:ext cx="1136196" cy="685799"/>
                  <a:chOff x="1524000" y="3352800"/>
                  <a:chExt cx="1136196" cy="685799"/>
                </a:xfrm>
              </p:grpSpPr>
              <p:sp>
                <p:nvSpPr>
                  <p:cNvPr id="2909" name="直线"/>
                  <p:cNvSpPr>
                    <a:spLocks/>
                  </p:cNvSpPr>
                  <p:nvPr/>
                </p:nvSpPr>
                <p:spPr>
                  <a:xfrm>
                    <a:off x="2660196" y="3352800"/>
                    <a:ext cx="0" cy="685799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10" name="直线"/>
                  <p:cNvSpPr>
                    <a:spLocks/>
                  </p:cNvSpPr>
                  <p:nvPr/>
                </p:nvSpPr>
                <p:spPr>
                  <a:xfrm flipH="1" flipV="1">
                    <a:off x="1524000" y="4038599"/>
                    <a:ext cx="1136196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grpSp>
              <p:nvGrpSpPr>
                <p:cNvPr id="2914" name="组合"/>
                <p:cNvGrpSpPr>
                  <a:grpSpLocks/>
                </p:cNvGrpSpPr>
                <p:nvPr/>
              </p:nvGrpSpPr>
              <p:grpSpPr>
                <a:xfrm>
                  <a:off x="1524000" y="3352800"/>
                  <a:ext cx="1325562" cy="990599"/>
                  <a:chOff x="1524000" y="3352800"/>
                  <a:chExt cx="1325562" cy="990599"/>
                </a:xfrm>
              </p:grpSpPr>
              <p:sp>
                <p:nvSpPr>
                  <p:cNvPr id="2912" name="直线"/>
                  <p:cNvSpPr>
                    <a:spLocks/>
                  </p:cNvSpPr>
                  <p:nvPr/>
                </p:nvSpPr>
                <p:spPr>
                  <a:xfrm>
                    <a:off x="2849562" y="3352800"/>
                    <a:ext cx="0" cy="990599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13" name="直线"/>
                  <p:cNvSpPr>
                    <a:spLocks/>
                  </p:cNvSpPr>
                  <p:nvPr/>
                </p:nvSpPr>
                <p:spPr>
                  <a:xfrm flipH="1" flipV="1">
                    <a:off x="1524000" y="4343399"/>
                    <a:ext cx="1325562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</p:grpSp>
          <p:sp>
            <p:nvSpPr>
              <p:cNvPr id="2916" name="直线"/>
              <p:cNvSpPr>
                <a:spLocks/>
              </p:cNvSpPr>
              <p:nvPr/>
            </p:nvSpPr>
            <p:spPr>
              <a:xfrm>
                <a:off x="4503737" y="5638799"/>
                <a:ext cx="0" cy="2286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17" name="椭圆"/>
              <p:cNvSpPr>
                <a:spLocks/>
              </p:cNvSpPr>
              <p:nvPr/>
            </p:nvSpPr>
            <p:spPr>
              <a:xfrm>
                <a:off x="1371600" y="3657600"/>
                <a:ext cx="150812" cy="1524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18" name="椭圆"/>
              <p:cNvSpPr>
                <a:spLocks/>
              </p:cNvSpPr>
              <p:nvPr/>
            </p:nvSpPr>
            <p:spPr>
              <a:xfrm>
                <a:off x="1371600" y="3962400"/>
                <a:ext cx="150812" cy="1524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19" name="椭圆"/>
              <p:cNvSpPr>
                <a:spLocks/>
              </p:cNvSpPr>
              <p:nvPr/>
            </p:nvSpPr>
            <p:spPr>
              <a:xfrm>
                <a:off x="1371600" y="4267200"/>
                <a:ext cx="150812" cy="1524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20" name="椭圆"/>
              <p:cNvSpPr>
                <a:spLocks/>
              </p:cNvSpPr>
              <p:nvPr/>
            </p:nvSpPr>
            <p:spPr>
              <a:xfrm>
                <a:off x="4383088" y="27051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21" name="直线"/>
              <p:cNvSpPr>
                <a:spLocks/>
              </p:cNvSpPr>
              <p:nvPr/>
            </p:nvSpPr>
            <p:spPr>
              <a:xfrm>
                <a:off x="4530725" y="4303712"/>
                <a:ext cx="16001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22" name="椭圆"/>
              <p:cNvSpPr>
                <a:spLocks/>
              </p:cNvSpPr>
              <p:nvPr/>
            </p:nvSpPr>
            <p:spPr>
              <a:xfrm>
                <a:off x="4495800" y="4267200"/>
                <a:ext cx="50800" cy="50800"/>
              </a:xfrm>
              <a:prstGeom prst="ellipse">
                <a:avLst/>
              </a:prstGeom>
              <a:solidFill>
                <a:schemeClr val="tx1"/>
              </a:solidFill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23" name="直线"/>
              <p:cNvSpPr>
                <a:spLocks/>
              </p:cNvSpPr>
              <p:nvPr/>
            </p:nvSpPr>
            <p:spPr>
              <a:xfrm>
                <a:off x="4419600" y="2743200"/>
                <a:ext cx="5334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24" name="直线"/>
              <p:cNvSpPr>
                <a:spLocks/>
              </p:cNvSpPr>
              <p:nvPr/>
            </p:nvSpPr>
            <p:spPr>
              <a:xfrm flipV="1">
                <a:off x="3173412" y="2286000"/>
                <a:ext cx="0" cy="6857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25" name="矩形"/>
              <p:cNvSpPr>
                <a:spLocks/>
              </p:cNvSpPr>
              <p:nvPr/>
            </p:nvSpPr>
            <p:spPr>
              <a:xfrm>
                <a:off x="4343400" y="1905000"/>
                <a:ext cx="160337" cy="436562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926" name="矩形"/>
              <p:cNvSpPr>
                <a:spLocks/>
              </p:cNvSpPr>
              <p:nvPr/>
            </p:nvSpPr>
            <p:spPr>
              <a:xfrm>
                <a:off x="4419600" y="4648200"/>
                <a:ext cx="160337" cy="436562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927" name="直线"/>
              <p:cNvSpPr>
                <a:spLocks/>
              </p:cNvSpPr>
              <p:nvPr/>
            </p:nvSpPr>
            <p:spPr>
              <a:xfrm flipV="1">
                <a:off x="4505325" y="5105399"/>
                <a:ext cx="0" cy="5334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28" name="矩形"/>
              <p:cNvSpPr>
                <a:spLocks/>
              </p:cNvSpPr>
              <p:nvPr/>
            </p:nvSpPr>
            <p:spPr>
              <a:xfrm>
                <a:off x="5656262" y="4571999"/>
                <a:ext cx="160337" cy="436562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929" name="直线"/>
              <p:cNvSpPr>
                <a:spLocks/>
              </p:cNvSpPr>
              <p:nvPr/>
            </p:nvSpPr>
            <p:spPr>
              <a:xfrm>
                <a:off x="5749924" y="5029200"/>
                <a:ext cx="0" cy="6095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30" name="矩形"/>
              <p:cNvSpPr>
                <a:spLocks/>
              </p:cNvSpPr>
              <p:nvPr/>
            </p:nvSpPr>
            <p:spPr>
              <a:xfrm>
                <a:off x="6477000" y="1712913"/>
                <a:ext cx="160337" cy="436562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id="2966" name="组合"/>
          <p:cNvGrpSpPr>
            <a:grpSpLocks/>
          </p:cNvGrpSpPr>
          <p:nvPr/>
        </p:nvGrpSpPr>
        <p:grpSpPr>
          <a:xfrm>
            <a:off x="838199" y="990600"/>
            <a:ext cx="4886325" cy="171449"/>
            <a:chOff x="838199" y="990600"/>
            <a:chExt cx="4886325" cy="171449"/>
          </a:xfrm>
        </p:grpSpPr>
        <p:pic>
          <p:nvPicPr>
            <p:cNvPr id="293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30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3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9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3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78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36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31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37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50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3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7474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39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03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0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22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1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75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4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18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4750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2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6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46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7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6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90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49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9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50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8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51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62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5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91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5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10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5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3474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2961" name="组合"/>
            <p:cNvGrpSpPr>
              <a:grpSpLocks/>
            </p:cNvGrpSpPr>
            <p:nvPr/>
          </p:nvGrpSpPr>
          <p:grpSpPr>
            <a:xfrm>
              <a:off x="838199" y="990600"/>
              <a:ext cx="923924" cy="161925"/>
              <a:chOff x="838199" y="990600"/>
              <a:chExt cx="923924" cy="161925"/>
            </a:xfrm>
          </p:grpSpPr>
          <p:pic>
            <p:nvPicPr>
              <p:cNvPr id="2955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1074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956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9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957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53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958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8274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959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001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2960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8199" y="990600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296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54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6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8274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6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2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296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6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  <p:grpSp>
        <p:nvGrpSpPr>
          <p:cNvPr id="3008" name="组合"/>
          <p:cNvGrpSpPr>
            <a:grpSpLocks/>
          </p:cNvGrpSpPr>
          <p:nvPr/>
        </p:nvGrpSpPr>
        <p:grpSpPr>
          <a:xfrm>
            <a:off x="5248285" y="3735387"/>
            <a:ext cx="2621379" cy="2119324"/>
            <a:chOff x="5248285" y="3735387"/>
            <a:chExt cx="2621379" cy="2119324"/>
          </a:xfrm>
        </p:grpSpPr>
        <p:grpSp>
          <p:nvGrpSpPr>
            <p:cNvPr id="3006" name="组合"/>
            <p:cNvGrpSpPr>
              <a:grpSpLocks/>
            </p:cNvGrpSpPr>
            <p:nvPr/>
          </p:nvGrpSpPr>
          <p:grpSpPr>
            <a:xfrm>
              <a:off x="5248285" y="3735387"/>
              <a:ext cx="2581221" cy="2119324"/>
              <a:chOff x="5248285" y="3735387"/>
              <a:chExt cx="2581221" cy="2119324"/>
            </a:xfrm>
          </p:grpSpPr>
          <p:graphicFrame>
            <p:nvGraphicFramePr>
              <p:cNvPr id="2967" name="对象"/>
              <p:cNvGraphicFramePr>
                <a:graphicFrameLocks noChangeAspect="1"/>
              </p:cNvGraphicFramePr>
              <p:nvPr/>
            </p:nvGraphicFramePr>
            <p:xfrm>
              <a:off x="5248285" y="3797291"/>
              <a:ext cx="2581221" cy="20574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6" name="package" r:id="rId5" imgW="2006600" imgH="1485900" progId="package">
                      <p:embed/>
                    </p:oleObj>
                  </mc:Choice>
                  <mc:Fallback>
                    <p:oleObj name="package" r:id="rId5" imgW="2006600" imgH="1485900" progId="package">
                      <p:embed/>
                      <p:pic>
                        <p:nvPicPr>
                          <p:cNvPr id="2967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5248285" y="3797291"/>
                            <a:ext cx="2581221" cy="2057420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68" name="直线"/>
              <p:cNvSpPr>
                <a:spLocks/>
              </p:cNvSpPr>
              <p:nvPr/>
            </p:nvSpPr>
            <p:spPr>
              <a:xfrm flipV="1">
                <a:off x="6626223" y="4189413"/>
                <a:ext cx="0" cy="893761"/>
              </a:xfrm>
              <a:prstGeom prst="line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</a:ln>
            </p:spPr>
          </p:sp>
          <p:sp>
            <p:nvSpPr>
              <p:cNvPr id="2969" name="矩形"/>
              <p:cNvSpPr>
                <a:spLocks/>
              </p:cNvSpPr>
              <p:nvPr/>
            </p:nvSpPr>
            <p:spPr>
              <a:xfrm>
                <a:off x="5307011" y="4330700"/>
                <a:ext cx="510001" cy="46276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E</a:t>
                </a:r>
                <a:r>
                  <a:rPr lang="en-US" altLang="zh-CN" sz="2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2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970" name="矩形"/>
              <p:cNvSpPr>
                <a:spLocks/>
              </p:cNvSpPr>
              <p:nvPr/>
            </p:nvSpPr>
            <p:spPr>
              <a:xfrm>
                <a:off x="5314949" y="4799012"/>
                <a:ext cx="510001" cy="46276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E</a:t>
                </a:r>
                <a:r>
                  <a:rPr lang="en-US" altLang="zh-CN" sz="2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3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971" name="矩形"/>
              <p:cNvSpPr>
                <a:spLocks/>
              </p:cNvSpPr>
              <p:nvPr/>
            </p:nvSpPr>
            <p:spPr>
              <a:xfrm>
                <a:off x="5314949" y="3887787"/>
                <a:ext cx="603249" cy="46276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E</a:t>
                </a:r>
                <a:r>
                  <a:rPr lang="en-US" altLang="zh-CN" sz="2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972" name="矩形"/>
              <p:cNvSpPr>
                <a:spLocks/>
              </p:cNvSpPr>
              <p:nvPr/>
            </p:nvSpPr>
            <p:spPr>
              <a:xfrm>
                <a:off x="6418262" y="3735387"/>
                <a:ext cx="394893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973" name="矩形"/>
              <p:cNvSpPr>
                <a:spLocks/>
              </p:cNvSpPr>
              <p:nvPr/>
            </p:nvSpPr>
            <p:spPr>
              <a:xfrm>
                <a:off x="5924550" y="5168900"/>
                <a:ext cx="1612899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宋体" charset="0"/>
                  </a:rPr>
                  <a:t>等效电路</a:t>
                </a:r>
              </a:p>
            </p:txBody>
          </p:sp>
          <p:grpSp>
            <p:nvGrpSpPr>
              <p:cNvPr id="2981" name="组合"/>
              <p:cNvGrpSpPr>
                <a:grpSpLocks/>
              </p:cNvGrpSpPr>
              <p:nvPr/>
            </p:nvGrpSpPr>
            <p:grpSpPr>
              <a:xfrm>
                <a:off x="5807074" y="4897437"/>
                <a:ext cx="850899" cy="347663"/>
                <a:chOff x="5807074" y="4897437"/>
                <a:chExt cx="850899" cy="347663"/>
              </a:xfrm>
            </p:grpSpPr>
            <p:sp>
              <p:nvSpPr>
                <p:cNvPr id="2974" name="直线"/>
                <p:cNvSpPr>
                  <a:spLocks/>
                </p:cNvSpPr>
                <p:nvPr/>
              </p:nvSpPr>
              <p:spPr>
                <a:xfrm>
                  <a:off x="5907087" y="5083174"/>
                  <a:ext cx="750886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</a:ln>
              </p:spPr>
            </p:sp>
            <p:sp>
              <p:nvSpPr>
                <p:cNvPr id="2975" name="椭圆"/>
                <p:cNvSpPr>
                  <a:spLocks/>
                </p:cNvSpPr>
                <p:nvPr/>
              </p:nvSpPr>
              <p:spPr>
                <a:xfrm>
                  <a:off x="5807074" y="5030787"/>
                  <a:ext cx="76200" cy="95250"/>
                </a:xfrm>
                <a:prstGeom prst="ellipse">
                  <a:avLst/>
                </a:prstGeom>
                <a:solidFill>
                  <a:srgbClr val="FFFFFF"/>
                </a:solidFill>
                <a:ln w="28575" cap="flat" cmpd="sng">
                  <a:solidFill>
                    <a:srgbClr val="FF0000"/>
                  </a:solidFill>
                  <a:prstDash val="solid"/>
                  <a:round/>
                </a:ln>
              </p:spPr>
            </p:sp>
            <p:grpSp>
              <p:nvGrpSpPr>
                <p:cNvPr id="2980" name="组合"/>
                <p:cNvGrpSpPr>
                  <a:grpSpLocks/>
                </p:cNvGrpSpPr>
                <p:nvPr/>
              </p:nvGrpSpPr>
              <p:grpSpPr>
                <a:xfrm>
                  <a:off x="6108699" y="4897437"/>
                  <a:ext cx="231774" cy="347663"/>
                  <a:chOff x="6108699" y="4897437"/>
                  <a:chExt cx="231774" cy="347663"/>
                </a:xfrm>
              </p:grpSpPr>
              <p:sp>
                <p:nvSpPr>
                  <p:cNvPr id="2976" name="直线"/>
                  <p:cNvSpPr>
                    <a:spLocks/>
                  </p:cNvSpPr>
                  <p:nvPr/>
                </p:nvSpPr>
                <p:spPr>
                  <a:xfrm>
                    <a:off x="6111874" y="5092700"/>
                    <a:ext cx="228599" cy="1524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77" name="直线"/>
                  <p:cNvSpPr>
                    <a:spLocks/>
                  </p:cNvSpPr>
                  <p:nvPr/>
                </p:nvSpPr>
                <p:spPr>
                  <a:xfrm flipH="1">
                    <a:off x="6111874" y="4905374"/>
                    <a:ext cx="228600" cy="1524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78" name="直线"/>
                  <p:cNvSpPr>
                    <a:spLocks/>
                  </p:cNvSpPr>
                  <p:nvPr/>
                </p:nvSpPr>
                <p:spPr>
                  <a:xfrm rot="60000">
                    <a:off x="6338887" y="4897437"/>
                    <a:ext cx="0" cy="34131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79" name="直线"/>
                  <p:cNvSpPr>
                    <a:spLocks/>
                  </p:cNvSpPr>
                  <p:nvPr/>
                </p:nvSpPr>
                <p:spPr>
                  <a:xfrm>
                    <a:off x="6108699" y="4905374"/>
                    <a:ext cx="0" cy="3048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</p:grpSp>
          <p:grpSp>
            <p:nvGrpSpPr>
              <p:cNvPr id="2989" name="组合"/>
              <p:cNvGrpSpPr>
                <a:grpSpLocks/>
              </p:cNvGrpSpPr>
              <p:nvPr/>
            </p:nvGrpSpPr>
            <p:grpSpPr>
              <a:xfrm>
                <a:off x="5772149" y="4440238"/>
                <a:ext cx="850899" cy="347663"/>
                <a:chOff x="5772149" y="4440238"/>
                <a:chExt cx="850899" cy="347663"/>
              </a:xfrm>
            </p:grpSpPr>
            <p:sp>
              <p:nvSpPr>
                <p:cNvPr id="2982" name="直线"/>
                <p:cNvSpPr>
                  <a:spLocks/>
                </p:cNvSpPr>
                <p:nvPr/>
              </p:nvSpPr>
              <p:spPr>
                <a:xfrm>
                  <a:off x="5872162" y="4625975"/>
                  <a:ext cx="750886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</a:ln>
              </p:spPr>
            </p:sp>
            <p:sp>
              <p:nvSpPr>
                <p:cNvPr id="2983" name="椭圆"/>
                <p:cNvSpPr>
                  <a:spLocks/>
                </p:cNvSpPr>
                <p:nvPr/>
              </p:nvSpPr>
              <p:spPr>
                <a:xfrm>
                  <a:off x="5772149" y="4573588"/>
                  <a:ext cx="76200" cy="95250"/>
                </a:xfrm>
                <a:prstGeom prst="ellipse">
                  <a:avLst/>
                </a:prstGeom>
                <a:solidFill>
                  <a:srgbClr val="FFFFFF"/>
                </a:solidFill>
                <a:ln w="28575" cap="flat" cmpd="sng">
                  <a:solidFill>
                    <a:srgbClr val="FF0000"/>
                  </a:solidFill>
                  <a:prstDash val="solid"/>
                  <a:round/>
                </a:ln>
              </p:spPr>
            </p:sp>
            <p:grpSp>
              <p:nvGrpSpPr>
                <p:cNvPr id="2988" name="组合"/>
                <p:cNvGrpSpPr>
                  <a:grpSpLocks/>
                </p:cNvGrpSpPr>
                <p:nvPr/>
              </p:nvGrpSpPr>
              <p:grpSpPr>
                <a:xfrm>
                  <a:off x="6073774" y="4440238"/>
                  <a:ext cx="231774" cy="347663"/>
                  <a:chOff x="6073774" y="4440238"/>
                  <a:chExt cx="231774" cy="347663"/>
                </a:xfrm>
              </p:grpSpPr>
              <p:sp>
                <p:nvSpPr>
                  <p:cNvPr id="2984" name="直线"/>
                  <p:cNvSpPr>
                    <a:spLocks/>
                  </p:cNvSpPr>
                  <p:nvPr/>
                </p:nvSpPr>
                <p:spPr>
                  <a:xfrm>
                    <a:off x="6076949" y="4635500"/>
                    <a:ext cx="228600" cy="1524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85" name="直线"/>
                  <p:cNvSpPr>
                    <a:spLocks/>
                  </p:cNvSpPr>
                  <p:nvPr/>
                </p:nvSpPr>
                <p:spPr>
                  <a:xfrm flipH="1">
                    <a:off x="6076948" y="4448175"/>
                    <a:ext cx="228600" cy="1524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86" name="直线"/>
                  <p:cNvSpPr>
                    <a:spLocks/>
                  </p:cNvSpPr>
                  <p:nvPr/>
                </p:nvSpPr>
                <p:spPr>
                  <a:xfrm rot="60000">
                    <a:off x="6303962" y="4440238"/>
                    <a:ext cx="0" cy="34131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87" name="直线"/>
                  <p:cNvSpPr>
                    <a:spLocks/>
                  </p:cNvSpPr>
                  <p:nvPr/>
                </p:nvSpPr>
                <p:spPr>
                  <a:xfrm>
                    <a:off x="6073774" y="4448175"/>
                    <a:ext cx="0" cy="3048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</p:grpSp>
          <p:grpSp>
            <p:nvGrpSpPr>
              <p:cNvPr id="2997" name="组合"/>
              <p:cNvGrpSpPr>
                <a:grpSpLocks/>
              </p:cNvGrpSpPr>
              <p:nvPr/>
            </p:nvGrpSpPr>
            <p:grpSpPr>
              <a:xfrm>
                <a:off x="5772149" y="4025900"/>
                <a:ext cx="850899" cy="347663"/>
                <a:chOff x="5772149" y="4025900"/>
                <a:chExt cx="850899" cy="347663"/>
              </a:xfrm>
            </p:grpSpPr>
            <p:sp>
              <p:nvSpPr>
                <p:cNvPr id="2990" name="直线"/>
                <p:cNvSpPr>
                  <a:spLocks/>
                </p:cNvSpPr>
                <p:nvPr/>
              </p:nvSpPr>
              <p:spPr>
                <a:xfrm>
                  <a:off x="5872162" y="4211638"/>
                  <a:ext cx="750886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</a:ln>
              </p:spPr>
            </p:sp>
            <p:sp>
              <p:nvSpPr>
                <p:cNvPr id="2991" name="椭圆"/>
                <p:cNvSpPr>
                  <a:spLocks/>
                </p:cNvSpPr>
                <p:nvPr/>
              </p:nvSpPr>
              <p:spPr>
                <a:xfrm>
                  <a:off x="5772149" y="4159250"/>
                  <a:ext cx="76200" cy="95250"/>
                </a:xfrm>
                <a:prstGeom prst="ellipse">
                  <a:avLst/>
                </a:prstGeom>
                <a:solidFill>
                  <a:srgbClr val="FFFFFF"/>
                </a:solidFill>
                <a:ln w="28575" cap="flat" cmpd="sng">
                  <a:solidFill>
                    <a:srgbClr val="FF0000"/>
                  </a:solidFill>
                  <a:prstDash val="solid"/>
                  <a:round/>
                </a:ln>
              </p:spPr>
            </p:sp>
            <p:grpSp>
              <p:nvGrpSpPr>
                <p:cNvPr id="2996" name="组合"/>
                <p:cNvGrpSpPr>
                  <a:grpSpLocks/>
                </p:cNvGrpSpPr>
                <p:nvPr/>
              </p:nvGrpSpPr>
              <p:grpSpPr>
                <a:xfrm>
                  <a:off x="6073774" y="4025900"/>
                  <a:ext cx="231774" cy="347663"/>
                  <a:chOff x="6073774" y="4025900"/>
                  <a:chExt cx="231774" cy="347663"/>
                </a:xfrm>
              </p:grpSpPr>
              <p:sp>
                <p:nvSpPr>
                  <p:cNvPr id="2992" name="直线"/>
                  <p:cNvSpPr>
                    <a:spLocks/>
                  </p:cNvSpPr>
                  <p:nvPr/>
                </p:nvSpPr>
                <p:spPr>
                  <a:xfrm>
                    <a:off x="6076949" y="4221163"/>
                    <a:ext cx="228600" cy="1524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93" name="直线"/>
                  <p:cNvSpPr>
                    <a:spLocks/>
                  </p:cNvSpPr>
                  <p:nvPr/>
                </p:nvSpPr>
                <p:spPr>
                  <a:xfrm flipH="1">
                    <a:off x="6076948" y="4033838"/>
                    <a:ext cx="228600" cy="1524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94" name="直线"/>
                  <p:cNvSpPr>
                    <a:spLocks/>
                  </p:cNvSpPr>
                  <p:nvPr/>
                </p:nvSpPr>
                <p:spPr>
                  <a:xfrm rot="60000">
                    <a:off x="6303962" y="4025900"/>
                    <a:ext cx="0" cy="341313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2995" name="直线"/>
                  <p:cNvSpPr>
                    <a:spLocks/>
                  </p:cNvSpPr>
                  <p:nvPr/>
                </p:nvSpPr>
                <p:spPr>
                  <a:xfrm>
                    <a:off x="6073774" y="4033838"/>
                    <a:ext cx="0" cy="3048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</p:grpSp>
          <p:grpSp>
            <p:nvGrpSpPr>
              <p:cNvPr id="3005" name="组合"/>
              <p:cNvGrpSpPr>
                <a:grpSpLocks/>
              </p:cNvGrpSpPr>
              <p:nvPr/>
            </p:nvGrpSpPr>
            <p:grpSpPr>
              <a:xfrm flipH="1">
                <a:off x="6597649" y="4025900"/>
                <a:ext cx="850900" cy="347663"/>
                <a:chOff x="6597649" y="4025900"/>
                <a:chExt cx="850900" cy="347663"/>
              </a:xfrm>
            </p:grpSpPr>
            <p:sp>
              <p:nvSpPr>
                <p:cNvPr id="2998" name="直线"/>
                <p:cNvSpPr>
                  <a:spLocks/>
                </p:cNvSpPr>
                <p:nvPr/>
              </p:nvSpPr>
              <p:spPr>
                <a:xfrm>
                  <a:off x="6697662" y="4211638"/>
                  <a:ext cx="750887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</a:ln>
              </p:spPr>
            </p:sp>
            <p:sp>
              <p:nvSpPr>
                <p:cNvPr id="2999" name="椭圆"/>
                <p:cNvSpPr>
                  <a:spLocks/>
                </p:cNvSpPr>
                <p:nvPr/>
              </p:nvSpPr>
              <p:spPr>
                <a:xfrm>
                  <a:off x="6597649" y="4159250"/>
                  <a:ext cx="76200" cy="95250"/>
                </a:xfrm>
                <a:prstGeom prst="ellipse">
                  <a:avLst/>
                </a:prstGeom>
                <a:solidFill>
                  <a:srgbClr val="FFFFFF"/>
                </a:solidFill>
                <a:ln w="28575" cap="flat" cmpd="sng">
                  <a:solidFill>
                    <a:srgbClr val="FF0000"/>
                  </a:solidFill>
                  <a:prstDash val="solid"/>
                  <a:round/>
                </a:ln>
              </p:spPr>
            </p:sp>
            <p:grpSp>
              <p:nvGrpSpPr>
                <p:cNvPr id="3004" name="组合"/>
                <p:cNvGrpSpPr>
                  <a:grpSpLocks/>
                </p:cNvGrpSpPr>
                <p:nvPr/>
              </p:nvGrpSpPr>
              <p:grpSpPr>
                <a:xfrm>
                  <a:off x="6899274" y="4025900"/>
                  <a:ext cx="230187" cy="347663"/>
                  <a:chOff x="6899274" y="4025900"/>
                  <a:chExt cx="230187" cy="347663"/>
                </a:xfrm>
              </p:grpSpPr>
              <p:sp>
                <p:nvSpPr>
                  <p:cNvPr id="3000" name="直线"/>
                  <p:cNvSpPr>
                    <a:spLocks/>
                  </p:cNvSpPr>
                  <p:nvPr/>
                </p:nvSpPr>
                <p:spPr>
                  <a:xfrm>
                    <a:off x="6899275" y="4221163"/>
                    <a:ext cx="228600" cy="1524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001" name="直线"/>
                  <p:cNvSpPr>
                    <a:spLocks/>
                  </p:cNvSpPr>
                  <p:nvPr/>
                </p:nvSpPr>
                <p:spPr>
                  <a:xfrm flipH="1">
                    <a:off x="6899276" y="4033838"/>
                    <a:ext cx="228599" cy="1524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002" name="直线"/>
                  <p:cNvSpPr>
                    <a:spLocks/>
                  </p:cNvSpPr>
                  <p:nvPr/>
                </p:nvSpPr>
                <p:spPr>
                  <a:xfrm rot="60000">
                    <a:off x="7129462" y="4025900"/>
                    <a:ext cx="0" cy="341313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003" name="直线"/>
                  <p:cNvSpPr>
                    <a:spLocks/>
                  </p:cNvSpPr>
                  <p:nvPr/>
                </p:nvSpPr>
                <p:spPr>
                  <a:xfrm>
                    <a:off x="6899274" y="4033838"/>
                    <a:ext cx="0" cy="304800"/>
                  </a:xfrm>
                  <a:prstGeom prst="line">
                    <a:avLst/>
                  </a:prstGeom>
                  <a:noFill/>
                  <a:ln w="28575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</p:grpSp>
        </p:grpSp>
        <p:sp>
          <p:nvSpPr>
            <p:cNvPr id="3007" name="矩形"/>
            <p:cNvSpPr>
              <a:spLocks/>
            </p:cNvSpPr>
            <p:nvPr/>
          </p:nvSpPr>
          <p:spPr>
            <a:xfrm>
              <a:off x="7458074" y="3963988"/>
              <a:ext cx="41159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3009" name="圆角矩形标注" descr="40%"/>
          <p:cNvSpPr>
            <a:spLocks/>
          </p:cNvSpPr>
          <p:nvPr/>
        </p:nvSpPr>
        <p:spPr>
          <a:xfrm>
            <a:off x="914400" y="4800220"/>
            <a:ext cx="1598613" cy="911985"/>
          </a:xfrm>
          <a:prstGeom prst="wedgeRoundRectCallout">
            <a:avLst>
              <a:gd name="adj1" fmla="val 69564"/>
              <a:gd name="adj2" fmla="val -158532"/>
              <a:gd name="adj3" fmla="val 16667"/>
            </a:avLst>
          </a:prstGeom>
          <a:pattFill prst="pct40">
            <a:fgClr>
              <a:srgbClr val="FFCCCC"/>
            </a:fgClr>
            <a:bgClr>
              <a:srgbClr val="FFFFFF"/>
            </a:bgClr>
          </a:pattFill>
          <a:ln w="28575" cap="flat" cmpd="sng">
            <a:solidFill>
              <a:srgbClr val="000099"/>
            </a:solidFill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多发射极三极管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97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5" grpId="0" animBg="1"/>
      <p:bldP spid="2849" grpId="0" animBg="1"/>
      <p:bldP spid="2851" grpId="0"/>
      <p:bldP spid="2852" grpId="0" animBg="1"/>
      <p:bldP spid="3008" grpId="0" animBg="1"/>
      <p:bldP spid="300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9" name="组合"/>
          <p:cNvGrpSpPr>
            <a:grpSpLocks/>
          </p:cNvGrpSpPr>
          <p:nvPr/>
        </p:nvGrpSpPr>
        <p:grpSpPr>
          <a:xfrm>
            <a:off x="1733550" y="1398905"/>
            <a:ext cx="6857999" cy="4267200"/>
            <a:chOff x="1733550" y="1398905"/>
            <a:chExt cx="6857999" cy="4267200"/>
          </a:xfrm>
        </p:grpSpPr>
        <p:sp>
          <p:nvSpPr>
            <p:cNvPr id="3010" name="椭圆"/>
            <p:cNvSpPr>
              <a:spLocks/>
            </p:cNvSpPr>
            <p:nvPr/>
          </p:nvSpPr>
          <p:spPr>
            <a:xfrm>
              <a:off x="7424737" y="1508442"/>
              <a:ext cx="134937" cy="136524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11" name="矩形"/>
            <p:cNvSpPr>
              <a:spLocks/>
            </p:cNvSpPr>
            <p:nvPr/>
          </p:nvSpPr>
          <p:spPr>
            <a:xfrm>
              <a:off x="6554787" y="4030979"/>
              <a:ext cx="64595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5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012" name="矩形"/>
            <p:cNvSpPr>
              <a:spLocks/>
            </p:cNvSpPr>
            <p:nvPr/>
          </p:nvSpPr>
          <p:spPr>
            <a:xfrm>
              <a:off x="7673975" y="3511867"/>
              <a:ext cx="506411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 </a:t>
              </a:r>
              <a:endParaRPr lang="zh-CN" altLang="en-US" sz="24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13" name="矩形"/>
            <p:cNvSpPr>
              <a:spLocks/>
            </p:cNvSpPr>
            <p:nvPr/>
          </p:nvSpPr>
          <p:spPr>
            <a:xfrm>
              <a:off x="4449762" y="4643755"/>
              <a:ext cx="811212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3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14" name="矩形"/>
            <p:cNvSpPr>
              <a:spLocks/>
            </p:cNvSpPr>
            <p:nvPr/>
          </p:nvSpPr>
          <p:spPr>
            <a:xfrm>
              <a:off x="6080125" y="4573904"/>
              <a:ext cx="758824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5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15" name="矩形"/>
            <p:cNvSpPr>
              <a:spLocks/>
            </p:cNvSpPr>
            <p:nvPr/>
          </p:nvSpPr>
          <p:spPr>
            <a:xfrm>
              <a:off x="1733550" y="3438842"/>
              <a:ext cx="50482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16" name="矩形"/>
            <p:cNvSpPr>
              <a:spLocks/>
            </p:cNvSpPr>
            <p:nvPr/>
          </p:nvSpPr>
          <p:spPr>
            <a:xfrm>
              <a:off x="1733550" y="3826192"/>
              <a:ext cx="39489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 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017" name="矩形"/>
            <p:cNvSpPr>
              <a:spLocks/>
            </p:cNvSpPr>
            <p:nvPr/>
          </p:nvSpPr>
          <p:spPr>
            <a:xfrm>
              <a:off x="1733550" y="4165917"/>
              <a:ext cx="39489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4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018" name="矩形"/>
            <p:cNvSpPr>
              <a:spLocks/>
            </p:cNvSpPr>
            <p:nvPr/>
          </p:nvSpPr>
          <p:spPr>
            <a:xfrm>
              <a:off x="6831013" y="1943417"/>
              <a:ext cx="842962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4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19" name="矩形"/>
            <p:cNvSpPr>
              <a:spLocks/>
            </p:cNvSpPr>
            <p:nvPr/>
          </p:nvSpPr>
          <p:spPr>
            <a:xfrm>
              <a:off x="4857750" y="2052955"/>
              <a:ext cx="6857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2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20" name="矩形"/>
            <p:cNvSpPr>
              <a:spLocks/>
            </p:cNvSpPr>
            <p:nvPr/>
          </p:nvSpPr>
          <p:spPr>
            <a:xfrm>
              <a:off x="3790950" y="2084705"/>
              <a:ext cx="561974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21" name="矩形"/>
            <p:cNvSpPr>
              <a:spLocks/>
            </p:cNvSpPr>
            <p:nvPr/>
          </p:nvSpPr>
          <p:spPr>
            <a:xfrm>
              <a:off x="5332412" y="2667317"/>
              <a:ext cx="64595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3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022" name="矩形"/>
            <p:cNvSpPr>
              <a:spLocks/>
            </p:cNvSpPr>
            <p:nvPr/>
          </p:nvSpPr>
          <p:spPr>
            <a:xfrm>
              <a:off x="6486524" y="2940367"/>
              <a:ext cx="64595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4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023" name="矩形"/>
            <p:cNvSpPr>
              <a:spLocks/>
            </p:cNvSpPr>
            <p:nvPr/>
          </p:nvSpPr>
          <p:spPr>
            <a:xfrm>
              <a:off x="4652962" y="3211830"/>
              <a:ext cx="49355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2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024" name="矩形"/>
            <p:cNvSpPr>
              <a:spLocks/>
            </p:cNvSpPr>
            <p:nvPr/>
          </p:nvSpPr>
          <p:spPr>
            <a:xfrm>
              <a:off x="7589837" y="1398905"/>
              <a:ext cx="1001711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+5V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25" name="矩形"/>
            <p:cNvSpPr>
              <a:spLocks/>
            </p:cNvSpPr>
            <p:nvPr/>
          </p:nvSpPr>
          <p:spPr>
            <a:xfrm>
              <a:off x="2955925" y="2599055"/>
              <a:ext cx="9017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  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26" name="直线"/>
            <p:cNvSpPr>
              <a:spLocks/>
            </p:cNvSpPr>
            <p:nvPr/>
          </p:nvSpPr>
          <p:spPr>
            <a:xfrm>
              <a:off x="4792662" y="5666105"/>
              <a:ext cx="3381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27" name="直线"/>
            <p:cNvSpPr>
              <a:spLocks/>
            </p:cNvSpPr>
            <p:nvPr/>
          </p:nvSpPr>
          <p:spPr>
            <a:xfrm>
              <a:off x="6918324" y="4507229"/>
              <a:ext cx="0" cy="9540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28" name="直线"/>
            <p:cNvSpPr>
              <a:spLocks/>
            </p:cNvSpPr>
            <p:nvPr/>
          </p:nvSpPr>
          <p:spPr>
            <a:xfrm>
              <a:off x="6826250" y="3416617"/>
              <a:ext cx="0" cy="61436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29" name="直线"/>
            <p:cNvSpPr>
              <a:spLocks/>
            </p:cNvSpPr>
            <p:nvPr/>
          </p:nvSpPr>
          <p:spPr>
            <a:xfrm>
              <a:off x="6378575" y="3894455"/>
              <a:ext cx="0" cy="6334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30" name="直线"/>
            <p:cNvSpPr>
              <a:spLocks/>
            </p:cNvSpPr>
            <p:nvPr/>
          </p:nvSpPr>
          <p:spPr>
            <a:xfrm flipH="1">
              <a:off x="6378575" y="3984942"/>
              <a:ext cx="431800" cy="1809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31" name="直线"/>
            <p:cNvSpPr>
              <a:spLocks/>
            </p:cNvSpPr>
            <p:nvPr/>
          </p:nvSpPr>
          <p:spPr>
            <a:xfrm>
              <a:off x="6378575" y="4346892"/>
              <a:ext cx="539750" cy="1809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3032" name="直线"/>
            <p:cNvSpPr>
              <a:spLocks/>
            </p:cNvSpPr>
            <p:nvPr/>
          </p:nvSpPr>
          <p:spPr>
            <a:xfrm rot="10787484" flipV="1">
              <a:off x="3725862" y="1575117"/>
              <a:ext cx="37163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33" name="直线"/>
            <p:cNvSpPr>
              <a:spLocks/>
            </p:cNvSpPr>
            <p:nvPr/>
          </p:nvSpPr>
          <p:spPr>
            <a:xfrm>
              <a:off x="5737225" y="2599055"/>
              <a:ext cx="10128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3039" name="组合"/>
            <p:cNvGrpSpPr>
              <a:grpSpLocks/>
            </p:cNvGrpSpPr>
            <p:nvPr/>
          </p:nvGrpSpPr>
          <p:grpSpPr>
            <a:xfrm>
              <a:off x="3036888" y="3075305"/>
              <a:ext cx="1004887" cy="384174"/>
              <a:chOff x="3036888" y="3075305"/>
              <a:chExt cx="1004887" cy="384174"/>
            </a:xfrm>
          </p:grpSpPr>
          <p:sp>
            <p:nvSpPr>
              <p:cNvPr id="3034" name="直线"/>
              <p:cNvSpPr>
                <a:spLocks/>
              </p:cNvSpPr>
              <p:nvPr/>
            </p:nvSpPr>
            <p:spPr>
              <a:xfrm rot="5400000">
                <a:off x="3589575" y="2623105"/>
                <a:ext cx="0" cy="904398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035" name="直线"/>
              <p:cNvSpPr>
                <a:spLocks/>
              </p:cNvSpPr>
              <p:nvPr/>
            </p:nvSpPr>
            <p:spPr>
              <a:xfrm rot="5400000" flipH="1">
                <a:off x="3749996" y="3166106"/>
                <a:ext cx="382580" cy="20097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036" name="直线"/>
              <p:cNvSpPr>
                <a:spLocks/>
              </p:cNvSpPr>
              <p:nvPr/>
            </p:nvSpPr>
            <p:spPr>
              <a:xfrm rot="5400000">
                <a:off x="3350134" y="3167701"/>
                <a:ext cx="382580" cy="20097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037" name="直线"/>
              <p:cNvSpPr>
                <a:spLocks/>
              </p:cNvSpPr>
              <p:nvPr/>
            </p:nvSpPr>
            <p:spPr>
              <a:xfrm rot="5400000">
                <a:off x="3147063" y="3166106"/>
                <a:ext cx="382580" cy="20097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038" name="直线"/>
              <p:cNvSpPr>
                <a:spLocks/>
              </p:cNvSpPr>
              <p:nvPr/>
            </p:nvSpPr>
            <p:spPr>
              <a:xfrm rot="5400000">
                <a:off x="2946086" y="3166106"/>
                <a:ext cx="382580" cy="20097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</p:grpSp>
        <p:grpSp>
          <p:nvGrpSpPr>
            <p:cNvPr id="3044" name="组合"/>
            <p:cNvGrpSpPr>
              <a:grpSpLocks/>
            </p:cNvGrpSpPr>
            <p:nvPr/>
          </p:nvGrpSpPr>
          <p:grpSpPr>
            <a:xfrm>
              <a:off x="4049712" y="3007043"/>
              <a:ext cx="927099" cy="808036"/>
              <a:chOff x="4049712" y="3007043"/>
              <a:chExt cx="927099" cy="808036"/>
            </a:xfrm>
          </p:grpSpPr>
          <p:sp>
            <p:nvSpPr>
              <p:cNvPr id="3040" name="直线"/>
              <p:cNvSpPr>
                <a:spLocks/>
              </p:cNvSpPr>
              <p:nvPr/>
            </p:nvSpPr>
            <p:spPr>
              <a:xfrm>
                <a:off x="4461757" y="3007043"/>
                <a:ext cx="0" cy="808036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041" name="直线"/>
              <p:cNvSpPr>
                <a:spLocks/>
              </p:cNvSpPr>
              <p:nvPr/>
            </p:nvSpPr>
            <p:spPr>
              <a:xfrm flipH="1">
                <a:off x="4461757" y="3122476"/>
                <a:ext cx="412044" cy="230868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042" name="直线"/>
              <p:cNvSpPr>
                <a:spLocks/>
              </p:cNvSpPr>
              <p:nvPr/>
            </p:nvSpPr>
            <p:spPr>
              <a:xfrm>
                <a:off x="4461757" y="3584212"/>
                <a:ext cx="515055" cy="23086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043" name="直线"/>
              <p:cNvSpPr>
                <a:spLocks/>
              </p:cNvSpPr>
              <p:nvPr/>
            </p:nvSpPr>
            <p:spPr>
              <a:xfrm>
                <a:off x="4049712" y="3468778"/>
                <a:ext cx="412044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3045" name="直线"/>
            <p:cNvSpPr>
              <a:spLocks/>
            </p:cNvSpPr>
            <p:nvPr/>
          </p:nvSpPr>
          <p:spPr>
            <a:xfrm>
              <a:off x="6272212" y="2735580"/>
              <a:ext cx="0" cy="6810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46" name="直线"/>
            <p:cNvSpPr>
              <a:spLocks/>
            </p:cNvSpPr>
            <p:nvPr/>
          </p:nvSpPr>
          <p:spPr>
            <a:xfrm flipH="1">
              <a:off x="6272212" y="2872104"/>
              <a:ext cx="485775" cy="1555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47" name="直线"/>
            <p:cNvSpPr>
              <a:spLocks/>
            </p:cNvSpPr>
            <p:nvPr/>
          </p:nvSpPr>
          <p:spPr>
            <a:xfrm>
              <a:off x="6272212" y="3222942"/>
              <a:ext cx="561975" cy="19367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3048" name="直线"/>
            <p:cNvSpPr>
              <a:spLocks/>
            </p:cNvSpPr>
            <p:nvPr/>
          </p:nvSpPr>
          <p:spPr>
            <a:xfrm>
              <a:off x="5821362" y="3124517"/>
              <a:ext cx="450849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49" name="矩形"/>
            <p:cNvSpPr>
              <a:spLocks/>
            </p:cNvSpPr>
            <p:nvPr/>
          </p:nvSpPr>
          <p:spPr>
            <a:xfrm>
              <a:off x="3670300" y="2052955"/>
              <a:ext cx="142875" cy="390525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50" name="直线"/>
            <p:cNvSpPr>
              <a:spLocks/>
            </p:cNvSpPr>
            <p:nvPr/>
          </p:nvSpPr>
          <p:spPr>
            <a:xfrm>
              <a:off x="3754437" y="1576705"/>
              <a:ext cx="0" cy="4953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51" name="直线"/>
            <p:cNvSpPr>
              <a:spLocks/>
            </p:cNvSpPr>
            <p:nvPr/>
          </p:nvSpPr>
          <p:spPr>
            <a:xfrm>
              <a:off x="4851399" y="1576705"/>
              <a:ext cx="0" cy="5540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52" name="直线"/>
            <p:cNvSpPr>
              <a:spLocks/>
            </p:cNvSpPr>
            <p:nvPr/>
          </p:nvSpPr>
          <p:spPr>
            <a:xfrm flipH="1">
              <a:off x="4851399" y="2530792"/>
              <a:ext cx="6349" cy="61436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53" name="直线"/>
            <p:cNvSpPr>
              <a:spLocks/>
            </p:cNvSpPr>
            <p:nvPr/>
          </p:nvSpPr>
          <p:spPr>
            <a:xfrm>
              <a:off x="4935537" y="3757930"/>
              <a:ext cx="0" cy="8382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54" name="直线"/>
            <p:cNvSpPr>
              <a:spLocks/>
            </p:cNvSpPr>
            <p:nvPr/>
          </p:nvSpPr>
          <p:spPr>
            <a:xfrm>
              <a:off x="6032500" y="3143567"/>
              <a:ext cx="0" cy="13843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55" name="直线"/>
            <p:cNvSpPr>
              <a:spLocks/>
            </p:cNvSpPr>
            <p:nvPr/>
          </p:nvSpPr>
          <p:spPr>
            <a:xfrm>
              <a:off x="6765925" y="1576705"/>
              <a:ext cx="0" cy="380999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56" name="直线"/>
            <p:cNvSpPr>
              <a:spLocks/>
            </p:cNvSpPr>
            <p:nvPr/>
          </p:nvSpPr>
          <p:spPr>
            <a:xfrm>
              <a:off x="6765925" y="2338705"/>
              <a:ext cx="0" cy="5349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57" name="直线"/>
            <p:cNvSpPr>
              <a:spLocks/>
            </p:cNvSpPr>
            <p:nvPr/>
          </p:nvSpPr>
          <p:spPr>
            <a:xfrm>
              <a:off x="4924425" y="5461317"/>
              <a:ext cx="2024061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58" name="直线"/>
            <p:cNvSpPr>
              <a:spLocks/>
            </p:cNvSpPr>
            <p:nvPr/>
          </p:nvSpPr>
          <p:spPr>
            <a:xfrm>
              <a:off x="5343525" y="2462530"/>
              <a:ext cx="0" cy="6810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59" name="直线"/>
            <p:cNvSpPr>
              <a:spLocks/>
            </p:cNvSpPr>
            <p:nvPr/>
          </p:nvSpPr>
          <p:spPr>
            <a:xfrm flipH="1">
              <a:off x="5343525" y="2560955"/>
              <a:ext cx="449262" cy="1936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60" name="直线"/>
            <p:cNvSpPr>
              <a:spLocks/>
            </p:cNvSpPr>
            <p:nvPr/>
          </p:nvSpPr>
          <p:spPr>
            <a:xfrm>
              <a:off x="5343525" y="2949892"/>
              <a:ext cx="561974" cy="1936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3061" name="直线"/>
            <p:cNvSpPr>
              <a:spLocks/>
            </p:cNvSpPr>
            <p:nvPr/>
          </p:nvSpPr>
          <p:spPr>
            <a:xfrm>
              <a:off x="6834187" y="3689667"/>
              <a:ext cx="67468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62" name="椭圆"/>
            <p:cNvSpPr>
              <a:spLocks/>
            </p:cNvSpPr>
            <p:nvPr/>
          </p:nvSpPr>
          <p:spPr>
            <a:xfrm>
              <a:off x="7508875" y="3621405"/>
              <a:ext cx="134937" cy="136524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3072" name="组合"/>
            <p:cNvGrpSpPr>
              <a:grpSpLocks/>
            </p:cNvGrpSpPr>
            <p:nvPr/>
          </p:nvGrpSpPr>
          <p:grpSpPr>
            <a:xfrm>
              <a:off x="2276474" y="3416617"/>
              <a:ext cx="1181100" cy="885824"/>
              <a:chOff x="2276474" y="3416617"/>
              <a:chExt cx="1181100" cy="885824"/>
            </a:xfrm>
          </p:grpSpPr>
          <p:grpSp>
            <p:nvGrpSpPr>
              <p:cNvPr id="3065" name="组合"/>
              <p:cNvGrpSpPr>
                <a:grpSpLocks/>
              </p:cNvGrpSpPr>
              <p:nvPr/>
            </p:nvGrpSpPr>
            <p:grpSpPr>
              <a:xfrm>
                <a:off x="2276474" y="3416617"/>
                <a:ext cx="759278" cy="340701"/>
                <a:chOff x="2276474" y="3416617"/>
                <a:chExt cx="759278" cy="340701"/>
              </a:xfrm>
            </p:grpSpPr>
            <p:sp>
              <p:nvSpPr>
                <p:cNvPr id="3063" name="直线"/>
                <p:cNvSpPr>
                  <a:spLocks/>
                </p:cNvSpPr>
                <p:nvPr/>
              </p:nvSpPr>
              <p:spPr>
                <a:xfrm>
                  <a:off x="3035753" y="3416617"/>
                  <a:ext cx="0" cy="340701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064" name="直线"/>
                <p:cNvSpPr>
                  <a:spLocks/>
                </p:cNvSpPr>
                <p:nvPr/>
              </p:nvSpPr>
              <p:spPr>
                <a:xfrm flipH="1" flipV="1">
                  <a:off x="2276474" y="3757319"/>
                  <a:ext cx="759278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grpSp>
            <p:nvGrpSpPr>
              <p:cNvPr id="3068" name="组合"/>
              <p:cNvGrpSpPr>
                <a:grpSpLocks/>
              </p:cNvGrpSpPr>
              <p:nvPr/>
            </p:nvGrpSpPr>
            <p:grpSpPr>
              <a:xfrm>
                <a:off x="2276474" y="3416617"/>
                <a:ext cx="1012371" cy="613263"/>
                <a:chOff x="2276474" y="3416617"/>
                <a:chExt cx="1012371" cy="613263"/>
              </a:xfrm>
            </p:grpSpPr>
            <p:sp>
              <p:nvSpPr>
                <p:cNvPr id="3066" name="直线"/>
                <p:cNvSpPr>
                  <a:spLocks/>
                </p:cNvSpPr>
                <p:nvPr/>
              </p:nvSpPr>
              <p:spPr>
                <a:xfrm>
                  <a:off x="3288846" y="3416617"/>
                  <a:ext cx="0" cy="613263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067" name="直线"/>
                <p:cNvSpPr>
                  <a:spLocks/>
                </p:cNvSpPr>
                <p:nvPr/>
              </p:nvSpPr>
              <p:spPr>
                <a:xfrm flipH="1" flipV="1">
                  <a:off x="2276474" y="4029880"/>
                  <a:ext cx="1012371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grpSp>
            <p:nvGrpSpPr>
              <p:cNvPr id="3071" name="组合"/>
              <p:cNvGrpSpPr>
                <a:grpSpLocks/>
              </p:cNvGrpSpPr>
              <p:nvPr/>
            </p:nvGrpSpPr>
            <p:grpSpPr>
              <a:xfrm>
                <a:off x="2276474" y="3416617"/>
                <a:ext cx="1181100" cy="885824"/>
                <a:chOff x="2276474" y="3416617"/>
                <a:chExt cx="1181100" cy="885824"/>
              </a:xfrm>
            </p:grpSpPr>
            <p:sp>
              <p:nvSpPr>
                <p:cNvPr id="3069" name="直线"/>
                <p:cNvSpPr>
                  <a:spLocks/>
                </p:cNvSpPr>
                <p:nvPr/>
              </p:nvSpPr>
              <p:spPr>
                <a:xfrm>
                  <a:off x="3457574" y="3416617"/>
                  <a:ext cx="0" cy="885824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070" name="直线"/>
                <p:cNvSpPr>
                  <a:spLocks/>
                </p:cNvSpPr>
                <p:nvPr/>
              </p:nvSpPr>
              <p:spPr>
                <a:xfrm flipH="1" flipV="1">
                  <a:off x="2276474" y="4302441"/>
                  <a:ext cx="11811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  <p:sp>
          <p:nvSpPr>
            <p:cNvPr id="3073" name="直线"/>
            <p:cNvSpPr>
              <a:spLocks/>
            </p:cNvSpPr>
            <p:nvPr/>
          </p:nvSpPr>
          <p:spPr>
            <a:xfrm>
              <a:off x="4932363" y="5461317"/>
              <a:ext cx="0" cy="2047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74" name="椭圆"/>
            <p:cNvSpPr>
              <a:spLocks/>
            </p:cNvSpPr>
            <p:nvPr/>
          </p:nvSpPr>
          <p:spPr>
            <a:xfrm>
              <a:off x="2141537" y="3689667"/>
              <a:ext cx="133350" cy="136525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75" name="椭圆"/>
            <p:cNvSpPr>
              <a:spLocks/>
            </p:cNvSpPr>
            <p:nvPr/>
          </p:nvSpPr>
          <p:spPr>
            <a:xfrm>
              <a:off x="2141537" y="3962717"/>
              <a:ext cx="133350" cy="13493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76" name="椭圆"/>
            <p:cNvSpPr>
              <a:spLocks/>
            </p:cNvSpPr>
            <p:nvPr/>
          </p:nvSpPr>
          <p:spPr>
            <a:xfrm>
              <a:off x="2141537" y="4234180"/>
              <a:ext cx="133350" cy="136524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77" name="椭圆"/>
            <p:cNvSpPr>
              <a:spLocks/>
            </p:cNvSpPr>
            <p:nvPr/>
          </p:nvSpPr>
          <p:spPr>
            <a:xfrm>
              <a:off x="4824412" y="2837179"/>
              <a:ext cx="68262" cy="6826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78" name="直线"/>
            <p:cNvSpPr>
              <a:spLocks/>
            </p:cNvSpPr>
            <p:nvPr/>
          </p:nvSpPr>
          <p:spPr>
            <a:xfrm>
              <a:off x="4956175" y="4267517"/>
              <a:ext cx="142557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79" name="椭圆"/>
            <p:cNvSpPr>
              <a:spLocks/>
            </p:cNvSpPr>
            <p:nvPr/>
          </p:nvSpPr>
          <p:spPr>
            <a:xfrm>
              <a:off x="4924425" y="4234180"/>
              <a:ext cx="46037" cy="460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80" name="直线"/>
            <p:cNvSpPr>
              <a:spLocks/>
            </p:cNvSpPr>
            <p:nvPr/>
          </p:nvSpPr>
          <p:spPr>
            <a:xfrm>
              <a:off x="4857750" y="2872104"/>
              <a:ext cx="474662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81" name="直线"/>
            <p:cNvSpPr>
              <a:spLocks/>
            </p:cNvSpPr>
            <p:nvPr/>
          </p:nvSpPr>
          <p:spPr>
            <a:xfrm flipV="1">
              <a:off x="3746500" y="2462530"/>
              <a:ext cx="0" cy="61277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82" name="矩形"/>
            <p:cNvSpPr>
              <a:spLocks/>
            </p:cNvSpPr>
            <p:nvPr/>
          </p:nvSpPr>
          <p:spPr>
            <a:xfrm>
              <a:off x="4789487" y="2121217"/>
              <a:ext cx="142875" cy="390525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83" name="矩形"/>
            <p:cNvSpPr>
              <a:spLocks/>
            </p:cNvSpPr>
            <p:nvPr/>
          </p:nvSpPr>
          <p:spPr>
            <a:xfrm>
              <a:off x="4857750" y="4575492"/>
              <a:ext cx="142875" cy="390524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84" name="直线"/>
            <p:cNvSpPr>
              <a:spLocks/>
            </p:cNvSpPr>
            <p:nvPr/>
          </p:nvSpPr>
          <p:spPr>
            <a:xfrm flipV="1">
              <a:off x="4933950" y="4985067"/>
              <a:ext cx="0" cy="476249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85" name="矩形"/>
            <p:cNvSpPr>
              <a:spLocks/>
            </p:cNvSpPr>
            <p:nvPr/>
          </p:nvSpPr>
          <p:spPr>
            <a:xfrm>
              <a:off x="5959474" y="4507229"/>
              <a:ext cx="142875" cy="390524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86" name="直线"/>
            <p:cNvSpPr>
              <a:spLocks/>
            </p:cNvSpPr>
            <p:nvPr/>
          </p:nvSpPr>
          <p:spPr>
            <a:xfrm>
              <a:off x="6042025" y="4916804"/>
              <a:ext cx="0" cy="5445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87" name="矩形"/>
            <p:cNvSpPr>
              <a:spLocks/>
            </p:cNvSpPr>
            <p:nvPr/>
          </p:nvSpPr>
          <p:spPr>
            <a:xfrm>
              <a:off x="6689725" y="1949767"/>
              <a:ext cx="142875" cy="390525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88" name="矩形"/>
            <p:cNvSpPr>
              <a:spLocks/>
            </p:cNvSpPr>
            <p:nvPr/>
          </p:nvSpPr>
          <p:spPr>
            <a:xfrm>
              <a:off x="4495800" y="2602230"/>
              <a:ext cx="184149" cy="4572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sp>
      </p:grpSp>
      <p:grpSp>
        <p:nvGrpSpPr>
          <p:cNvPr id="3093" name="组合"/>
          <p:cNvGrpSpPr>
            <a:grpSpLocks/>
          </p:cNvGrpSpPr>
          <p:nvPr/>
        </p:nvGrpSpPr>
        <p:grpSpPr>
          <a:xfrm>
            <a:off x="609600" y="3429000"/>
            <a:ext cx="1168400" cy="1143000"/>
            <a:chOff x="609600" y="3429000"/>
            <a:chExt cx="1168400" cy="1143000"/>
          </a:xfrm>
        </p:grpSpPr>
        <p:sp>
          <p:nvSpPr>
            <p:cNvPr id="3090" name="左大括号"/>
            <p:cNvSpPr>
              <a:spLocks/>
            </p:cNvSpPr>
            <p:nvPr/>
          </p:nvSpPr>
          <p:spPr>
            <a:xfrm>
              <a:off x="1625600" y="3429000"/>
              <a:ext cx="152400" cy="1143000"/>
            </a:xfrm>
            <a:prstGeom prst="leftBrace">
              <a:avLst>
                <a:gd name="adj1" fmla="val 62465"/>
                <a:gd name="adj2" fmla="val 50000"/>
              </a:avLst>
            </a:prstGeom>
            <a:noFill/>
            <a:ln w="28575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091" name="矩形"/>
            <p:cNvSpPr>
              <a:spLocks/>
            </p:cNvSpPr>
            <p:nvPr/>
          </p:nvSpPr>
          <p:spPr>
            <a:xfrm>
              <a:off x="825500" y="3623702"/>
              <a:ext cx="774700" cy="51827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“1”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092" name="矩形"/>
            <p:cNvSpPr>
              <a:spLocks/>
            </p:cNvSpPr>
            <p:nvPr/>
          </p:nvSpPr>
          <p:spPr>
            <a:xfrm>
              <a:off x="609600" y="3976687"/>
              <a:ext cx="1127079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(3.6V)</a:t>
              </a:r>
              <a:endParaRPr lang="zh-CN" altLang="en-US" sz="32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3094" name="矩形"/>
          <p:cNvSpPr>
            <a:spLocks/>
          </p:cNvSpPr>
          <p:nvPr/>
        </p:nvSpPr>
        <p:spPr>
          <a:xfrm>
            <a:off x="862012" y="914400"/>
            <a:ext cx="5094315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(1) 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输入全为高电平“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1”(3.6V)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时</a:t>
            </a:r>
          </a:p>
        </p:txBody>
      </p:sp>
      <p:sp>
        <p:nvSpPr>
          <p:cNvPr id="3095" name="矩形"/>
          <p:cNvSpPr>
            <a:spLocks/>
          </p:cNvSpPr>
          <p:nvPr/>
        </p:nvSpPr>
        <p:spPr>
          <a:xfrm>
            <a:off x="762000" y="457200"/>
            <a:ext cx="27432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工作原理</a:t>
            </a:r>
          </a:p>
        </p:txBody>
      </p:sp>
      <p:grpSp>
        <p:nvGrpSpPr>
          <p:cNvPr id="3107" name="组合"/>
          <p:cNvGrpSpPr>
            <a:grpSpLocks/>
          </p:cNvGrpSpPr>
          <p:nvPr/>
        </p:nvGrpSpPr>
        <p:grpSpPr>
          <a:xfrm>
            <a:off x="2514600" y="1600200"/>
            <a:ext cx="1219200" cy="2743200"/>
            <a:chOff x="2514600" y="1600200"/>
            <a:chExt cx="1219200" cy="2743200"/>
          </a:xfrm>
        </p:grpSpPr>
        <p:sp>
          <p:nvSpPr>
            <p:cNvPr id="3096" name="直线"/>
            <p:cNvSpPr>
              <a:spLocks/>
            </p:cNvSpPr>
            <p:nvPr/>
          </p:nvSpPr>
          <p:spPr>
            <a:xfrm>
              <a:off x="3657600" y="1600200"/>
              <a:ext cx="0" cy="1295400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</a:ln>
          </p:spPr>
        </p:sp>
        <p:sp>
          <p:nvSpPr>
            <p:cNvPr id="3097" name="直线"/>
            <p:cNvSpPr>
              <a:spLocks/>
            </p:cNvSpPr>
            <p:nvPr/>
          </p:nvSpPr>
          <p:spPr>
            <a:xfrm>
              <a:off x="3581400" y="3429000"/>
              <a:ext cx="0" cy="914399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</a:ln>
          </p:spPr>
        </p:sp>
        <p:sp>
          <p:nvSpPr>
            <p:cNvPr id="3098" name="直线"/>
            <p:cNvSpPr>
              <a:spLocks/>
            </p:cNvSpPr>
            <p:nvPr/>
          </p:nvSpPr>
          <p:spPr>
            <a:xfrm flipH="1">
              <a:off x="3581400" y="3047999"/>
              <a:ext cx="152399" cy="381000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</a:ln>
          </p:spPr>
        </p:sp>
        <p:sp>
          <p:nvSpPr>
            <p:cNvPr id="3099" name="直线"/>
            <p:cNvSpPr>
              <a:spLocks/>
            </p:cNvSpPr>
            <p:nvPr/>
          </p:nvSpPr>
          <p:spPr>
            <a:xfrm flipH="1" flipV="1">
              <a:off x="2514600" y="4343400"/>
              <a:ext cx="1066800" cy="0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  <a:tailEnd type="triangle" w="med" len="med"/>
            </a:ln>
          </p:spPr>
        </p:sp>
        <p:sp>
          <p:nvSpPr>
            <p:cNvPr id="3100" name="直线"/>
            <p:cNvSpPr>
              <a:spLocks/>
            </p:cNvSpPr>
            <p:nvPr/>
          </p:nvSpPr>
          <p:spPr>
            <a:xfrm>
              <a:off x="3352800" y="3429000"/>
              <a:ext cx="0" cy="685800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</a:ln>
          </p:spPr>
        </p:sp>
        <p:sp>
          <p:nvSpPr>
            <p:cNvPr id="3101" name="直线"/>
            <p:cNvSpPr>
              <a:spLocks/>
            </p:cNvSpPr>
            <p:nvPr/>
          </p:nvSpPr>
          <p:spPr>
            <a:xfrm flipH="1">
              <a:off x="3352800" y="3047999"/>
              <a:ext cx="152400" cy="381000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</a:ln>
          </p:spPr>
        </p:sp>
        <p:sp>
          <p:nvSpPr>
            <p:cNvPr id="3102" name="直线"/>
            <p:cNvSpPr>
              <a:spLocks/>
            </p:cNvSpPr>
            <p:nvPr/>
          </p:nvSpPr>
          <p:spPr>
            <a:xfrm flipH="1">
              <a:off x="2514600" y="4038599"/>
              <a:ext cx="838200" cy="0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  <a:tailEnd type="triangle" w="med" len="med"/>
            </a:ln>
          </p:spPr>
        </p:sp>
        <p:grpSp>
          <p:nvGrpSpPr>
            <p:cNvPr id="3106" name="组合"/>
            <p:cNvGrpSpPr>
              <a:grpSpLocks/>
            </p:cNvGrpSpPr>
            <p:nvPr/>
          </p:nvGrpSpPr>
          <p:grpSpPr>
            <a:xfrm>
              <a:off x="2514600" y="3047999"/>
              <a:ext cx="762000" cy="762000"/>
              <a:chOff x="2514600" y="3047999"/>
              <a:chExt cx="762000" cy="762000"/>
            </a:xfrm>
          </p:grpSpPr>
          <p:sp>
            <p:nvSpPr>
              <p:cNvPr id="3103" name="直线"/>
              <p:cNvSpPr>
                <a:spLocks/>
              </p:cNvSpPr>
              <p:nvPr/>
            </p:nvSpPr>
            <p:spPr>
              <a:xfrm>
                <a:off x="3124199" y="3429000"/>
                <a:ext cx="0" cy="381000"/>
              </a:xfrm>
              <a:prstGeom prst="line">
                <a:avLst/>
              </a:prstGeom>
              <a:noFill/>
              <a:ln w="28575" cap="flat" cmpd="sng">
                <a:solidFill>
                  <a:srgbClr val="CC0099"/>
                </a:solidFill>
                <a:prstDash val="dash"/>
                <a:round/>
              </a:ln>
            </p:spPr>
          </p:sp>
          <p:sp>
            <p:nvSpPr>
              <p:cNvPr id="3104" name="直线"/>
              <p:cNvSpPr>
                <a:spLocks/>
              </p:cNvSpPr>
              <p:nvPr/>
            </p:nvSpPr>
            <p:spPr>
              <a:xfrm flipH="1">
                <a:off x="3124199" y="3047999"/>
                <a:ext cx="152400" cy="381000"/>
              </a:xfrm>
              <a:prstGeom prst="line">
                <a:avLst/>
              </a:prstGeom>
              <a:noFill/>
              <a:ln w="28575" cap="flat" cmpd="sng">
                <a:solidFill>
                  <a:srgbClr val="CC0099"/>
                </a:solidFill>
                <a:prstDash val="dash"/>
                <a:round/>
              </a:ln>
            </p:spPr>
          </p:sp>
          <p:sp>
            <p:nvSpPr>
              <p:cNvPr id="3105" name="直线"/>
              <p:cNvSpPr>
                <a:spLocks/>
              </p:cNvSpPr>
              <p:nvPr/>
            </p:nvSpPr>
            <p:spPr>
              <a:xfrm flipH="1">
                <a:off x="2514600" y="3809999"/>
                <a:ext cx="609600" cy="0"/>
              </a:xfrm>
              <a:prstGeom prst="line">
                <a:avLst/>
              </a:prstGeom>
              <a:noFill/>
              <a:ln w="28575" cap="flat" cmpd="sng">
                <a:solidFill>
                  <a:srgbClr val="CC0099"/>
                </a:solidFill>
                <a:prstDash val="dash"/>
                <a:round/>
                <a:tailEnd type="triangle" w="med" len="med"/>
              </a:ln>
            </p:spPr>
          </p:sp>
        </p:grpSp>
      </p:grpSp>
      <p:sp>
        <p:nvSpPr>
          <p:cNvPr id="3108" name="椭圆形标注" descr="70%"/>
          <p:cNvSpPr>
            <a:spLocks/>
          </p:cNvSpPr>
          <p:nvPr/>
        </p:nvSpPr>
        <p:spPr>
          <a:xfrm>
            <a:off x="1905000" y="1981200"/>
            <a:ext cx="1117600" cy="609600"/>
          </a:xfrm>
          <a:prstGeom prst="wedgeEllipseCallout">
            <a:avLst>
              <a:gd name="adj1" fmla="val 117041"/>
              <a:gd name="adj2" fmla="val 96351"/>
            </a:avLst>
          </a:prstGeom>
          <a:pattFill prst="pct70">
            <a:fgClr>
              <a:srgbClr val="FFCC00"/>
            </a:fgClr>
            <a:bgClr>
              <a:srgbClr val="FFFFFF"/>
            </a:bgClr>
          </a:pattFill>
          <a:ln w="28575" cap="flat" cmpd="sng">
            <a:solidFill>
              <a:srgbClr val="FFCC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rPr>
              <a:t>4.3V</a:t>
            </a:r>
            <a:endParaRPr lang="zh-CN" altLang="en-US" sz="3200" b="1" i="0" u="none" strike="noStrike" kern="1200" cap="none" spc="0" baseline="0">
              <a:solidFill>
                <a:schemeClr val="accent2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109" name="矩形"/>
          <p:cNvSpPr>
            <a:spLocks/>
          </p:cNvSpPr>
          <p:nvPr/>
        </p:nvSpPr>
        <p:spPr>
          <a:xfrm>
            <a:off x="4648200" y="5638800"/>
            <a:ext cx="2819400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5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饱和导通</a:t>
            </a:r>
          </a:p>
        </p:txBody>
      </p:sp>
      <p:sp>
        <p:nvSpPr>
          <p:cNvPr id="3110" name="椭圆形标注" descr="蓝色砂纸"/>
          <p:cNvSpPr>
            <a:spLocks/>
          </p:cNvSpPr>
          <p:nvPr/>
        </p:nvSpPr>
        <p:spPr>
          <a:xfrm>
            <a:off x="1600200" y="1828800"/>
            <a:ext cx="1560513" cy="808038"/>
          </a:xfrm>
          <a:prstGeom prst="wedgeEllipseCallout">
            <a:avLst>
              <a:gd name="adj1" fmla="val 85805"/>
              <a:gd name="adj2" fmla="val 70430"/>
            </a:avLst>
          </a:prstGeom>
          <a:blipFill rotWithShape="0">
            <a:blip r:embed="rId4"/>
            <a:tile tx="0" ty="0" sx="100000" sy="100000" flip="none" algn="tl"/>
          </a:blipFill>
          <a:ln w="28575" cap="flat" cmpd="sng">
            <a:solidFill>
              <a:srgbClr val="0066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rPr>
              <a:t>钳位</a:t>
            </a:r>
            <a:r>
              <a:rPr lang="en-US" altLang="zh-CN" sz="2800" b="1" i="0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rPr>
              <a:t>2.1V</a:t>
            </a:r>
            <a:endParaRPr lang="zh-CN" altLang="en-US" sz="2800" b="1" i="0" u="none" strike="noStrike" kern="1200" cap="none" spc="0" baseline="0">
              <a:solidFill>
                <a:schemeClr val="bg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111" name="椭圆形标注" descr="新闻纸"/>
          <p:cNvSpPr>
            <a:spLocks/>
          </p:cNvSpPr>
          <p:nvPr/>
        </p:nvSpPr>
        <p:spPr>
          <a:xfrm flipV="1">
            <a:off x="990600" y="2667000"/>
            <a:ext cx="1512888" cy="685800"/>
          </a:xfrm>
          <a:prstGeom prst="wedgeEllipseCallout">
            <a:avLst>
              <a:gd name="adj1" fmla="val 91342"/>
              <a:gd name="adj2" fmla="val -30555"/>
            </a:avLst>
          </a:prstGeom>
          <a:blipFill rotWithShape="0">
            <a:blip r:embed="rId5"/>
            <a:tile tx="0" ty="0" sx="100000" sy="100000" flip="none" algn="tl"/>
          </a:blipFill>
          <a:ln w="28575" cap="flat" cmpd="sng">
            <a:solidFill>
              <a:srgbClr val="C0504D"/>
            </a:solidFill>
            <a:prstDash val="solid"/>
            <a:miter/>
          </a:ln>
        </p:spPr>
        <p:txBody>
          <a:bodyPr vert="horz" wrap="none" lIns="91440" tIns="45720" rIns="91440" bIns="45720" anchor="ctr" anchorCtr="0" upright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E</a:t>
            </a:r>
            <a:r>
              <a:rPr lang="zh-CN" altLang="en-US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结反偏</a:t>
            </a:r>
          </a:p>
        </p:txBody>
      </p:sp>
      <p:sp>
        <p:nvSpPr>
          <p:cNvPr id="3112" name="椭圆形标注"/>
          <p:cNvSpPr>
            <a:spLocks/>
          </p:cNvSpPr>
          <p:nvPr/>
        </p:nvSpPr>
        <p:spPr>
          <a:xfrm>
            <a:off x="7086600" y="2438400"/>
            <a:ext cx="990600" cy="609600"/>
          </a:xfrm>
          <a:prstGeom prst="wedgeEllipseCallout">
            <a:avLst>
              <a:gd name="adj1" fmla="val -112976"/>
              <a:gd name="adj2" fmla="val 70050"/>
            </a:avLst>
          </a:prstGeom>
          <a:solidFill>
            <a:srgbClr val="FFFF99"/>
          </a:solidFill>
          <a:ln w="28575" cap="flat" cmpd="sng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截止</a:t>
            </a:r>
          </a:p>
        </p:txBody>
      </p:sp>
      <p:grpSp>
        <p:nvGrpSpPr>
          <p:cNvPr id="3115" name="组合"/>
          <p:cNvGrpSpPr>
            <a:grpSpLocks/>
          </p:cNvGrpSpPr>
          <p:nvPr/>
        </p:nvGrpSpPr>
        <p:grpSpPr>
          <a:xfrm>
            <a:off x="7227888" y="3763962"/>
            <a:ext cx="1127079" cy="870902"/>
            <a:chOff x="7227888" y="3763962"/>
            <a:chExt cx="1127079" cy="870902"/>
          </a:xfrm>
        </p:grpSpPr>
        <p:sp>
          <p:nvSpPr>
            <p:cNvPr id="3113" name="矩形"/>
            <p:cNvSpPr>
              <a:spLocks/>
            </p:cNvSpPr>
            <p:nvPr/>
          </p:nvSpPr>
          <p:spPr>
            <a:xfrm>
              <a:off x="7448551" y="3763962"/>
              <a:ext cx="723670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14" name="矩形"/>
            <p:cNvSpPr>
              <a:spLocks/>
            </p:cNvSpPr>
            <p:nvPr/>
          </p:nvSpPr>
          <p:spPr>
            <a:xfrm>
              <a:off x="7227888" y="4114800"/>
              <a:ext cx="1127079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(0.3V)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3116" name="直线"/>
          <p:cNvSpPr>
            <a:spLocks/>
          </p:cNvSpPr>
          <p:nvPr/>
        </p:nvSpPr>
        <p:spPr>
          <a:xfrm rot="16200000" flipV="1">
            <a:off x="7315200" y="3505199"/>
            <a:ext cx="0" cy="609600"/>
          </a:xfrm>
          <a:prstGeom prst="line">
            <a:avLst/>
          </a:prstGeom>
          <a:noFill/>
          <a:ln w="38100" cap="sq" cmpd="sng">
            <a:solidFill>
              <a:srgbClr val="C0504D"/>
            </a:solidFill>
            <a:prstDash val="solid"/>
            <a:round/>
          </a:ln>
        </p:spPr>
      </p:sp>
      <p:sp>
        <p:nvSpPr>
          <p:cNvPr id="3117" name="直线"/>
          <p:cNvSpPr>
            <a:spLocks/>
          </p:cNvSpPr>
          <p:nvPr/>
        </p:nvSpPr>
        <p:spPr>
          <a:xfrm rot="5400000">
            <a:off x="6286499" y="4533900"/>
            <a:ext cx="1447800" cy="0"/>
          </a:xfrm>
          <a:prstGeom prst="line">
            <a:avLst/>
          </a:prstGeom>
          <a:noFill/>
          <a:ln w="38100" cap="sq" cmpd="sng">
            <a:solidFill>
              <a:srgbClr val="C0504D"/>
            </a:solidFill>
            <a:prstDash val="solid"/>
            <a:round/>
            <a:tailEnd type="triangle" w="med" len="med"/>
          </a:ln>
        </p:spPr>
      </p:sp>
      <p:sp>
        <p:nvSpPr>
          <p:cNvPr id="3118" name="矩形"/>
          <p:cNvSpPr>
            <a:spLocks/>
          </p:cNvSpPr>
          <p:nvPr/>
        </p:nvSpPr>
        <p:spPr>
          <a:xfrm>
            <a:off x="7010399" y="4648200"/>
            <a:ext cx="1752600" cy="815340"/>
          </a:xfrm>
          <a:prstGeom prst="rect">
            <a:avLst/>
          </a:prstGeom>
          <a:noFill/>
          <a:ln w="38100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</a:t>
            </a: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负载电流（灌电流</a:t>
            </a:r>
            <a:r>
              <a:rPr lang="zh-CN" altLang="en-US" sz="1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）</a:t>
            </a:r>
          </a:p>
        </p:txBody>
      </p:sp>
      <p:sp>
        <p:nvSpPr>
          <p:cNvPr id="3119" name="矩形" descr="40%"/>
          <p:cNvSpPr>
            <a:spLocks/>
          </p:cNvSpPr>
          <p:nvPr/>
        </p:nvSpPr>
        <p:spPr>
          <a:xfrm>
            <a:off x="1114425" y="4966335"/>
            <a:ext cx="2743200" cy="1062989"/>
          </a:xfrm>
          <a:prstGeom prst="rect">
            <a:avLst/>
          </a:prstGeom>
          <a:pattFill prst="pct40">
            <a:fgClr>
              <a:srgbClr val="FFCCFF"/>
            </a:fgClr>
            <a:bgClr>
              <a:srgbClr val="FFFFFF"/>
            </a:bgClr>
          </a:pattFill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输入全高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1”,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输出为低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0”</a:t>
            </a:r>
            <a:endParaRPr lang="zh-CN" altLang="en-US" sz="32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aphicFrame>
        <p:nvGraphicFramePr>
          <p:cNvPr id="3120" name="对象"/>
          <p:cNvGraphicFramePr>
            <a:graphicFrameLocks noChangeAspect="1"/>
          </p:cNvGraphicFramePr>
          <p:nvPr/>
        </p:nvGraphicFramePr>
        <p:xfrm>
          <a:off x="6047105" y="2400935"/>
          <a:ext cx="21336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package" r:id="rId6" imgW="1612900" imgH="876300" progId="package">
                  <p:embed/>
                </p:oleObj>
              </mc:Choice>
              <mc:Fallback>
                <p:oleObj name="package" r:id="rId6" imgW="1612900" imgH="876300" progId="package">
                  <p:embed/>
                  <p:pic>
                    <p:nvPicPr>
                      <p:cNvPr id="3120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6047105" y="2400935"/>
                        <a:ext cx="2133600" cy="115887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1" name="矩形"/>
          <p:cNvSpPr>
            <a:spLocks/>
          </p:cNvSpPr>
          <p:nvPr/>
        </p:nvSpPr>
        <p:spPr>
          <a:xfrm>
            <a:off x="4287838" y="2648584"/>
            <a:ext cx="563684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1V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87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5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3" grpId="0" animBg="1"/>
      <p:bldP spid="3094" grpId="0"/>
      <p:bldP spid="3107" grpId="0" animBg="1"/>
      <p:bldP spid="3108" grpId="0" animBg="1"/>
      <p:bldP spid="3109" grpId="0"/>
      <p:bldP spid="3110" grpId="0" animBg="1"/>
      <p:bldP spid="3111" grpId="0" animBg="1"/>
      <p:bldP spid="3112" grpId="0" animBg="1"/>
      <p:bldP spid="3115" grpId="0" animBg="1"/>
      <p:bldP spid="3116" grpId="0" animBg="1"/>
      <p:bldP spid="3117" grpId="0" animBg="1"/>
      <p:bldP spid="3118" grpId="0" animBg="1"/>
      <p:bldP spid="3119" grpId="0" animBg="1"/>
      <p:bldP spid="31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1" name="组合"/>
          <p:cNvGrpSpPr>
            <a:grpSpLocks/>
          </p:cNvGrpSpPr>
          <p:nvPr/>
        </p:nvGrpSpPr>
        <p:grpSpPr>
          <a:xfrm>
            <a:off x="1717675" y="1387475"/>
            <a:ext cx="6857999" cy="4267200"/>
            <a:chOff x="1717675" y="1387475"/>
            <a:chExt cx="6857999" cy="4267200"/>
          </a:xfrm>
        </p:grpSpPr>
        <p:sp>
          <p:nvSpPr>
            <p:cNvPr id="3122" name="椭圆"/>
            <p:cNvSpPr>
              <a:spLocks/>
            </p:cNvSpPr>
            <p:nvPr/>
          </p:nvSpPr>
          <p:spPr>
            <a:xfrm>
              <a:off x="7408862" y="1497012"/>
              <a:ext cx="134937" cy="136524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23" name="矩形"/>
            <p:cNvSpPr>
              <a:spLocks/>
            </p:cNvSpPr>
            <p:nvPr/>
          </p:nvSpPr>
          <p:spPr>
            <a:xfrm>
              <a:off x="6538912" y="4019550"/>
              <a:ext cx="64595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5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124" name="矩形"/>
            <p:cNvSpPr>
              <a:spLocks/>
            </p:cNvSpPr>
            <p:nvPr/>
          </p:nvSpPr>
          <p:spPr>
            <a:xfrm>
              <a:off x="7658099" y="3500437"/>
              <a:ext cx="506412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 </a:t>
              </a:r>
              <a:endParaRPr lang="zh-CN" altLang="en-US" sz="24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25" name="矩形"/>
            <p:cNvSpPr>
              <a:spLocks/>
            </p:cNvSpPr>
            <p:nvPr/>
          </p:nvSpPr>
          <p:spPr>
            <a:xfrm>
              <a:off x="4433886" y="4632325"/>
              <a:ext cx="811212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3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26" name="矩形"/>
            <p:cNvSpPr>
              <a:spLocks/>
            </p:cNvSpPr>
            <p:nvPr/>
          </p:nvSpPr>
          <p:spPr>
            <a:xfrm>
              <a:off x="6064250" y="4562474"/>
              <a:ext cx="758824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5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27" name="矩形"/>
            <p:cNvSpPr>
              <a:spLocks/>
            </p:cNvSpPr>
            <p:nvPr/>
          </p:nvSpPr>
          <p:spPr>
            <a:xfrm>
              <a:off x="1717675" y="3427412"/>
              <a:ext cx="50482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4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28" name="矩形"/>
            <p:cNvSpPr>
              <a:spLocks/>
            </p:cNvSpPr>
            <p:nvPr/>
          </p:nvSpPr>
          <p:spPr>
            <a:xfrm>
              <a:off x="1717675" y="3814762"/>
              <a:ext cx="39489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 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129" name="矩形"/>
            <p:cNvSpPr>
              <a:spLocks/>
            </p:cNvSpPr>
            <p:nvPr/>
          </p:nvSpPr>
          <p:spPr>
            <a:xfrm>
              <a:off x="1717675" y="4154487"/>
              <a:ext cx="39489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4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130" name="矩形"/>
            <p:cNvSpPr>
              <a:spLocks/>
            </p:cNvSpPr>
            <p:nvPr/>
          </p:nvSpPr>
          <p:spPr>
            <a:xfrm>
              <a:off x="6815137" y="1931987"/>
              <a:ext cx="842962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4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31" name="矩形"/>
            <p:cNvSpPr>
              <a:spLocks/>
            </p:cNvSpPr>
            <p:nvPr/>
          </p:nvSpPr>
          <p:spPr>
            <a:xfrm>
              <a:off x="4841875" y="2041525"/>
              <a:ext cx="6858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2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32" name="矩形"/>
            <p:cNvSpPr>
              <a:spLocks/>
            </p:cNvSpPr>
            <p:nvPr/>
          </p:nvSpPr>
          <p:spPr>
            <a:xfrm>
              <a:off x="3775075" y="2073275"/>
              <a:ext cx="561974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33" name="矩形"/>
            <p:cNvSpPr>
              <a:spLocks/>
            </p:cNvSpPr>
            <p:nvPr/>
          </p:nvSpPr>
          <p:spPr>
            <a:xfrm>
              <a:off x="5316537" y="2655887"/>
              <a:ext cx="64595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3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134" name="矩形"/>
            <p:cNvSpPr>
              <a:spLocks/>
            </p:cNvSpPr>
            <p:nvPr/>
          </p:nvSpPr>
          <p:spPr>
            <a:xfrm>
              <a:off x="6470648" y="2928937"/>
              <a:ext cx="64595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4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135" name="矩形"/>
            <p:cNvSpPr>
              <a:spLocks/>
            </p:cNvSpPr>
            <p:nvPr/>
          </p:nvSpPr>
          <p:spPr>
            <a:xfrm>
              <a:off x="4637087" y="3200400"/>
              <a:ext cx="493556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2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136" name="矩形"/>
            <p:cNvSpPr>
              <a:spLocks/>
            </p:cNvSpPr>
            <p:nvPr/>
          </p:nvSpPr>
          <p:spPr>
            <a:xfrm>
              <a:off x="7573962" y="1387475"/>
              <a:ext cx="1001711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+5V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37" name="矩形"/>
            <p:cNvSpPr>
              <a:spLocks/>
            </p:cNvSpPr>
            <p:nvPr/>
          </p:nvSpPr>
          <p:spPr>
            <a:xfrm>
              <a:off x="2940050" y="2587625"/>
              <a:ext cx="9017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  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138" name="直线"/>
            <p:cNvSpPr>
              <a:spLocks/>
            </p:cNvSpPr>
            <p:nvPr/>
          </p:nvSpPr>
          <p:spPr>
            <a:xfrm>
              <a:off x="4776787" y="5654675"/>
              <a:ext cx="3381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39" name="直线"/>
            <p:cNvSpPr>
              <a:spLocks/>
            </p:cNvSpPr>
            <p:nvPr/>
          </p:nvSpPr>
          <p:spPr>
            <a:xfrm>
              <a:off x="6902449" y="4476749"/>
              <a:ext cx="0" cy="9540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40" name="直线"/>
            <p:cNvSpPr>
              <a:spLocks/>
            </p:cNvSpPr>
            <p:nvPr/>
          </p:nvSpPr>
          <p:spPr>
            <a:xfrm>
              <a:off x="6810374" y="3405187"/>
              <a:ext cx="0" cy="61436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41" name="直线"/>
            <p:cNvSpPr>
              <a:spLocks/>
            </p:cNvSpPr>
            <p:nvPr/>
          </p:nvSpPr>
          <p:spPr>
            <a:xfrm>
              <a:off x="6362700" y="3883025"/>
              <a:ext cx="0" cy="6334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42" name="直线"/>
            <p:cNvSpPr>
              <a:spLocks/>
            </p:cNvSpPr>
            <p:nvPr/>
          </p:nvSpPr>
          <p:spPr>
            <a:xfrm flipH="1">
              <a:off x="6362700" y="3973512"/>
              <a:ext cx="431799" cy="1809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43" name="直线"/>
            <p:cNvSpPr>
              <a:spLocks/>
            </p:cNvSpPr>
            <p:nvPr/>
          </p:nvSpPr>
          <p:spPr>
            <a:xfrm>
              <a:off x="6362700" y="4335462"/>
              <a:ext cx="539749" cy="1809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3144" name="直线"/>
            <p:cNvSpPr>
              <a:spLocks/>
            </p:cNvSpPr>
            <p:nvPr/>
          </p:nvSpPr>
          <p:spPr>
            <a:xfrm rot="10787484" flipV="1">
              <a:off x="3716337" y="1565274"/>
              <a:ext cx="37163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45" name="直线"/>
            <p:cNvSpPr>
              <a:spLocks/>
            </p:cNvSpPr>
            <p:nvPr/>
          </p:nvSpPr>
          <p:spPr>
            <a:xfrm>
              <a:off x="5721349" y="2587625"/>
              <a:ext cx="10128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3151" name="组合"/>
            <p:cNvGrpSpPr>
              <a:grpSpLocks/>
            </p:cNvGrpSpPr>
            <p:nvPr/>
          </p:nvGrpSpPr>
          <p:grpSpPr>
            <a:xfrm>
              <a:off x="3021012" y="3048000"/>
              <a:ext cx="1022350" cy="400049"/>
              <a:chOff x="3021012" y="3048000"/>
              <a:chExt cx="1022350" cy="400049"/>
            </a:xfrm>
          </p:grpSpPr>
          <p:sp>
            <p:nvSpPr>
              <p:cNvPr id="3146" name="直线"/>
              <p:cNvSpPr>
                <a:spLocks/>
              </p:cNvSpPr>
              <p:nvPr/>
            </p:nvSpPr>
            <p:spPr>
              <a:xfrm rot="5400000">
                <a:off x="3574087" y="2611422"/>
                <a:ext cx="0" cy="905031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147" name="直线"/>
              <p:cNvSpPr>
                <a:spLocks/>
              </p:cNvSpPr>
              <p:nvPr/>
            </p:nvSpPr>
            <p:spPr>
              <a:xfrm rot="5400000" flipH="1">
                <a:off x="3751544" y="3154637"/>
                <a:ext cx="382517" cy="201118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148" name="直线"/>
              <p:cNvSpPr>
                <a:spLocks/>
              </p:cNvSpPr>
              <p:nvPr/>
            </p:nvSpPr>
            <p:spPr>
              <a:xfrm rot="5400000">
                <a:off x="3334643" y="3156232"/>
                <a:ext cx="382518" cy="20111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149" name="直线"/>
              <p:cNvSpPr>
                <a:spLocks/>
              </p:cNvSpPr>
              <p:nvPr/>
            </p:nvSpPr>
            <p:spPr>
              <a:xfrm rot="5400000">
                <a:off x="3131430" y="3154638"/>
                <a:ext cx="382517" cy="201118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150" name="直线"/>
              <p:cNvSpPr>
                <a:spLocks/>
              </p:cNvSpPr>
              <p:nvPr/>
            </p:nvSpPr>
            <p:spPr>
              <a:xfrm rot="5400000">
                <a:off x="2930312" y="3138699"/>
                <a:ext cx="382517" cy="201118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</p:grpSp>
        <p:grpSp>
          <p:nvGrpSpPr>
            <p:cNvPr id="3156" name="组合"/>
            <p:cNvGrpSpPr>
              <a:grpSpLocks/>
            </p:cNvGrpSpPr>
            <p:nvPr/>
          </p:nvGrpSpPr>
          <p:grpSpPr>
            <a:xfrm>
              <a:off x="4033837" y="2995613"/>
              <a:ext cx="927100" cy="808036"/>
              <a:chOff x="4033837" y="2995613"/>
              <a:chExt cx="927100" cy="808036"/>
            </a:xfrm>
          </p:grpSpPr>
          <p:sp>
            <p:nvSpPr>
              <p:cNvPr id="3152" name="直线"/>
              <p:cNvSpPr>
                <a:spLocks/>
              </p:cNvSpPr>
              <p:nvPr/>
            </p:nvSpPr>
            <p:spPr>
              <a:xfrm>
                <a:off x="4445882" y="2995613"/>
                <a:ext cx="0" cy="808036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153" name="直线"/>
              <p:cNvSpPr>
                <a:spLocks/>
              </p:cNvSpPr>
              <p:nvPr/>
            </p:nvSpPr>
            <p:spPr>
              <a:xfrm flipH="1">
                <a:off x="4445882" y="3111046"/>
                <a:ext cx="412043" cy="230868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154" name="直线"/>
              <p:cNvSpPr>
                <a:spLocks/>
              </p:cNvSpPr>
              <p:nvPr/>
            </p:nvSpPr>
            <p:spPr>
              <a:xfrm>
                <a:off x="4445882" y="3572781"/>
                <a:ext cx="515055" cy="23086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155" name="直线"/>
              <p:cNvSpPr>
                <a:spLocks/>
              </p:cNvSpPr>
              <p:nvPr/>
            </p:nvSpPr>
            <p:spPr>
              <a:xfrm>
                <a:off x="4033837" y="3457348"/>
                <a:ext cx="412044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3157" name="直线"/>
            <p:cNvSpPr>
              <a:spLocks/>
            </p:cNvSpPr>
            <p:nvPr/>
          </p:nvSpPr>
          <p:spPr>
            <a:xfrm>
              <a:off x="6256337" y="2724150"/>
              <a:ext cx="0" cy="6810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58" name="直线"/>
            <p:cNvSpPr>
              <a:spLocks/>
            </p:cNvSpPr>
            <p:nvPr/>
          </p:nvSpPr>
          <p:spPr>
            <a:xfrm flipH="1">
              <a:off x="6272212" y="2860674"/>
              <a:ext cx="485775" cy="15557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59" name="直线"/>
            <p:cNvSpPr>
              <a:spLocks/>
            </p:cNvSpPr>
            <p:nvPr/>
          </p:nvSpPr>
          <p:spPr>
            <a:xfrm>
              <a:off x="6272212" y="3211512"/>
              <a:ext cx="561975" cy="19367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3160" name="直线"/>
            <p:cNvSpPr>
              <a:spLocks/>
            </p:cNvSpPr>
            <p:nvPr/>
          </p:nvSpPr>
          <p:spPr>
            <a:xfrm>
              <a:off x="5805487" y="3113087"/>
              <a:ext cx="450849" cy="0"/>
            </a:xfrm>
            <a:prstGeom prst="line">
              <a:avLst/>
            </a:prstGeom>
            <a:noFill/>
            <a:ln w="38100" cap="flat" cmpd="sng">
              <a:solidFill>
                <a:srgbClr val="1F497D"/>
              </a:solidFill>
              <a:prstDash val="solid"/>
              <a:round/>
            </a:ln>
          </p:spPr>
        </p:sp>
        <p:sp>
          <p:nvSpPr>
            <p:cNvPr id="3161" name="矩形"/>
            <p:cNvSpPr>
              <a:spLocks/>
            </p:cNvSpPr>
            <p:nvPr/>
          </p:nvSpPr>
          <p:spPr>
            <a:xfrm>
              <a:off x="3654424" y="2041525"/>
              <a:ext cx="142875" cy="390525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62" name="直线"/>
            <p:cNvSpPr>
              <a:spLocks/>
            </p:cNvSpPr>
            <p:nvPr/>
          </p:nvSpPr>
          <p:spPr>
            <a:xfrm>
              <a:off x="3738562" y="1565274"/>
              <a:ext cx="0" cy="4953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63" name="直线"/>
            <p:cNvSpPr>
              <a:spLocks/>
            </p:cNvSpPr>
            <p:nvPr/>
          </p:nvSpPr>
          <p:spPr>
            <a:xfrm>
              <a:off x="4835524" y="1565274"/>
              <a:ext cx="0" cy="5540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64" name="直线"/>
            <p:cNvSpPr>
              <a:spLocks/>
            </p:cNvSpPr>
            <p:nvPr/>
          </p:nvSpPr>
          <p:spPr>
            <a:xfrm flipH="1">
              <a:off x="4835524" y="2519362"/>
              <a:ext cx="6349" cy="614362"/>
            </a:xfrm>
            <a:prstGeom prst="line">
              <a:avLst/>
            </a:prstGeom>
            <a:noFill/>
            <a:ln w="38100" cap="flat" cmpd="sng">
              <a:solidFill>
                <a:srgbClr val="1F497D"/>
              </a:solidFill>
              <a:prstDash val="solid"/>
              <a:round/>
            </a:ln>
          </p:spPr>
        </p:sp>
        <p:sp>
          <p:nvSpPr>
            <p:cNvPr id="3165" name="直线"/>
            <p:cNvSpPr>
              <a:spLocks/>
            </p:cNvSpPr>
            <p:nvPr/>
          </p:nvSpPr>
          <p:spPr>
            <a:xfrm>
              <a:off x="4919662" y="3746500"/>
              <a:ext cx="0" cy="838199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66" name="直线"/>
            <p:cNvSpPr>
              <a:spLocks/>
            </p:cNvSpPr>
            <p:nvPr/>
          </p:nvSpPr>
          <p:spPr>
            <a:xfrm>
              <a:off x="6027737" y="3132137"/>
              <a:ext cx="0" cy="13843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67" name="直线"/>
            <p:cNvSpPr>
              <a:spLocks/>
            </p:cNvSpPr>
            <p:nvPr/>
          </p:nvSpPr>
          <p:spPr>
            <a:xfrm>
              <a:off x="6750049" y="1565274"/>
              <a:ext cx="0" cy="380999"/>
            </a:xfrm>
            <a:prstGeom prst="line">
              <a:avLst/>
            </a:prstGeom>
            <a:noFill/>
            <a:ln w="38100" cap="flat" cmpd="sng">
              <a:solidFill>
                <a:srgbClr val="1F497D"/>
              </a:solidFill>
              <a:prstDash val="solid"/>
              <a:round/>
            </a:ln>
          </p:spPr>
        </p:sp>
        <p:sp>
          <p:nvSpPr>
            <p:cNvPr id="3168" name="直线"/>
            <p:cNvSpPr>
              <a:spLocks/>
            </p:cNvSpPr>
            <p:nvPr/>
          </p:nvSpPr>
          <p:spPr>
            <a:xfrm>
              <a:off x="6750049" y="2327274"/>
              <a:ext cx="0" cy="5349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69" name="直线"/>
            <p:cNvSpPr>
              <a:spLocks/>
            </p:cNvSpPr>
            <p:nvPr/>
          </p:nvSpPr>
          <p:spPr>
            <a:xfrm>
              <a:off x="4919662" y="5449887"/>
              <a:ext cx="2024061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70" name="直线"/>
            <p:cNvSpPr>
              <a:spLocks/>
            </p:cNvSpPr>
            <p:nvPr/>
          </p:nvSpPr>
          <p:spPr>
            <a:xfrm>
              <a:off x="5327649" y="2451100"/>
              <a:ext cx="0" cy="6810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71" name="直线"/>
            <p:cNvSpPr>
              <a:spLocks/>
            </p:cNvSpPr>
            <p:nvPr/>
          </p:nvSpPr>
          <p:spPr>
            <a:xfrm flipH="1">
              <a:off x="5327649" y="2549525"/>
              <a:ext cx="449262" cy="193674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72" name="直线"/>
            <p:cNvSpPr>
              <a:spLocks/>
            </p:cNvSpPr>
            <p:nvPr/>
          </p:nvSpPr>
          <p:spPr>
            <a:xfrm>
              <a:off x="5327649" y="2938462"/>
              <a:ext cx="561974" cy="19367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3173" name="直线"/>
            <p:cNvSpPr>
              <a:spLocks/>
            </p:cNvSpPr>
            <p:nvPr/>
          </p:nvSpPr>
          <p:spPr>
            <a:xfrm>
              <a:off x="6818312" y="3678237"/>
              <a:ext cx="674686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74" name="椭圆"/>
            <p:cNvSpPr>
              <a:spLocks/>
            </p:cNvSpPr>
            <p:nvPr/>
          </p:nvSpPr>
          <p:spPr>
            <a:xfrm>
              <a:off x="7492999" y="3609975"/>
              <a:ext cx="134937" cy="136524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3184" name="组合"/>
            <p:cNvGrpSpPr>
              <a:grpSpLocks/>
            </p:cNvGrpSpPr>
            <p:nvPr/>
          </p:nvGrpSpPr>
          <p:grpSpPr>
            <a:xfrm>
              <a:off x="2260599" y="3405187"/>
              <a:ext cx="1181100" cy="885824"/>
              <a:chOff x="2260599" y="3405187"/>
              <a:chExt cx="1181100" cy="885824"/>
            </a:xfrm>
          </p:grpSpPr>
          <p:grpSp>
            <p:nvGrpSpPr>
              <p:cNvPr id="3177" name="组合"/>
              <p:cNvGrpSpPr>
                <a:grpSpLocks/>
              </p:cNvGrpSpPr>
              <p:nvPr/>
            </p:nvGrpSpPr>
            <p:grpSpPr>
              <a:xfrm>
                <a:off x="2260599" y="3405187"/>
                <a:ext cx="759278" cy="340701"/>
                <a:chOff x="2260599" y="3405187"/>
                <a:chExt cx="759278" cy="340701"/>
              </a:xfrm>
            </p:grpSpPr>
            <p:sp>
              <p:nvSpPr>
                <p:cNvPr id="3175" name="直线"/>
                <p:cNvSpPr>
                  <a:spLocks/>
                </p:cNvSpPr>
                <p:nvPr/>
              </p:nvSpPr>
              <p:spPr>
                <a:xfrm>
                  <a:off x="3019878" y="3405187"/>
                  <a:ext cx="0" cy="340701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176" name="直线"/>
                <p:cNvSpPr>
                  <a:spLocks/>
                </p:cNvSpPr>
                <p:nvPr/>
              </p:nvSpPr>
              <p:spPr>
                <a:xfrm flipH="1" flipV="1">
                  <a:off x="2260599" y="3730273"/>
                  <a:ext cx="759278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grpSp>
            <p:nvGrpSpPr>
              <p:cNvPr id="3180" name="组合"/>
              <p:cNvGrpSpPr>
                <a:grpSpLocks/>
              </p:cNvGrpSpPr>
              <p:nvPr/>
            </p:nvGrpSpPr>
            <p:grpSpPr>
              <a:xfrm>
                <a:off x="2260599" y="3405187"/>
                <a:ext cx="1012371" cy="613263"/>
                <a:chOff x="2260599" y="3405187"/>
                <a:chExt cx="1012371" cy="613263"/>
              </a:xfrm>
            </p:grpSpPr>
            <p:sp>
              <p:nvSpPr>
                <p:cNvPr id="3178" name="直线"/>
                <p:cNvSpPr>
                  <a:spLocks/>
                </p:cNvSpPr>
                <p:nvPr/>
              </p:nvSpPr>
              <p:spPr>
                <a:xfrm>
                  <a:off x="3272971" y="3405187"/>
                  <a:ext cx="0" cy="613263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179" name="直线"/>
                <p:cNvSpPr>
                  <a:spLocks/>
                </p:cNvSpPr>
                <p:nvPr/>
              </p:nvSpPr>
              <p:spPr>
                <a:xfrm flipH="1" flipV="1">
                  <a:off x="2260599" y="4003118"/>
                  <a:ext cx="1012371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grpSp>
            <p:nvGrpSpPr>
              <p:cNvPr id="3183" name="组合"/>
              <p:cNvGrpSpPr>
                <a:grpSpLocks/>
              </p:cNvGrpSpPr>
              <p:nvPr/>
            </p:nvGrpSpPr>
            <p:grpSpPr>
              <a:xfrm>
                <a:off x="2260599" y="3405187"/>
                <a:ext cx="1181100" cy="885824"/>
                <a:chOff x="2260599" y="3405187"/>
                <a:chExt cx="1181100" cy="885824"/>
              </a:xfrm>
            </p:grpSpPr>
            <p:sp>
              <p:nvSpPr>
                <p:cNvPr id="3181" name="直线"/>
                <p:cNvSpPr>
                  <a:spLocks/>
                </p:cNvSpPr>
                <p:nvPr/>
              </p:nvSpPr>
              <p:spPr>
                <a:xfrm>
                  <a:off x="3441699" y="3405187"/>
                  <a:ext cx="0" cy="885824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182" name="直线"/>
                <p:cNvSpPr>
                  <a:spLocks/>
                </p:cNvSpPr>
                <p:nvPr/>
              </p:nvSpPr>
              <p:spPr>
                <a:xfrm flipH="1" flipV="1">
                  <a:off x="2260599" y="4291011"/>
                  <a:ext cx="11811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  <p:sp>
          <p:nvSpPr>
            <p:cNvPr id="3185" name="直线"/>
            <p:cNvSpPr>
              <a:spLocks/>
            </p:cNvSpPr>
            <p:nvPr/>
          </p:nvSpPr>
          <p:spPr>
            <a:xfrm>
              <a:off x="4916487" y="5449887"/>
              <a:ext cx="1587" cy="1920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86" name="椭圆"/>
            <p:cNvSpPr>
              <a:spLocks/>
            </p:cNvSpPr>
            <p:nvPr/>
          </p:nvSpPr>
          <p:spPr>
            <a:xfrm>
              <a:off x="2125662" y="3678237"/>
              <a:ext cx="133350" cy="136524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87" name="椭圆"/>
            <p:cNvSpPr>
              <a:spLocks/>
            </p:cNvSpPr>
            <p:nvPr/>
          </p:nvSpPr>
          <p:spPr>
            <a:xfrm>
              <a:off x="2125662" y="3951287"/>
              <a:ext cx="133350" cy="13493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88" name="椭圆"/>
            <p:cNvSpPr>
              <a:spLocks/>
            </p:cNvSpPr>
            <p:nvPr/>
          </p:nvSpPr>
          <p:spPr>
            <a:xfrm>
              <a:off x="2125662" y="4222749"/>
              <a:ext cx="133350" cy="136525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89" name="椭圆"/>
            <p:cNvSpPr>
              <a:spLocks/>
            </p:cNvSpPr>
            <p:nvPr/>
          </p:nvSpPr>
          <p:spPr>
            <a:xfrm>
              <a:off x="4808537" y="2825750"/>
              <a:ext cx="68262" cy="6826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90" name="直线"/>
            <p:cNvSpPr>
              <a:spLocks/>
            </p:cNvSpPr>
            <p:nvPr/>
          </p:nvSpPr>
          <p:spPr>
            <a:xfrm>
              <a:off x="4940299" y="4256087"/>
              <a:ext cx="1425575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191" name="椭圆"/>
            <p:cNvSpPr>
              <a:spLocks/>
            </p:cNvSpPr>
            <p:nvPr/>
          </p:nvSpPr>
          <p:spPr>
            <a:xfrm>
              <a:off x="4908549" y="4222749"/>
              <a:ext cx="46037" cy="46037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192" name="直线"/>
            <p:cNvSpPr>
              <a:spLocks/>
            </p:cNvSpPr>
            <p:nvPr/>
          </p:nvSpPr>
          <p:spPr>
            <a:xfrm>
              <a:off x="4841875" y="2860674"/>
              <a:ext cx="474662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193" name="直线"/>
            <p:cNvSpPr>
              <a:spLocks/>
            </p:cNvSpPr>
            <p:nvPr/>
          </p:nvSpPr>
          <p:spPr>
            <a:xfrm flipV="1">
              <a:off x="3730624" y="2451100"/>
              <a:ext cx="0" cy="612774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194" name="矩形"/>
            <p:cNvSpPr>
              <a:spLocks/>
            </p:cNvSpPr>
            <p:nvPr/>
          </p:nvSpPr>
          <p:spPr>
            <a:xfrm>
              <a:off x="4773612" y="2109787"/>
              <a:ext cx="142875" cy="390525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95" name="矩形"/>
            <p:cNvSpPr>
              <a:spLocks/>
            </p:cNvSpPr>
            <p:nvPr/>
          </p:nvSpPr>
          <p:spPr>
            <a:xfrm>
              <a:off x="4841875" y="4564062"/>
              <a:ext cx="142875" cy="390524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96" name="直线"/>
            <p:cNvSpPr>
              <a:spLocks/>
            </p:cNvSpPr>
            <p:nvPr/>
          </p:nvSpPr>
          <p:spPr>
            <a:xfrm flipV="1">
              <a:off x="4918075" y="4973637"/>
              <a:ext cx="0" cy="476249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197" name="矩形"/>
            <p:cNvSpPr>
              <a:spLocks/>
            </p:cNvSpPr>
            <p:nvPr/>
          </p:nvSpPr>
          <p:spPr>
            <a:xfrm>
              <a:off x="5954712" y="4495799"/>
              <a:ext cx="142875" cy="390524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98" name="直线"/>
            <p:cNvSpPr>
              <a:spLocks/>
            </p:cNvSpPr>
            <p:nvPr/>
          </p:nvSpPr>
          <p:spPr>
            <a:xfrm>
              <a:off x="6026149" y="4905374"/>
              <a:ext cx="0" cy="544512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199" name="矩形"/>
            <p:cNvSpPr>
              <a:spLocks/>
            </p:cNvSpPr>
            <p:nvPr/>
          </p:nvSpPr>
          <p:spPr>
            <a:xfrm>
              <a:off x="6673850" y="1938337"/>
              <a:ext cx="142875" cy="390525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00" name="矩形"/>
            <p:cNvSpPr>
              <a:spLocks/>
            </p:cNvSpPr>
            <p:nvPr/>
          </p:nvSpPr>
          <p:spPr>
            <a:xfrm>
              <a:off x="4416424" y="2590800"/>
              <a:ext cx="309562" cy="4572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sp>
      </p:grpSp>
      <p:sp>
        <p:nvSpPr>
          <p:cNvPr id="3202" name="矩形"/>
          <p:cNvSpPr>
            <a:spLocks/>
          </p:cNvSpPr>
          <p:nvPr/>
        </p:nvSpPr>
        <p:spPr>
          <a:xfrm>
            <a:off x="762000" y="457200"/>
            <a:ext cx="27432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工作原理</a:t>
            </a:r>
          </a:p>
        </p:txBody>
      </p:sp>
      <p:sp>
        <p:nvSpPr>
          <p:cNvPr id="3203" name="椭圆形标注" descr="70%"/>
          <p:cNvSpPr>
            <a:spLocks/>
          </p:cNvSpPr>
          <p:nvPr/>
        </p:nvSpPr>
        <p:spPr>
          <a:xfrm>
            <a:off x="1905000" y="1981200"/>
            <a:ext cx="1117600" cy="609600"/>
          </a:xfrm>
          <a:prstGeom prst="wedgeEllipseCallout">
            <a:avLst>
              <a:gd name="adj1" fmla="val 117041"/>
              <a:gd name="adj2" fmla="val 96351"/>
            </a:avLst>
          </a:prstGeom>
          <a:pattFill prst="pct70">
            <a:fgClr>
              <a:srgbClr val="FFCC00"/>
            </a:fgClr>
            <a:bgClr>
              <a:srgbClr val="FFFFFF"/>
            </a:bgClr>
          </a:pattFill>
          <a:ln w="28575" cap="flat" cmpd="sng">
            <a:solidFill>
              <a:srgbClr val="FFCC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rPr>
              <a:t>1V</a:t>
            </a:r>
            <a:endParaRPr lang="zh-CN" altLang="en-US" sz="3200" b="1" i="0" u="none" strike="noStrike" kern="1200" cap="none" spc="0" baseline="0">
              <a:solidFill>
                <a:schemeClr val="accent2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204" name="矩形"/>
          <p:cNvSpPr>
            <a:spLocks/>
          </p:cNvSpPr>
          <p:nvPr/>
        </p:nvSpPr>
        <p:spPr>
          <a:xfrm>
            <a:off x="5334000" y="5562600"/>
            <a:ext cx="2133600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、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5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截止</a:t>
            </a:r>
            <a:endParaRPr lang="zh-CN" altLang="en-US" sz="28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205" name="矩形"/>
          <p:cNvSpPr>
            <a:spLocks/>
          </p:cNvSpPr>
          <p:nvPr/>
        </p:nvSpPr>
        <p:spPr>
          <a:xfrm>
            <a:off x="6892925" y="2451735"/>
            <a:ext cx="1752600" cy="815340"/>
          </a:xfrm>
          <a:prstGeom prst="rect">
            <a:avLst/>
          </a:prstGeom>
          <a:noFill/>
          <a:ln w="38100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</a:t>
            </a: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负载电流（拉电流）</a:t>
            </a:r>
          </a:p>
        </p:txBody>
      </p:sp>
      <p:sp>
        <p:nvSpPr>
          <p:cNvPr id="3206" name="矩形"/>
          <p:cNvSpPr>
            <a:spLocks/>
          </p:cNvSpPr>
          <p:nvPr/>
        </p:nvSpPr>
        <p:spPr>
          <a:xfrm>
            <a:off x="685800" y="914400"/>
            <a:ext cx="5449964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(2) 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输入端有任一低电平“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0”(0.3V)</a:t>
            </a:r>
            <a:endParaRPr lang="zh-CN" altLang="en-US" sz="2800" b="1" i="0" u="none" strike="noStrike" kern="1200" cap="none" spc="0" baseline="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3211" name="组合"/>
          <p:cNvGrpSpPr>
            <a:grpSpLocks/>
          </p:cNvGrpSpPr>
          <p:nvPr/>
        </p:nvGrpSpPr>
        <p:grpSpPr>
          <a:xfrm>
            <a:off x="838200" y="3505200"/>
            <a:ext cx="1127079" cy="1404302"/>
            <a:chOff x="838200" y="3505200"/>
            <a:chExt cx="1127079" cy="1404302"/>
          </a:xfrm>
        </p:grpSpPr>
        <p:sp>
          <p:nvSpPr>
            <p:cNvPr id="3207" name="矩形"/>
            <p:cNvSpPr>
              <a:spLocks/>
            </p:cNvSpPr>
            <p:nvPr/>
          </p:nvSpPr>
          <p:spPr>
            <a:xfrm>
              <a:off x="838200" y="4389438"/>
              <a:ext cx="1127079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(0.3V)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208" name="左大括号"/>
            <p:cNvSpPr>
              <a:spLocks/>
            </p:cNvSpPr>
            <p:nvPr/>
          </p:nvSpPr>
          <p:spPr>
            <a:xfrm>
              <a:off x="1592262" y="3505200"/>
              <a:ext cx="76200" cy="685800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8575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209" name="矩形"/>
            <p:cNvSpPr>
              <a:spLocks/>
            </p:cNvSpPr>
            <p:nvPr/>
          </p:nvSpPr>
          <p:spPr>
            <a:xfrm>
              <a:off x="944562" y="3551238"/>
              <a:ext cx="72367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“1”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210" name="矩形"/>
            <p:cNvSpPr>
              <a:spLocks/>
            </p:cNvSpPr>
            <p:nvPr/>
          </p:nvSpPr>
          <p:spPr>
            <a:xfrm>
              <a:off x="1020762" y="4084638"/>
              <a:ext cx="72367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3216" name="组合"/>
          <p:cNvGrpSpPr>
            <a:grpSpLocks/>
          </p:cNvGrpSpPr>
          <p:nvPr/>
        </p:nvGrpSpPr>
        <p:grpSpPr>
          <a:xfrm>
            <a:off x="2362200" y="1600200"/>
            <a:ext cx="1371600" cy="2743200"/>
            <a:chOff x="2362200" y="1600200"/>
            <a:chExt cx="1371600" cy="2743200"/>
          </a:xfrm>
        </p:grpSpPr>
        <p:sp>
          <p:nvSpPr>
            <p:cNvPr id="3212" name="直线"/>
            <p:cNvSpPr>
              <a:spLocks/>
            </p:cNvSpPr>
            <p:nvPr/>
          </p:nvSpPr>
          <p:spPr>
            <a:xfrm>
              <a:off x="3733800" y="1600200"/>
              <a:ext cx="0" cy="1447799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</a:ln>
          </p:spPr>
        </p:sp>
        <p:sp>
          <p:nvSpPr>
            <p:cNvPr id="3213" name="直线"/>
            <p:cNvSpPr>
              <a:spLocks/>
            </p:cNvSpPr>
            <p:nvPr/>
          </p:nvSpPr>
          <p:spPr>
            <a:xfrm flipH="1">
              <a:off x="3429000" y="3047999"/>
              <a:ext cx="304799" cy="609599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</a:ln>
          </p:spPr>
        </p:sp>
        <p:sp>
          <p:nvSpPr>
            <p:cNvPr id="3214" name="直线"/>
            <p:cNvSpPr>
              <a:spLocks/>
            </p:cNvSpPr>
            <p:nvPr/>
          </p:nvSpPr>
          <p:spPr>
            <a:xfrm>
              <a:off x="3429000" y="3657599"/>
              <a:ext cx="0" cy="685800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</a:ln>
          </p:spPr>
        </p:sp>
        <p:sp>
          <p:nvSpPr>
            <p:cNvPr id="3215" name="直线"/>
            <p:cNvSpPr>
              <a:spLocks/>
            </p:cNvSpPr>
            <p:nvPr/>
          </p:nvSpPr>
          <p:spPr>
            <a:xfrm flipH="1">
              <a:off x="2362200" y="4343400"/>
              <a:ext cx="1066800" cy="0"/>
            </a:xfrm>
            <a:prstGeom prst="line">
              <a:avLst/>
            </a:prstGeom>
            <a:noFill/>
            <a:ln w="28575" cap="flat" cmpd="sng">
              <a:solidFill>
                <a:srgbClr val="CC0099"/>
              </a:solidFill>
              <a:prstDash val="dash"/>
              <a:round/>
              <a:tailEnd type="triangle" w="med" len="med"/>
            </a:ln>
          </p:spPr>
        </p:sp>
      </p:grpSp>
      <p:sp>
        <p:nvSpPr>
          <p:cNvPr id="3217" name="直线"/>
          <p:cNvSpPr>
            <a:spLocks/>
          </p:cNvSpPr>
          <p:nvPr/>
        </p:nvSpPr>
        <p:spPr>
          <a:xfrm>
            <a:off x="6934200" y="1676400"/>
            <a:ext cx="0" cy="1905000"/>
          </a:xfrm>
          <a:prstGeom prst="line">
            <a:avLst/>
          </a:prstGeom>
          <a:noFill/>
          <a:ln w="38100" cap="sq" cmpd="sng">
            <a:solidFill>
              <a:srgbClr val="339933"/>
            </a:solidFill>
            <a:prstDash val="solid"/>
            <a:round/>
          </a:ln>
        </p:spPr>
      </p:sp>
      <p:sp>
        <p:nvSpPr>
          <p:cNvPr id="3218" name="直线"/>
          <p:cNvSpPr>
            <a:spLocks/>
          </p:cNvSpPr>
          <p:nvPr/>
        </p:nvSpPr>
        <p:spPr>
          <a:xfrm>
            <a:off x="6934200" y="3581399"/>
            <a:ext cx="533400" cy="0"/>
          </a:xfrm>
          <a:prstGeom prst="line">
            <a:avLst/>
          </a:prstGeom>
          <a:noFill/>
          <a:ln w="38100" cap="sq" cmpd="sng">
            <a:solidFill>
              <a:srgbClr val="339933"/>
            </a:solidFill>
            <a:prstDash val="solid"/>
            <a:round/>
            <a:tailEnd type="triangle" w="med" len="med"/>
          </a:ln>
        </p:spPr>
      </p:sp>
      <p:sp>
        <p:nvSpPr>
          <p:cNvPr id="3219" name="矩形" descr="40%"/>
          <p:cNvSpPr>
            <a:spLocks/>
          </p:cNvSpPr>
          <p:nvPr/>
        </p:nvSpPr>
        <p:spPr>
          <a:xfrm>
            <a:off x="1219200" y="4953000"/>
            <a:ext cx="2438400" cy="1062989"/>
          </a:xfrm>
          <a:prstGeom prst="rect">
            <a:avLst/>
          </a:prstGeom>
          <a:pattFill prst="pct40">
            <a:fgClr>
              <a:srgbClr val="FFCCFF"/>
            </a:fgClr>
            <a:bgClr>
              <a:srgbClr val="FFFFFF"/>
            </a:bgClr>
          </a:pattFill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输入有低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0”</a:t>
            </a:r>
            <a:r>
              <a: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输出为高</a:t>
            </a:r>
            <a:r>
              <a:rPr lang="zh-CN" altLang="en-US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1”</a:t>
            </a:r>
            <a:endParaRPr lang="zh-CN" altLang="en-US" sz="32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220" name="矩形" descr="40%"/>
          <p:cNvSpPr>
            <a:spLocks/>
          </p:cNvSpPr>
          <p:nvPr/>
        </p:nvSpPr>
        <p:spPr>
          <a:xfrm>
            <a:off x="762000" y="1828800"/>
            <a:ext cx="2514600" cy="984249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38100" cap="sq" cmpd="sng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 </a:t>
            </a:r>
            <a:r>
              <a: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流过 </a:t>
            </a: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E</a:t>
            </a:r>
            <a:r>
              <a: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结的电流为正向电流</a:t>
            </a:r>
          </a:p>
        </p:txBody>
      </p:sp>
      <p:grpSp>
        <p:nvGrpSpPr>
          <p:cNvPr id="3223" name="组合"/>
          <p:cNvGrpSpPr>
            <a:grpSpLocks/>
          </p:cNvGrpSpPr>
          <p:nvPr/>
        </p:nvGrpSpPr>
        <p:grpSpPr>
          <a:xfrm>
            <a:off x="3889998" y="3052417"/>
            <a:ext cx="3251185" cy="1981281"/>
            <a:chOff x="3889998" y="3052417"/>
            <a:chExt cx="3251185" cy="1981281"/>
          </a:xfrm>
        </p:grpSpPr>
        <p:graphicFrame>
          <p:nvGraphicFramePr>
            <p:cNvPr id="3221" name="对象"/>
            <p:cNvGraphicFramePr>
              <a:graphicFrameLocks noChangeAspect="1"/>
            </p:cNvGraphicFramePr>
            <p:nvPr/>
          </p:nvGraphicFramePr>
          <p:xfrm>
            <a:off x="5947419" y="3738242"/>
            <a:ext cx="1193764" cy="1295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4" name="package" r:id="rId4" imgW="889000" imgH="965200" progId="package">
                    <p:embed/>
                  </p:oleObj>
                </mc:Choice>
                <mc:Fallback>
                  <p:oleObj name="package" r:id="rId4" imgW="889000" imgH="965200" progId="package">
                    <p:embed/>
                    <p:pic>
                      <p:nvPicPr>
                        <p:cNvPr id="3221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5947419" y="3738242"/>
                          <a:ext cx="1193764" cy="129545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22" name="对象"/>
            <p:cNvGraphicFramePr>
              <a:graphicFrameLocks noChangeAspect="1"/>
            </p:cNvGraphicFramePr>
            <p:nvPr/>
          </p:nvGraphicFramePr>
          <p:xfrm>
            <a:off x="3889998" y="3052417"/>
            <a:ext cx="1193822" cy="1295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5" name="package" r:id="rId6" imgW="889000" imgH="965200" progId="package">
                    <p:embed/>
                  </p:oleObj>
                </mc:Choice>
                <mc:Fallback>
                  <p:oleObj name="package" r:id="rId6" imgW="889000" imgH="965200" progId="package">
                    <p:embed/>
                    <p:pic>
                      <p:nvPicPr>
                        <p:cNvPr id="3222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3889998" y="3052417"/>
                          <a:ext cx="1193822" cy="129545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26" name="组合"/>
          <p:cNvGrpSpPr>
            <a:grpSpLocks/>
          </p:cNvGrpSpPr>
          <p:nvPr/>
        </p:nvGrpSpPr>
        <p:grpSpPr>
          <a:xfrm>
            <a:off x="6068695" y="3772786"/>
            <a:ext cx="2286000" cy="785402"/>
            <a:chOff x="6068695" y="3772786"/>
            <a:chExt cx="2286000" cy="785402"/>
          </a:xfrm>
        </p:grpSpPr>
        <p:sp>
          <p:nvSpPr>
            <p:cNvPr id="3224" name="矩形"/>
            <p:cNvSpPr>
              <a:spLocks/>
            </p:cNvSpPr>
            <p:nvPr/>
          </p:nvSpPr>
          <p:spPr>
            <a:xfrm>
              <a:off x="6068695" y="3772786"/>
              <a:ext cx="2286000" cy="5221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V</a:t>
              </a:r>
              <a:r>
                <a:rPr lang="en-US" altLang="zh-CN" sz="28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  <a:sym typeface="Symbol" charset="0"/>
                </a:rPr>
                <a:t> 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5-0.7-0.7</a:t>
              </a:r>
              <a:endParaRPr lang="zh-CN" altLang="en-US" sz="32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225" name="矩形"/>
            <p:cNvSpPr>
              <a:spLocks/>
            </p:cNvSpPr>
            <p:nvPr/>
          </p:nvSpPr>
          <p:spPr>
            <a:xfrm>
              <a:off x="6221095" y="3980973"/>
              <a:ext cx="1393825" cy="5772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32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   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=3.6V</a:t>
              </a:r>
              <a:endParaRPr lang="zh-CN" altLang="en-US" sz="32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3236" name="组合"/>
          <p:cNvGrpSpPr>
            <a:grpSpLocks/>
          </p:cNvGrpSpPr>
          <p:nvPr/>
        </p:nvGrpSpPr>
        <p:grpSpPr>
          <a:xfrm>
            <a:off x="4962525" y="1612265"/>
            <a:ext cx="2286000" cy="2133599"/>
            <a:chOff x="4962525" y="1612265"/>
            <a:chExt cx="2286000" cy="2133599"/>
          </a:xfrm>
        </p:grpSpPr>
        <p:sp>
          <p:nvSpPr>
            <p:cNvPr id="3227" name="直线"/>
            <p:cNvSpPr>
              <a:spLocks/>
            </p:cNvSpPr>
            <p:nvPr/>
          </p:nvSpPr>
          <p:spPr>
            <a:xfrm>
              <a:off x="6715124" y="3441065"/>
              <a:ext cx="0" cy="304799"/>
            </a:xfrm>
            <a:prstGeom prst="lin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</a:ln>
          </p:spPr>
        </p:sp>
        <p:sp>
          <p:nvSpPr>
            <p:cNvPr id="3228" name="直线"/>
            <p:cNvSpPr>
              <a:spLocks/>
            </p:cNvSpPr>
            <p:nvPr/>
          </p:nvSpPr>
          <p:spPr>
            <a:xfrm>
              <a:off x="4962525" y="1612265"/>
              <a:ext cx="0" cy="1142999"/>
            </a:xfrm>
            <a:prstGeom prst="lin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</a:ln>
          </p:spPr>
        </p:sp>
        <p:sp>
          <p:nvSpPr>
            <p:cNvPr id="3229" name="直线"/>
            <p:cNvSpPr>
              <a:spLocks/>
            </p:cNvSpPr>
            <p:nvPr/>
          </p:nvSpPr>
          <p:spPr>
            <a:xfrm>
              <a:off x="4962525" y="2755265"/>
              <a:ext cx="228599" cy="0"/>
            </a:xfrm>
            <a:prstGeom prst="lin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</a:ln>
          </p:spPr>
        </p:sp>
        <p:sp>
          <p:nvSpPr>
            <p:cNvPr id="3230" name="直线"/>
            <p:cNvSpPr>
              <a:spLocks/>
            </p:cNvSpPr>
            <p:nvPr/>
          </p:nvSpPr>
          <p:spPr>
            <a:xfrm>
              <a:off x="5191125" y="2755265"/>
              <a:ext cx="609600" cy="304800"/>
            </a:xfrm>
            <a:prstGeom prst="lin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</a:ln>
          </p:spPr>
        </p:sp>
        <p:sp>
          <p:nvSpPr>
            <p:cNvPr id="3231" name="直线"/>
            <p:cNvSpPr>
              <a:spLocks/>
            </p:cNvSpPr>
            <p:nvPr/>
          </p:nvSpPr>
          <p:spPr>
            <a:xfrm>
              <a:off x="6715124" y="3745864"/>
              <a:ext cx="533400" cy="0"/>
            </a:xfrm>
            <a:prstGeom prst="lin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tailEnd type="triangle" w="med" len="med"/>
            </a:ln>
          </p:spPr>
        </p:sp>
        <p:sp>
          <p:nvSpPr>
            <p:cNvPr id="3232" name="直线"/>
            <p:cNvSpPr>
              <a:spLocks/>
            </p:cNvSpPr>
            <p:nvPr/>
          </p:nvSpPr>
          <p:spPr>
            <a:xfrm>
              <a:off x="6715124" y="1688465"/>
              <a:ext cx="0" cy="761999"/>
            </a:xfrm>
            <a:prstGeom prst="lin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tailEnd type="triangle" w="med" len="med"/>
            </a:ln>
          </p:spPr>
        </p:sp>
        <p:sp>
          <p:nvSpPr>
            <p:cNvPr id="3233" name="直线"/>
            <p:cNvSpPr>
              <a:spLocks/>
            </p:cNvSpPr>
            <p:nvPr/>
          </p:nvSpPr>
          <p:spPr>
            <a:xfrm>
              <a:off x="5800725" y="3060065"/>
              <a:ext cx="228599" cy="0"/>
            </a:xfrm>
            <a:prstGeom prst="lin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tailEnd type="triangle" w="med" len="med"/>
            </a:ln>
          </p:spPr>
        </p:sp>
        <p:sp>
          <p:nvSpPr>
            <p:cNvPr id="3234" name="直线"/>
            <p:cNvSpPr>
              <a:spLocks/>
            </p:cNvSpPr>
            <p:nvPr/>
          </p:nvSpPr>
          <p:spPr>
            <a:xfrm flipH="1">
              <a:off x="5800725" y="2526665"/>
              <a:ext cx="685800" cy="0"/>
            </a:xfrm>
            <a:prstGeom prst="lin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tailEnd type="triangle" w="med" len="med"/>
            </a:ln>
          </p:spPr>
        </p:sp>
        <p:sp>
          <p:nvSpPr>
            <p:cNvPr id="3235" name="直线"/>
            <p:cNvSpPr>
              <a:spLocks/>
            </p:cNvSpPr>
            <p:nvPr/>
          </p:nvSpPr>
          <p:spPr>
            <a:xfrm>
              <a:off x="6715124" y="2679065"/>
              <a:ext cx="0" cy="685799"/>
            </a:xfrm>
            <a:prstGeom prst="lin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tailEnd type="triangle" w="med" len="med"/>
            </a:ln>
          </p:spPr>
        </p:sp>
      </p:grpSp>
      <p:sp>
        <p:nvSpPr>
          <p:cNvPr id="3237" name="矩形"/>
          <p:cNvSpPr>
            <a:spLocks/>
          </p:cNvSpPr>
          <p:nvPr/>
        </p:nvSpPr>
        <p:spPr>
          <a:xfrm>
            <a:off x="4334193" y="2590799"/>
            <a:ext cx="563684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5V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99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500"/>
                                        <p:tgtEl>
                                          <p:spTgt spid="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3" grpId="0" animBg="1"/>
      <p:bldP spid="3204" grpId="0"/>
      <p:bldP spid="3205" grpId="0" animBg="1"/>
      <p:bldP spid="3211" grpId="0" animBg="1"/>
      <p:bldP spid="3216" grpId="0" animBg="1"/>
      <p:bldP spid="3217" grpId="0" animBg="1"/>
      <p:bldP spid="3218" grpId="0" animBg="1"/>
      <p:bldP spid="3219" grpId="0" animBg="1"/>
      <p:bldP spid="3220" grpId="0" animBg="1"/>
      <p:bldP spid="3223" grpId="0" animBg="1"/>
      <p:bldP spid="3226" grpId="0" animBg="1"/>
      <p:bldP spid="3236" grpId="0" animBg="1"/>
      <p:bldP spid="323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0" name="组合"/>
          <p:cNvGrpSpPr>
            <a:grpSpLocks/>
          </p:cNvGrpSpPr>
          <p:nvPr/>
        </p:nvGrpSpPr>
        <p:grpSpPr>
          <a:xfrm>
            <a:off x="3886200" y="2743200"/>
            <a:ext cx="3048000" cy="2362200"/>
            <a:chOff x="3886200" y="2743200"/>
            <a:chExt cx="3048000" cy="2362200"/>
          </a:xfrm>
        </p:grpSpPr>
        <p:sp>
          <p:nvSpPr>
            <p:cNvPr id="3238" name="右大括号"/>
            <p:cNvSpPr>
              <a:spLocks/>
            </p:cNvSpPr>
            <p:nvPr/>
          </p:nvSpPr>
          <p:spPr>
            <a:xfrm>
              <a:off x="3886200" y="2743200"/>
              <a:ext cx="98322" cy="2362200"/>
            </a:xfrm>
            <a:prstGeom prst="rightBrace">
              <a:avLst>
                <a:gd name="adj1" fmla="val 200098"/>
                <a:gd name="adj2" fmla="val 50000"/>
              </a:avLst>
            </a:prstGeom>
            <a:noFill/>
            <a:ln w="28575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239" name="矩形"/>
            <p:cNvSpPr>
              <a:spLocks/>
            </p:cNvSpPr>
            <p:nvPr/>
          </p:nvSpPr>
          <p:spPr>
            <a:xfrm>
              <a:off x="4181168" y="3657600"/>
              <a:ext cx="2753032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有“</a:t>
              </a: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0”</a:t>
              </a:r>
              <a:r>
                <a:rPr lang="zh-CN" altLang="en-US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出“</a:t>
              </a: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1”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3243" name="组合"/>
          <p:cNvGrpSpPr>
            <a:grpSpLocks/>
          </p:cNvGrpSpPr>
          <p:nvPr/>
        </p:nvGrpSpPr>
        <p:grpSpPr>
          <a:xfrm>
            <a:off x="3810000" y="5229225"/>
            <a:ext cx="2425699" cy="519113"/>
            <a:chOff x="3810000" y="5229225"/>
            <a:chExt cx="2425699" cy="519113"/>
          </a:xfrm>
        </p:grpSpPr>
        <p:sp>
          <p:nvSpPr>
            <p:cNvPr id="3241" name="直线"/>
            <p:cNvSpPr>
              <a:spLocks/>
            </p:cNvSpPr>
            <p:nvPr/>
          </p:nvSpPr>
          <p:spPr>
            <a:xfrm flipH="1">
              <a:off x="3810000" y="5457825"/>
              <a:ext cx="380999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  <p:sp>
          <p:nvSpPr>
            <p:cNvPr id="3242" name="矩形"/>
            <p:cNvSpPr>
              <a:spLocks/>
            </p:cNvSpPr>
            <p:nvPr/>
          </p:nvSpPr>
          <p:spPr>
            <a:xfrm>
              <a:off x="4267200" y="5229225"/>
              <a:ext cx="1968499" cy="519113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全“</a:t>
              </a: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1”</a:t>
              </a:r>
              <a:r>
                <a:rPr lang="zh-CN" altLang="en-US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出“</a:t>
              </a: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0”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3244" name="右大括号"/>
          <p:cNvSpPr>
            <a:spLocks/>
          </p:cNvSpPr>
          <p:nvPr/>
        </p:nvSpPr>
        <p:spPr>
          <a:xfrm>
            <a:off x="6553200" y="3897630"/>
            <a:ext cx="304800" cy="1600199"/>
          </a:xfrm>
          <a:prstGeom prst="rightBrace">
            <a:avLst>
              <a:gd name="adj1" fmla="val 43749"/>
              <a:gd name="adj2" fmla="val 50000"/>
            </a:avLst>
          </a:prstGeom>
          <a:noFill/>
          <a:ln w="38100" cap="sq" cmpd="sng">
            <a:solidFill>
              <a:srgbClr val="000099"/>
            </a:solidFill>
            <a:prstDash val="solid"/>
            <a:round/>
          </a:ln>
        </p:spPr>
      </p:sp>
      <p:sp>
        <p:nvSpPr>
          <p:cNvPr id="3245" name="矩形"/>
          <p:cNvSpPr>
            <a:spLocks/>
          </p:cNvSpPr>
          <p:nvPr/>
        </p:nvSpPr>
        <p:spPr>
          <a:xfrm>
            <a:off x="6563995" y="4253230"/>
            <a:ext cx="2133600" cy="1062990"/>
          </a:xfrm>
          <a:prstGeom prst="rect">
            <a:avLst/>
          </a:prstGeom>
          <a:noFill/>
          <a:ln w="38100" cap="sq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与非”逻辑关系</a:t>
            </a:r>
          </a:p>
        </p:txBody>
      </p:sp>
      <p:grpSp>
        <p:nvGrpSpPr>
          <p:cNvPr id="3307" name="组合"/>
          <p:cNvGrpSpPr>
            <a:grpSpLocks/>
          </p:cNvGrpSpPr>
          <p:nvPr/>
        </p:nvGrpSpPr>
        <p:grpSpPr>
          <a:xfrm>
            <a:off x="838200" y="1447800"/>
            <a:ext cx="3556880" cy="4252913"/>
            <a:chOff x="838200" y="1447800"/>
            <a:chExt cx="3556880" cy="4252913"/>
          </a:xfrm>
        </p:grpSpPr>
        <p:grpSp>
          <p:nvGrpSpPr>
            <p:cNvPr id="3251" name="组合"/>
            <p:cNvGrpSpPr>
              <a:grpSpLocks/>
            </p:cNvGrpSpPr>
            <p:nvPr/>
          </p:nvGrpSpPr>
          <p:grpSpPr>
            <a:xfrm>
              <a:off x="1143000" y="2514600"/>
              <a:ext cx="2743200" cy="519112"/>
              <a:chOff x="1143000" y="2514600"/>
              <a:chExt cx="2743200" cy="519112"/>
            </a:xfrm>
          </p:grpSpPr>
          <p:grpSp>
            <p:nvGrpSpPr>
              <p:cNvPr id="3249" name="组合"/>
              <p:cNvGrpSpPr>
                <a:grpSpLocks/>
              </p:cNvGrpSpPr>
              <p:nvPr/>
            </p:nvGrpSpPr>
            <p:grpSpPr>
              <a:xfrm>
                <a:off x="1143000" y="2514600"/>
                <a:ext cx="2057399" cy="519112"/>
                <a:chOff x="1143000" y="2514600"/>
                <a:chExt cx="2057399" cy="519112"/>
              </a:xfrm>
            </p:grpSpPr>
            <p:sp>
              <p:nvSpPr>
                <p:cNvPr id="3246" name="矩形"/>
                <p:cNvSpPr>
                  <a:spLocks/>
                </p:cNvSpPr>
                <p:nvPr/>
              </p:nvSpPr>
              <p:spPr>
                <a:xfrm>
                  <a:off x="1143000" y="2514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3247" name="矩形"/>
                <p:cNvSpPr>
                  <a:spLocks/>
                </p:cNvSpPr>
                <p:nvPr/>
              </p:nvSpPr>
              <p:spPr>
                <a:xfrm>
                  <a:off x="1905000" y="2514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3248" name="矩形"/>
                <p:cNvSpPr>
                  <a:spLocks/>
                </p:cNvSpPr>
                <p:nvPr/>
              </p:nvSpPr>
              <p:spPr>
                <a:xfrm>
                  <a:off x="2743199" y="2514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3250" name="矩形"/>
              <p:cNvSpPr>
                <a:spLocks/>
              </p:cNvSpPr>
              <p:nvPr/>
            </p:nvSpPr>
            <p:spPr>
              <a:xfrm>
                <a:off x="3429000" y="25146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3257" name="组合"/>
            <p:cNvGrpSpPr>
              <a:grpSpLocks/>
            </p:cNvGrpSpPr>
            <p:nvPr/>
          </p:nvGrpSpPr>
          <p:grpSpPr>
            <a:xfrm>
              <a:off x="1143000" y="2895600"/>
              <a:ext cx="2743200" cy="519112"/>
              <a:chOff x="1143000" y="2895600"/>
              <a:chExt cx="2743200" cy="519112"/>
            </a:xfrm>
          </p:grpSpPr>
          <p:grpSp>
            <p:nvGrpSpPr>
              <p:cNvPr id="3255" name="组合"/>
              <p:cNvGrpSpPr>
                <a:grpSpLocks/>
              </p:cNvGrpSpPr>
              <p:nvPr/>
            </p:nvGrpSpPr>
            <p:grpSpPr>
              <a:xfrm>
                <a:off x="1143000" y="2895600"/>
                <a:ext cx="2057399" cy="519112"/>
                <a:chOff x="1143000" y="2895600"/>
                <a:chExt cx="2057399" cy="519112"/>
              </a:xfrm>
            </p:grpSpPr>
            <p:sp>
              <p:nvSpPr>
                <p:cNvPr id="3252" name="矩形"/>
                <p:cNvSpPr>
                  <a:spLocks/>
                </p:cNvSpPr>
                <p:nvPr/>
              </p:nvSpPr>
              <p:spPr>
                <a:xfrm>
                  <a:off x="1143000" y="2895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3253" name="矩形"/>
                <p:cNvSpPr>
                  <a:spLocks/>
                </p:cNvSpPr>
                <p:nvPr/>
              </p:nvSpPr>
              <p:spPr>
                <a:xfrm>
                  <a:off x="1905000" y="2895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3254" name="矩形"/>
                <p:cNvSpPr>
                  <a:spLocks/>
                </p:cNvSpPr>
                <p:nvPr/>
              </p:nvSpPr>
              <p:spPr>
                <a:xfrm>
                  <a:off x="2743199" y="2895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3256" name="矩形"/>
              <p:cNvSpPr>
                <a:spLocks/>
              </p:cNvSpPr>
              <p:nvPr/>
            </p:nvSpPr>
            <p:spPr>
              <a:xfrm>
                <a:off x="3429000" y="28956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3288" name="组合"/>
            <p:cNvGrpSpPr>
              <a:grpSpLocks/>
            </p:cNvGrpSpPr>
            <p:nvPr/>
          </p:nvGrpSpPr>
          <p:grpSpPr>
            <a:xfrm>
              <a:off x="1143000" y="3276600"/>
              <a:ext cx="2743200" cy="2043112"/>
              <a:chOff x="1143000" y="3276600"/>
              <a:chExt cx="2743200" cy="2043112"/>
            </a:xfrm>
          </p:grpSpPr>
          <p:grpSp>
            <p:nvGrpSpPr>
              <p:cNvPr id="3263" name="组合"/>
              <p:cNvGrpSpPr>
                <a:grpSpLocks/>
              </p:cNvGrpSpPr>
              <p:nvPr/>
            </p:nvGrpSpPr>
            <p:grpSpPr>
              <a:xfrm>
                <a:off x="1143000" y="4419600"/>
                <a:ext cx="2743200" cy="519112"/>
                <a:chOff x="1143000" y="4419600"/>
                <a:chExt cx="2743200" cy="519112"/>
              </a:xfrm>
            </p:grpSpPr>
            <p:grpSp>
              <p:nvGrpSpPr>
                <p:cNvPr id="3261" name="组合"/>
                <p:cNvGrpSpPr>
                  <a:grpSpLocks/>
                </p:cNvGrpSpPr>
                <p:nvPr/>
              </p:nvGrpSpPr>
              <p:grpSpPr>
                <a:xfrm>
                  <a:off x="1143000" y="4419600"/>
                  <a:ext cx="2057399" cy="519112"/>
                  <a:chOff x="1143000" y="4419600"/>
                  <a:chExt cx="2057399" cy="519112"/>
                </a:xfrm>
              </p:grpSpPr>
              <p:sp>
                <p:nvSpPr>
                  <p:cNvPr id="3258" name="矩形"/>
                  <p:cNvSpPr>
                    <a:spLocks/>
                  </p:cNvSpPr>
                  <p:nvPr/>
                </p:nvSpPr>
                <p:spPr>
                  <a:xfrm>
                    <a:off x="1143000" y="4419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59" name="矩形"/>
                  <p:cNvSpPr>
                    <a:spLocks/>
                  </p:cNvSpPr>
                  <p:nvPr/>
                </p:nvSpPr>
                <p:spPr>
                  <a:xfrm>
                    <a:off x="1905000" y="4419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60" name="矩形"/>
                  <p:cNvSpPr>
                    <a:spLocks/>
                  </p:cNvSpPr>
                  <p:nvPr/>
                </p:nvSpPr>
                <p:spPr>
                  <a:xfrm>
                    <a:off x="2743199" y="4419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3262" name="矩形"/>
                <p:cNvSpPr>
                  <a:spLocks/>
                </p:cNvSpPr>
                <p:nvPr/>
              </p:nvSpPr>
              <p:spPr>
                <a:xfrm>
                  <a:off x="3429000" y="4419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3269" name="组合"/>
              <p:cNvGrpSpPr>
                <a:grpSpLocks/>
              </p:cNvGrpSpPr>
              <p:nvPr/>
            </p:nvGrpSpPr>
            <p:grpSpPr>
              <a:xfrm>
                <a:off x="1143000" y="4800600"/>
                <a:ext cx="2743200" cy="519112"/>
                <a:chOff x="1143000" y="4800600"/>
                <a:chExt cx="2743200" cy="519112"/>
              </a:xfrm>
            </p:grpSpPr>
            <p:grpSp>
              <p:nvGrpSpPr>
                <p:cNvPr id="3267" name="组合"/>
                <p:cNvGrpSpPr>
                  <a:grpSpLocks/>
                </p:cNvGrpSpPr>
                <p:nvPr/>
              </p:nvGrpSpPr>
              <p:grpSpPr>
                <a:xfrm>
                  <a:off x="1143000" y="4800600"/>
                  <a:ext cx="2057399" cy="519112"/>
                  <a:chOff x="1143000" y="4800600"/>
                  <a:chExt cx="2057399" cy="519112"/>
                </a:xfrm>
              </p:grpSpPr>
              <p:sp>
                <p:nvSpPr>
                  <p:cNvPr id="3264" name="矩形"/>
                  <p:cNvSpPr>
                    <a:spLocks/>
                  </p:cNvSpPr>
                  <p:nvPr/>
                </p:nvSpPr>
                <p:spPr>
                  <a:xfrm>
                    <a:off x="1143000" y="4800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65" name="矩形"/>
                  <p:cNvSpPr>
                    <a:spLocks/>
                  </p:cNvSpPr>
                  <p:nvPr/>
                </p:nvSpPr>
                <p:spPr>
                  <a:xfrm>
                    <a:off x="1905000" y="4800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66" name="矩形"/>
                  <p:cNvSpPr>
                    <a:spLocks/>
                  </p:cNvSpPr>
                  <p:nvPr/>
                </p:nvSpPr>
                <p:spPr>
                  <a:xfrm>
                    <a:off x="2743199" y="4800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3268" name="矩形"/>
                <p:cNvSpPr>
                  <a:spLocks/>
                </p:cNvSpPr>
                <p:nvPr/>
              </p:nvSpPr>
              <p:spPr>
                <a:xfrm>
                  <a:off x="3429000" y="4800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3275" name="组合"/>
              <p:cNvGrpSpPr>
                <a:grpSpLocks/>
              </p:cNvGrpSpPr>
              <p:nvPr/>
            </p:nvGrpSpPr>
            <p:grpSpPr>
              <a:xfrm>
                <a:off x="1143000" y="4038600"/>
                <a:ext cx="2743200" cy="519112"/>
                <a:chOff x="1143000" y="4038600"/>
                <a:chExt cx="2743200" cy="519112"/>
              </a:xfrm>
            </p:grpSpPr>
            <p:grpSp>
              <p:nvGrpSpPr>
                <p:cNvPr id="3273" name="组合"/>
                <p:cNvGrpSpPr>
                  <a:grpSpLocks/>
                </p:cNvGrpSpPr>
                <p:nvPr/>
              </p:nvGrpSpPr>
              <p:grpSpPr>
                <a:xfrm>
                  <a:off x="1143000" y="4038600"/>
                  <a:ext cx="2057399" cy="519112"/>
                  <a:chOff x="1143000" y="4038600"/>
                  <a:chExt cx="2057399" cy="519112"/>
                </a:xfrm>
              </p:grpSpPr>
              <p:sp>
                <p:nvSpPr>
                  <p:cNvPr id="3270" name="矩形"/>
                  <p:cNvSpPr>
                    <a:spLocks/>
                  </p:cNvSpPr>
                  <p:nvPr/>
                </p:nvSpPr>
                <p:spPr>
                  <a:xfrm>
                    <a:off x="1143000" y="4038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71" name="矩形"/>
                  <p:cNvSpPr>
                    <a:spLocks/>
                  </p:cNvSpPr>
                  <p:nvPr/>
                </p:nvSpPr>
                <p:spPr>
                  <a:xfrm>
                    <a:off x="1905000" y="4038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72" name="矩形"/>
                  <p:cNvSpPr>
                    <a:spLocks/>
                  </p:cNvSpPr>
                  <p:nvPr/>
                </p:nvSpPr>
                <p:spPr>
                  <a:xfrm>
                    <a:off x="2743199" y="4038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3274" name="矩形"/>
                <p:cNvSpPr>
                  <a:spLocks/>
                </p:cNvSpPr>
                <p:nvPr/>
              </p:nvSpPr>
              <p:spPr>
                <a:xfrm>
                  <a:off x="3429000" y="4038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3281" name="组合"/>
              <p:cNvGrpSpPr>
                <a:grpSpLocks/>
              </p:cNvGrpSpPr>
              <p:nvPr/>
            </p:nvGrpSpPr>
            <p:grpSpPr>
              <a:xfrm>
                <a:off x="1143000" y="3657600"/>
                <a:ext cx="2743200" cy="519112"/>
                <a:chOff x="1143000" y="3657600"/>
                <a:chExt cx="2743200" cy="519112"/>
              </a:xfrm>
            </p:grpSpPr>
            <p:grpSp>
              <p:nvGrpSpPr>
                <p:cNvPr id="3279" name="组合"/>
                <p:cNvGrpSpPr>
                  <a:grpSpLocks/>
                </p:cNvGrpSpPr>
                <p:nvPr/>
              </p:nvGrpSpPr>
              <p:grpSpPr>
                <a:xfrm>
                  <a:off x="1143000" y="3657600"/>
                  <a:ext cx="2057399" cy="519112"/>
                  <a:chOff x="1143000" y="3657600"/>
                  <a:chExt cx="2057399" cy="519112"/>
                </a:xfrm>
              </p:grpSpPr>
              <p:sp>
                <p:nvSpPr>
                  <p:cNvPr id="3276" name="矩形"/>
                  <p:cNvSpPr>
                    <a:spLocks/>
                  </p:cNvSpPr>
                  <p:nvPr/>
                </p:nvSpPr>
                <p:spPr>
                  <a:xfrm>
                    <a:off x="1143000" y="3657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77" name="矩形"/>
                  <p:cNvSpPr>
                    <a:spLocks/>
                  </p:cNvSpPr>
                  <p:nvPr/>
                </p:nvSpPr>
                <p:spPr>
                  <a:xfrm>
                    <a:off x="1905000" y="3657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78" name="矩形"/>
                  <p:cNvSpPr>
                    <a:spLocks/>
                  </p:cNvSpPr>
                  <p:nvPr/>
                </p:nvSpPr>
                <p:spPr>
                  <a:xfrm>
                    <a:off x="2743199" y="3657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3280" name="矩形"/>
                <p:cNvSpPr>
                  <a:spLocks/>
                </p:cNvSpPr>
                <p:nvPr/>
              </p:nvSpPr>
              <p:spPr>
                <a:xfrm>
                  <a:off x="3429000" y="3657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grpSp>
            <p:nvGrpSpPr>
              <p:cNvPr id="3287" name="组合"/>
              <p:cNvGrpSpPr>
                <a:grpSpLocks/>
              </p:cNvGrpSpPr>
              <p:nvPr/>
            </p:nvGrpSpPr>
            <p:grpSpPr>
              <a:xfrm>
                <a:off x="1143000" y="3276600"/>
                <a:ext cx="2743200" cy="519112"/>
                <a:chOff x="1143000" y="3276600"/>
                <a:chExt cx="2743200" cy="519112"/>
              </a:xfrm>
            </p:grpSpPr>
            <p:grpSp>
              <p:nvGrpSpPr>
                <p:cNvPr id="3285" name="组合"/>
                <p:cNvGrpSpPr>
                  <a:grpSpLocks/>
                </p:cNvGrpSpPr>
                <p:nvPr/>
              </p:nvGrpSpPr>
              <p:grpSpPr>
                <a:xfrm>
                  <a:off x="1143000" y="3276600"/>
                  <a:ext cx="2057399" cy="519112"/>
                  <a:chOff x="1143000" y="3276600"/>
                  <a:chExt cx="2057399" cy="519112"/>
                </a:xfrm>
              </p:grpSpPr>
              <p:sp>
                <p:nvSpPr>
                  <p:cNvPr id="3282" name="矩形"/>
                  <p:cNvSpPr>
                    <a:spLocks/>
                  </p:cNvSpPr>
                  <p:nvPr/>
                </p:nvSpPr>
                <p:spPr>
                  <a:xfrm>
                    <a:off x="1143000" y="3276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83" name="矩形"/>
                  <p:cNvSpPr>
                    <a:spLocks/>
                  </p:cNvSpPr>
                  <p:nvPr/>
                </p:nvSpPr>
                <p:spPr>
                  <a:xfrm>
                    <a:off x="1905000" y="3276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  <p:sp>
                <p:nvSpPr>
                  <p:cNvPr id="3284" name="矩形"/>
                  <p:cNvSpPr>
                    <a:spLocks/>
                  </p:cNvSpPr>
                  <p:nvPr/>
                </p:nvSpPr>
                <p:spPr>
                  <a:xfrm>
                    <a:off x="2743199" y="3276600"/>
                    <a:ext cx="457200" cy="519112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 eaLnBrk="1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rgbClr val="000018"/>
                        </a:solidFill>
                        <a:latin typeface="Times New Roman" charset="0"/>
                        <a:ea typeface="宋体" charset="0"/>
                        <a:cs typeface="宋体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endParaRPr>
                  </a:p>
                </p:txBody>
              </p:sp>
            </p:grpSp>
            <p:sp>
              <p:nvSpPr>
                <p:cNvPr id="3286" name="矩形"/>
                <p:cNvSpPr>
                  <a:spLocks/>
                </p:cNvSpPr>
                <p:nvPr/>
              </p:nvSpPr>
              <p:spPr>
                <a:xfrm>
                  <a:off x="3429000" y="3276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</p:grpSp>
        <p:grpSp>
          <p:nvGrpSpPr>
            <p:cNvPr id="3294" name="组合"/>
            <p:cNvGrpSpPr>
              <a:grpSpLocks/>
            </p:cNvGrpSpPr>
            <p:nvPr/>
          </p:nvGrpSpPr>
          <p:grpSpPr>
            <a:xfrm>
              <a:off x="1143000" y="5181600"/>
              <a:ext cx="2743200" cy="519112"/>
              <a:chOff x="1143000" y="5181600"/>
              <a:chExt cx="2743200" cy="519112"/>
            </a:xfrm>
          </p:grpSpPr>
          <p:grpSp>
            <p:nvGrpSpPr>
              <p:cNvPr id="3292" name="组合"/>
              <p:cNvGrpSpPr>
                <a:grpSpLocks/>
              </p:cNvGrpSpPr>
              <p:nvPr/>
            </p:nvGrpSpPr>
            <p:grpSpPr>
              <a:xfrm>
                <a:off x="1143000" y="5181600"/>
                <a:ext cx="2057399" cy="519112"/>
                <a:chOff x="1143000" y="5181600"/>
                <a:chExt cx="2057399" cy="519112"/>
              </a:xfrm>
            </p:grpSpPr>
            <p:sp>
              <p:nvSpPr>
                <p:cNvPr id="3289" name="矩形"/>
                <p:cNvSpPr>
                  <a:spLocks/>
                </p:cNvSpPr>
                <p:nvPr/>
              </p:nvSpPr>
              <p:spPr>
                <a:xfrm>
                  <a:off x="1143000" y="5181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3290" name="矩形"/>
                <p:cNvSpPr>
                  <a:spLocks/>
                </p:cNvSpPr>
                <p:nvPr/>
              </p:nvSpPr>
              <p:spPr>
                <a:xfrm>
                  <a:off x="1905000" y="5181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3291" name="矩形"/>
                <p:cNvSpPr>
                  <a:spLocks/>
                </p:cNvSpPr>
                <p:nvPr/>
              </p:nvSpPr>
              <p:spPr>
                <a:xfrm>
                  <a:off x="2743199" y="5181600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宋体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3293" name="矩形"/>
              <p:cNvSpPr>
                <a:spLocks/>
              </p:cNvSpPr>
              <p:nvPr/>
            </p:nvSpPr>
            <p:spPr>
              <a:xfrm>
                <a:off x="3429000" y="51816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宋体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3306" name="组合"/>
            <p:cNvGrpSpPr>
              <a:grpSpLocks/>
            </p:cNvGrpSpPr>
            <p:nvPr/>
          </p:nvGrpSpPr>
          <p:grpSpPr>
            <a:xfrm>
              <a:off x="838200" y="1447800"/>
              <a:ext cx="3556880" cy="4191000"/>
              <a:chOff x="838200" y="1447800"/>
              <a:chExt cx="3556880" cy="4191000"/>
            </a:xfrm>
          </p:grpSpPr>
          <p:sp>
            <p:nvSpPr>
              <p:cNvPr id="3295" name="矩形"/>
              <p:cNvSpPr>
                <a:spLocks/>
              </p:cNvSpPr>
              <p:nvPr/>
            </p:nvSpPr>
            <p:spPr>
              <a:xfrm>
                <a:off x="1143000" y="1981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800" b="1" i="1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296" name="矩形"/>
              <p:cNvSpPr>
                <a:spLocks/>
              </p:cNvSpPr>
              <p:nvPr/>
            </p:nvSpPr>
            <p:spPr>
              <a:xfrm>
                <a:off x="1905000" y="1981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297" name="矩形"/>
              <p:cNvSpPr>
                <a:spLocks/>
              </p:cNvSpPr>
              <p:nvPr/>
            </p:nvSpPr>
            <p:spPr>
              <a:xfrm>
                <a:off x="3429000" y="1981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298" name="直线"/>
              <p:cNvSpPr>
                <a:spLocks/>
              </p:cNvSpPr>
              <p:nvPr/>
            </p:nvSpPr>
            <p:spPr>
              <a:xfrm>
                <a:off x="2514600" y="19812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1F497D"/>
                </a:solidFill>
                <a:prstDash val="solid"/>
                <a:round/>
              </a:ln>
            </p:spPr>
          </p:sp>
          <p:sp>
            <p:nvSpPr>
              <p:cNvPr id="3299" name="直线"/>
              <p:cNvSpPr>
                <a:spLocks/>
              </p:cNvSpPr>
              <p:nvPr/>
            </p:nvSpPr>
            <p:spPr>
              <a:xfrm>
                <a:off x="1676400" y="19812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1F497D"/>
                </a:solidFill>
                <a:prstDash val="solid"/>
                <a:round/>
              </a:ln>
            </p:spPr>
          </p:sp>
          <p:sp>
            <p:nvSpPr>
              <p:cNvPr id="3300" name="直线"/>
              <p:cNvSpPr>
                <a:spLocks/>
              </p:cNvSpPr>
              <p:nvPr/>
            </p:nvSpPr>
            <p:spPr>
              <a:xfrm>
                <a:off x="1066800" y="2514600"/>
                <a:ext cx="2819399" cy="0"/>
              </a:xfrm>
              <a:prstGeom prst="line">
                <a:avLst/>
              </a:prstGeom>
              <a:noFill/>
              <a:ln w="28575" cap="sq" cmpd="sng">
                <a:solidFill>
                  <a:srgbClr val="1F497D"/>
                </a:solidFill>
                <a:prstDash val="solid"/>
                <a:round/>
              </a:ln>
            </p:spPr>
          </p:sp>
          <p:sp>
            <p:nvSpPr>
              <p:cNvPr id="3301" name="直线"/>
              <p:cNvSpPr>
                <a:spLocks/>
              </p:cNvSpPr>
              <p:nvPr/>
            </p:nvSpPr>
            <p:spPr>
              <a:xfrm>
                <a:off x="838200" y="5638800"/>
                <a:ext cx="2971800" cy="0"/>
              </a:xfrm>
              <a:prstGeom prst="line">
                <a:avLst/>
              </a:prstGeom>
              <a:noFill/>
              <a:ln w="28575" cap="sq" cmpd="sng">
                <a:solidFill>
                  <a:srgbClr val="1F497D"/>
                </a:solidFill>
                <a:prstDash val="solid"/>
                <a:round/>
              </a:ln>
            </p:spPr>
          </p:sp>
          <p:sp>
            <p:nvSpPr>
              <p:cNvPr id="3302" name="直线"/>
              <p:cNvSpPr>
                <a:spLocks/>
              </p:cNvSpPr>
              <p:nvPr/>
            </p:nvSpPr>
            <p:spPr>
              <a:xfrm>
                <a:off x="3352800" y="1981200"/>
                <a:ext cx="0" cy="3657600"/>
              </a:xfrm>
              <a:prstGeom prst="line">
                <a:avLst/>
              </a:prstGeom>
              <a:noFill/>
              <a:ln w="28575" cap="flat" cmpd="sng">
                <a:solidFill>
                  <a:srgbClr val="1F497D"/>
                </a:solidFill>
                <a:prstDash val="solid"/>
                <a:round/>
              </a:ln>
            </p:spPr>
          </p:sp>
          <p:sp>
            <p:nvSpPr>
              <p:cNvPr id="3303" name="矩形"/>
              <p:cNvSpPr>
                <a:spLocks/>
              </p:cNvSpPr>
              <p:nvPr/>
            </p:nvSpPr>
            <p:spPr>
              <a:xfrm>
                <a:off x="2743200" y="19812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C</a:t>
                </a:r>
                <a:endParaRPr lang="zh-CN" altLang="en-US" sz="32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304" name="直线"/>
              <p:cNvSpPr>
                <a:spLocks/>
              </p:cNvSpPr>
              <p:nvPr/>
            </p:nvSpPr>
            <p:spPr>
              <a:xfrm>
                <a:off x="1066800" y="1981200"/>
                <a:ext cx="2819399" cy="0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305" name="矩形"/>
              <p:cNvSpPr>
                <a:spLocks/>
              </p:cNvSpPr>
              <p:nvPr/>
            </p:nvSpPr>
            <p:spPr>
              <a:xfrm>
                <a:off x="914400" y="1447800"/>
                <a:ext cx="3480680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“</a:t>
                </a: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与非” 门逻辑状态表</a:t>
                </a:r>
              </a:p>
            </p:txBody>
          </p:sp>
        </p:grpSp>
      </p:grpSp>
      <p:grpSp>
        <p:nvGrpSpPr>
          <p:cNvPr id="3314" name="组合"/>
          <p:cNvGrpSpPr>
            <a:grpSpLocks/>
          </p:cNvGrpSpPr>
          <p:nvPr/>
        </p:nvGrpSpPr>
        <p:grpSpPr>
          <a:xfrm>
            <a:off x="914400" y="685799"/>
            <a:ext cx="4114800" cy="577215"/>
            <a:chOff x="914400" y="685799"/>
            <a:chExt cx="4114800" cy="577215"/>
          </a:xfrm>
        </p:grpSpPr>
        <p:grpSp>
          <p:nvGrpSpPr>
            <p:cNvPr id="3312" name="组合"/>
            <p:cNvGrpSpPr>
              <a:grpSpLocks/>
            </p:cNvGrpSpPr>
            <p:nvPr/>
          </p:nvGrpSpPr>
          <p:grpSpPr>
            <a:xfrm>
              <a:off x="914400" y="685799"/>
              <a:ext cx="4096192" cy="577215"/>
              <a:chOff x="914400" y="685799"/>
              <a:chExt cx="4096192" cy="577215"/>
            </a:xfrm>
          </p:grpSpPr>
          <p:sp>
            <p:nvSpPr>
              <p:cNvPr id="3308" name="矩形"/>
              <p:cNvSpPr>
                <a:spLocks/>
              </p:cNvSpPr>
              <p:nvPr/>
            </p:nvSpPr>
            <p:spPr>
              <a:xfrm>
                <a:off x="3124200" y="685799"/>
                <a:ext cx="1886391" cy="5772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3200" b="1" i="1" u="none" strike="noStrike" kern="1200" cap="none" spc="0" baseline="0">
                    <a:solidFill>
                      <a:srgbClr val="000099"/>
                    </a:solidFill>
                    <a:latin typeface="Times New Roman" charset="0"/>
                    <a:ea typeface="宋体" charset="0"/>
                    <a:cs typeface="Calibri" charset="0"/>
                  </a:rPr>
                  <a:t>Y=A  B  C</a:t>
                </a:r>
                <a:endParaRPr lang="zh-CN" altLang="en-US" sz="1800" b="1" i="1" u="none" strike="noStrike" kern="1200" cap="none" spc="0" baseline="0">
                  <a:solidFill>
                    <a:schemeClr val="accent2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309" name="矩形"/>
              <p:cNvSpPr>
                <a:spLocks/>
              </p:cNvSpPr>
              <p:nvPr/>
            </p:nvSpPr>
            <p:spPr>
              <a:xfrm>
                <a:off x="914400" y="709612"/>
                <a:ext cx="2133600" cy="51911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逻辑表达式： </a:t>
                </a:r>
              </a:p>
            </p:txBody>
          </p:sp>
          <p:sp>
            <p:nvSpPr>
              <p:cNvPr id="3310" name="椭圆"/>
              <p:cNvSpPr>
                <a:spLocks/>
              </p:cNvSpPr>
              <p:nvPr/>
            </p:nvSpPr>
            <p:spPr>
              <a:xfrm>
                <a:off x="4038600" y="936625"/>
                <a:ext cx="76200" cy="76200"/>
              </a:xfrm>
              <a:prstGeom prst="ellipse">
                <a:avLst/>
              </a:prstGeom>
              <a:solidFill>
                <a:srgbClr val="000099"/>
              </a:solidFill>
              <a:ln w="9525" cap="flat" cmpd="sng">
                <a:solidFill>
                  <a:srgbClr val="000099"/>
                </a:solidFill>
                <a:prstDash val="solid"/>
                <a:round/>
              </a:ln>
            </p:spPr>
          </p:sp>
          <p:sp>
            <p:nvSpPr>
              <p:cNvPr id="3311" name="椭圆"/>
              <p:cNvSpPr>
                <a:spLocks/>
              </p:cNvSpPr>
              <p:nvPr/>
            </p:nvSpPr>
            <p:spPr>
              <a:xfrm>
                <a:off x="4495800" y="936625"/>
                <a:ext cx="76200" cy="76200"/>
              </a:xfrm>
              <a:prstGeom prst="ellipse">
                <a:avLst/>
              </a:prstGeom>
              <a:solidFill>
                <a:srgbClr val="000099"/>
              </a:solidFill>
              <a:ln w="9525" cap="flat" cmpd="sng">
                <a:solidFill>
                  <a:srgbClr val="000099"/>
                </a:solidFill>
                <a:prstDash val="solid"/>
                <a:round/>
              </a:ln>
            </p:spPr>
          </p:sp>
        </p:grpSp>
        <p:sp>
          <p:nvSpPr>
            <p:cNvPr id="3313" name="直线"/>
            <p:cNvSpPr>
              <a:spLocks/>
            </p:cNvSpPr>
            <p:nvPr/>
          </p:nvSpPr>
          <p:spPr>
            <a:xfrm>
              <a:off x="3810000" y="762000"/>
              <a:ext cx="1219200" cy="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</a:ln>
          </p:spPr>
        </p:sp>
      </p:grpSp>
      <p:grpSp>
        <p:nvGrpSpPr>
          <p:cNvPr id="3326" name="组合"/>
          <p:cNvGrpSpPr>
            <a:grpSpLocks/>
          </p:cNvGrpSpPr>
          <p:nvPr/>
        </p:nvGrpSpPr>
        <p:grpSpPr>
          <a:xfrm>
            <a:off x="4719955" y="1493520"/>
            <a:ext cx="3200401" cy="1325563"/>
            <a:chOff x="4719955" y="1493520"/>
            <a:chExt cx="3200401" cy="1325563"/>
          </a:xfrm>
        </p:grpSpPr>
        <p:sp>
          <p:nvSpPr>
            <p:cNvPr id="3315" name="矩形"/>
            <p:cNvSpPr>
              <a:spLocks/>
            </p:cNvSpPr>
            <p:nvPr/>
          </p:nvSpPr>
          <p:spPr>
            <a:xfrm>
              <a:off x="7386955" y="2026920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316" name="矩形"/>
            <p:cNvSpPr>
              <a:spLocks/>
            </p:cNvSpPr>
            <p:nvPr/>
          </p:nvSpPr>
          <p:spPr>
            <a:xfrm>
              <a:off x="5939156" y="1676082"/>
              <a:ext cx="838200" cy="1143000"/>
            </a:xfrm>
            <a:prstGeom prst="rect">
              <a:avLst/>
            </a:prstGeom>
            <a:noFill/>
            <a:ln w="28575" cap="flat" cmpd="sng">
              <a:solidFill>
                <a:srgbClr val="1F497D"/>
              </a:solidFill>
              <a:prstDash val="solid"/>
              <a:miter/>
            </a:ln>
          </p:spPr>
        </p:sp>
        <p:sp>
          <p:nvSpPr>
            <p:cNvPr id="3317" name="直线"/>
            <p:cNvSpPr>
              <a:spLocks/>
            </p:cNvSpPr>
            <p:nvPr/>
          </p:nvSpPr>
          <p:spPr>
            <a:xfrm>
              <a:off x="5177155" y="217932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1F497D"/>
              </a:solidFill>
              <a:prstDash val="solid"/>
              <a:round/>
            </a:ln>
          </p:spPr>
        </p:sp>
        <p:sp>
          <p:nvSpPr>
            <p:cNvPr id="3318" name="直线"/>
            <p:cNvSpPr>
              <a:spLocks/>
            </p:cNvSpPr>
            <p:nvPr/>
          </p:nvSpPr>
          <p:spPr>
            <a:xfrm>
              <a:off x="5177155" y="2514283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1F497D"/>
              </a:solidFill>
              <a:prstDash val="solid"/>
              <a:round/>
            </a:ln>
          </p:spPr>
        </p:sp>
        <p:sp>
          <p:nvSpPr>
            <p:cNvPr id="3319" name="直线"/>
            <p:cNvSpPr>
              <a:spLocks/>
            </p:cNvSpPr>
            <p:nvPr/>
          </p:nvSpPr>
          <p:spPr>
            <a:xfrm>
              <a:off x="6893242" y="2255520"/>
              <a:ext cx="495300" cy="0"/>
            </a:xfrm>
            <a:prstGeom prst="line">
              <a:avLst/>
            </a:prstGeom>
            <a:noFill/>
            <a:ln w="28575" cap="flat" cmpd="sng">
              <a:solidFill>
                <a:srgbClr val="1F497D"/>
              </a:solidFill>
              <a:prstDash val="solid"/>
              <a:round/>
            </a:ln>
          </p:spPr>
        </p:sp>
        <p:sp>
          <p:nvSpPr>
            <p:cNvPr id="3320" name="矩形"/>
            <p:cNvSpPr>
              <a:spLocks/>
            </p:cNvSpPr>
            <p:nvPr/>
          </p:nvSpPr>
          <p:spPr>
            <a:xfrm>
              <a:off x="6091555" y="1645920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8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321" name="矩形"/>
            <p:cNvSpPr>
              <a:spLocks/>
            </p:cNvSpPr>
            <p:nvPr/>
          </p:nvSpPr>
          <p:spPr>
            <a:xfrm>
              <a:off x="4719955" y="1493520"/>
              <a:ext cx="381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322" name="矩形"/>
            <p:cNvSpPr>
              <a:spLocks/>
            </p:cNvSpPr>
            <p:nvPr/>
          </p:nvSpPr>
          <p:spPr>
            <a:xfrm>
              <a:off x="4719955" y="1874520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B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323" name="直线"/>
            <p:cNvSpPr>
              <a:spLocks/>
            </p:cNvSpPr>
            <p:nvPr/>
          </p:nvSpPr>
          <p:spPr>
            <a:xfrm>
              <a:off x="5177155" y="1874520"/>
              <a:ext cx="762000" cy="0"/>
            </a:xfrm>
            <a:prstGeom prst="line">
              <a:avLst/>
            </a:prstGeom>
            <a:noFill/>
            <a:ln w="28575" cap="flat" cmpd="sng">
              <a:solidFill>
                <a:srgbClr val="1F497D"/>
              </a:solidFill>
              <a:prstDash val="solid"/>
              <a:round/>
            </a:ln>
          </p:spPr>
        </p:sp>
        <p:sp>
          <p:nvSpPr>
            <p:cNvPr id="3324" name="矩形"/>
            <p:cNvSpPr>
              <a:spLocks/>
            </p:cNvSpPr>
            <p:nvPr/>
          </p:nvSpPr>
          <p:spPr>
            <a:xfrm>
              <a:off x="4719955" y="2255520"/>
              <a:ext cx="5334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C</a:t>
              </a:r>
              <a:endParaRPr lang="zh-CN" altLang="en-US" sz="32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325" name="椭圆"/>
            <p:cNvSpPr>
              <a:spLocks/>
            </p:cNvSpPr>
            <p:nvPr/>
          </p:nvSpPr>
          <p:spPr>
            <a:xfrm>
              <a:off x="6777356" y="2179320"/>
              <a:ext cx="115887" cy="115887"/>
            </a:xfrm>
            <a:prstGeom prst="ellips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</p:grpSp>
      <p:sp>
        <p:nvSpPr>
          <p:cNvPr id="3327" name="矩形"/>
          <p:cNvSpPr>
            <a:spLocks/>
          </p:cNvSpPr>
          <p:nvPr/>
        </p:nvSpPr>
        <p:spPr>
          <a:xfrm>
            <a:off x="5486400" y="2971799"/>
            <a:ext cx="1611313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与非”门</a:t>
            </a:r>
          </a:p>
        </p:txBody>
      </p:sp>
    </p:spTree>
    <p:extLst>
      <p:ext uri="{BB962C8B-B14F-4D97-AF65-F5344CB8AC3E}">
        <p14:creationId xmlns:p14="http://schemas.microsoft.com/office/powerpoint/2010/main" val="130768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0" grpId="0" animBg="1"/>
      <p:bldP spid="3243" grpId="0" animBg="1"/>
      <p:bldP spid="3244" grpId="0" animBg="1"/>
      <p:bldP spid="3245" grpId="0" animBg="1"/>
      <p:bldP spid="3307" grpId="0" animBg="1"/>
      <p:bldP spid="3314" grpId="0" animBg="1"/>
      <p:bldP spid="3326" grpId="0" animBg="1"/>
      <p:bldP spid="33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矩形"/>
          <p:cNvSpPr>
            <a:spLocks/>
          </p:cNvSpPr>
          <p:nvPr/>
        </p:nvSpPr>
        <p:spPr>
          <a:xfrm>
            <a:off x="762000" y="914400"/>
            <a:ext cx="30480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(1)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电压传输特性：</a:t>
            </a:r>
          </a:p>
        </p:txBody>
      </p:sp>
      <p:sp>
        <p:nvSpPr>
          <p:cNvPr id="3329" name="矩形"/>
          <p:cNvSpPr>
            <a:spLocks/>
          </p:cNvSpPr>
          <p:nvPr/>
        </p:nvSpPr>
        <p:spPr>
          <a:xfrm>
            <a:off x="1066800" y="1371600"/>
            <a:ext cx="56388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输出电压 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1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与输入电压 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的关系。</a:t>
            </a:r>
          </a:p>
        </p:txBody>
      </p:sp>
      <p:grpSp>
        <p:nvGrpSpPr>
          <p:cNvPr id="3332" name="组合"/>
          <p:cNvGrpSpPr>
            <a:grpSpLocks/>
          </p:cNvGrpSpPr>
          <p:nvPr/>
        </p:nvGrpSpPr>
        <p:grpSpPr>
          <a:xfrm>
            <a:off x="5529264" y="3109913"/>
            <a:ext cx="809641" cy="1129665"/>
            <a:chOff x="5529264" y="3109913"/>
            <a:chExt cx="809641" cy="1129665"/>
          </a:xfrm>
        </p:grpSpPr>
        <p:sp>
          <p:nvSpPr>
            <p:cNvPr id="3330" name="直线"/>
            <p:cNvSpPr>
              <a:spLocks/>
            </p:cNvSpPr>
            <p:nvPr/>
          </p:nvSpPr>
          <p:spPr>
            <a:xfrm>
              <a:off x="5529264" y="3109913"/>
              <a:ext cx="381000" cy="990599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331" name="矩形"/>
            <p:cNvSpPr>
              <a:spLocks/>
            </p:cNvSpPr>
            <p:nvPr/>
          </p:nvSpPr>
          <p:spPr>
            <a:xfrm>
              <a:off x="5910263" y="3719513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3338" name="组合"/>
          <p:cNvGrpSpPr>
            <a:grpSpLocks/>
          </p:cNvGrpSpPr>
          <p:nvPr/>
        </p:nvGrpSpPr>
        <p:grpSpPr>
          <a:xfrm>
            <a:off x="5910262" y="4024312"/>
            <a:ext cx="1876440" cy="1003300"/>
            <a:chOff x="5910262" y="4024312"/>
            <a:chExt cx="1876440" cy="1003300"/>
          </a:xfrm>
        </p:grpSpPr>
        <p:grpSp>
          <p:nvGrpSpPr>
            <p:cNvPr id="3335" name="组合"/>
            <p:cNvGrpSpPr>
              <a:grpSpLocks/>
            </p:cNvGrpSpPr>
            <p:nvPr/>
          </p:nvGrpSpPr>
          <p:grpSpPr>
            <a:xfrm>
              <a:off x="5910262" y="4024312"/>
              <a:ext cx="1676398" cy="1003300"/>
              <a:chOff x="5910262" y="4024312"/>
              <a:chExt cx="1676398" cy="1003300"/>
            </a:xfrm>
          </p:grpSpPr>
          <p:sp>
            <p:nvSpPr>
              <p:cNvPr id="3333" name="曲线"/>
              <p:cNvSpPr>
                <a:spLocks/>
              </p:cNvSpPr>
              <p:nvPr/>
            </p:nvSpPr>
            <p:spPr>
              <a:xfrm>
                <a:off x="5910262" y="4024312"/>
                <a:ext cx="228598" cy="1003300"/>
              </a:xfrm>
              <a:custGeom>
                <a:avLst/>
                <a:gdLst>
                  <a:gd name="T1" fmla="*/ 0 w 21600"/>
                  <a:gd name="T2" fmla="*/ 0 h 21600"/>
                  <a:gd name="T3" fmla="*/ 21600 w 21600"/>
                  <a:gd name="T4" fmla="*/ 21600 h 21600"/>
                </a:gdLst>
                <a:ahLst/>
                <a:cxnLst/>
                <a:rect l="T1" t="T2" r="T3" b="T4"/>
                <a:pathLst>
                  <a:path w="21600" h="21600">
                    <a:moveTo>
                      <a:pt x="0" y="0"/>
                    </a:moveTo>
                    <a:cubicBezTo>
                      <a:pt x="1800" y="7245"/>
                      <a:pt x="3600" y="14491"/>
                      <a:pt x="7200" y="18045"/>
                    </a:cubicBezTo>
                    <a:cubicBezTo>
                      <a:pt x="10800" y="21600"/>
                      <a:pt x="16200" y="21463"/>
                      <a:pt x="21600" y="21326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</a:ln>
            </p:spPr>
          </p:sp>
          <p:sp>
            <p:nvSpPr>
              <p:cNvPr id="3334" name="直线"/>
              <p:cNvSpPr>
                <a:spLocks/>
              </p:cNvSpPr>
              <p:nvPr/>
            </p:nvSpPr>
            <p:spPr>
              <a:xfrm>
                <a:off x="6138862" y="5014913"/>
                <a:ext cx="1447798" cy="0"/>
              </a:xfrm>
              <a:prstGeom prst="line">
                <a:avLst/>
              </a:prstGeom>
              <a:noFill/>
              <a:ln w="38100" cap="flat" cmpd="sng">
                <a:solidFill>
                  <a:srgbClr val="FF3300"/>
                </a:solidFill>
                <a:prstDash val="solid"/>
                <a:round/>
              </a:ln>
            </p:spPr>
          </p:sp>
        </p:grpSp>
        <p:sp>
          <p:nvSpPr>
            <p:cNvPr id="3336" name="矩形"/>
            <p:cNvSpPr>
              <a:spLocks/>
            </p:cNvSpPr>
            <p:nvPr/>
          </p:nvSpPr>
          <p:spPr>
            <a:xfrm>
              <a:off x="5986462" y="4481513"/>
              <a:ext cx="448121" cy="520064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D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337" name="矩形"/>
            <p:cNvSpPr>
              <a:spLocks/>
            </p:cNvSpPr>
            <p:nvPr/>
          </p:nvSpPr>
          <p:spPr>
            <a:xfrm>
              <a:off x="7358062" y="4481513"/>
              <a:ext cx="428641" cy="520064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E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3339" name="文本框"/>
          <p:cNvSpPr>
            <a:spLocks noGrp="1"/>
          </p:cNvSpPr>
          <p:nvPr>
            <p:ph type="subTitle" idx="1"/>
          </p:nvPr>
        </p:nvSpPr>
        <p:spPr>
          <a:xfrm>
            <a:off x="762000" y="457200"/>
            <a:ext cx="50292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6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3.  TTL“</a:t>
            </a:r>
            <a:r>
              <a:rPr lang="zh-CN" altLang="en-US" sz="26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与非”门特性及参数</a:t>
            </a:r>
          </a:p>
        </p:txBody>
      </p:sp>
      <p:sp>
        <p:nvSpPr>
          <p:cNvPr id="3340" name="矩形"/>
          <p:cNvSpPr>
            <a:spLocks/>
          </p:cNvSpPr>
          <p:nvPr/>
        </p:nvSpPr>
        <p:spPr>
          <a:xfrm>
            <a:off x="5257800" y="5486400"/>
            <a:ext cx="2819400" cy="519112"/>
          </a:xfrm>
          <a:prstGeom prst="rect">
            <a:avLst/>
          </a:prstGeom>
          <a:noFill/>
          <a:ln w="381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电压传输特性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楷体_GB2312" charset="0"/>
              <a:cs typeface="楷体_GB2312" charset="0"/>
            </a:endParaRPr>
          </a:p>
        </p:txBody>
      </p:sp>
      <p:sp>
        <p:nvSpPr>
          <p:cNvPr id="3341" name="矩形"/>
          <p:cNvSpPr>
            <a:spLocks/>
          </p:cNvSpPr>
          <p:nvPr/>
        </p:nvSpPr>
        <p:spPr>
          <a:xfrm>
            <a:off x="2209800" y="5715000"/>
            <a:ext cx="2000249" cy="519112"/>
          </a:xfrm>
          <a:prstGeom prst="rect">
            <a:avLst/>
          </a:prstGeom>
          <a:noFill/>
          <a:ln w="381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测试电路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楷体_GB2312" charset="0"/>
              <a:cs typeface="楷体_GB2312" charset="0"/>
            </a:endParaRPr>
          </a:p>
        </p:txBody>
      </p:sp>
      <p:grpSp>
        <p:nvGrpSpPr>
          <p:cNvPr id="3364" name="组合"/>
          <p:cNvGrpSpPr>
            <a:grpSpLocks/>
          </p:cNvGrpSpPr>
          <p:nvPr/>
        </p:nvGrpSpPr>
        <p:grpSpPr>
          <a:xfrm>
            <a:off x="4603750" y="1981200"/>
            <a:ext cx="3926897" cy="3654773"/>
            <a:chOff x="4603750" y="1981200"/>
            <a:chExt cx="3926897" cy="3654773"/>
          </a:xfrm>
        </p:grpSpPr>
        <p:grpSp>
          <p:nvGrpSpPr>
            <p:cNvPr id="3349" name="组合"/>
            <p:cNvGrpSpPr>
              <a:grpSpLocks/>
            </p:cNvGrpSpPr>
            <p:nvPr/>
          </p:nvGrpSpPr>
          <p:grpSpPr>
            <a:xfrm>
              <a:off x="4994275" y="2665412"/>
              <a:ext cx="2728911" cy="2598737"/>
              <a:chOff x="4994275" y="2665412"/>
              <a:chExt cx="2728911" cy="2598737"/>
            </a:xfrm>
          </p:grpSpPr>
          <p:sp>
            <p:nvSpPr>
              <p:cNvPr id="3342" name="直线"/>
              <p:cNvSpPr>
                <a:spLocks/>
              </p:cNvSpPr>
              <p:nvPr/>
            </p:nvSpPr>
            <p:spPr>
              <a:xfrm>
                <a:off x="4994275" y="4657778"/>
                <a:ext cx="97461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343" name="直线"/>
              <p:cNvSpPr>
                <a:spLocks/>
              </p:cNvSpPr>
              <p:nvPr/>
            </p:nvSpPr>
            <p:spPr>
              <a:xfrm>
                <a:off x="4994275" y="3964781"/>
                <a:ext cx="97461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344" name="直线"/>
              <p:cNvSpPr>
                <a:spLocks/>
              </p:cNvSpPr>
              <p:nvPr/>
            </p:nvSpPr>
            <p:spPr>
              <a:xfrm>
                <a:off x="4994275" y="3271784"/>
                <a:ext cx="97461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345" name="直线"/>
              <p:cNvSpPr>
                <a:spLocks/>
              </p:cNvSpPr>
              <p:nvPr/>
            </p:nvSpPr>
            <p:spPr>
              <a:xfrm>
                <a:off x="4994275" y="2665412"/>
                <a:ext cx="97461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346" name="直线"/>
              <p:cNvSpPr>
                <a:spLocks/>
              </p:cNvSpPr>
              <p:nvPr/>
            </p:nvSpPr>
            <p:spPr>
              <a:xfrm flipV="1">
                <a:off x="5871425" y="5177525"/>
                <a:ext cx="0" cy="86624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347" name="直线"/>
              <p:cNvSpPr>
                <a:spLocks/>
              </p:cNvSpPr>
              <p:nvPr/>
            </p:nvSpPr>
            <p:spPr>
              <a:xfrm flipV="1">
                <a:off x="6846037" y="5177525"/>
                <a:ext cx="0" cy="86624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348" name="直线"/>
              <p:cNvSpPr>
                <a:spLocks/>
              </p:cNvSpPr>
              <p:nvPr/>
            </p:nvSpPr>
            <p:spPr>
              <a:xfrm flipV="1">
                <a:off x="7723187" y="5177525"/>
                <a:ext cx="0" cy="86624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</p:grpSp>
        <p:grpSp>
          <p:nvGrpSpPr>
            <p:cNvPr id="3358" name="组合"/>
            <p:cNvGrpSpPr>
              <a:grpSpLocks/>
            </p:cNvGrpSpPr>
            <p:nvPr/>
          </p:nvGrpSpPr>
          <p:grpSpPr>
            <a:xfrm>
              <a:off x="4603750" y="2349500"/>
              <a:ext cx="3292691" cy="3286474"/>
              <a:chOff x="4603750" y="2349500"/>
              <a:chExt cx="3292691" cy="3286474"/>
            </a:xfrm>
          </p:grpSpPr>
          <p:sp>
            <p:nvSpPr>
              <p:cNvPr id="3350" name="矩形"/>
              <p:cNvSpPr>
                <a:spLocks/>
              </p:cNvSpPr>
              <p:nvPr/>
            </p:nvSpPr>
            <p:spPr>
              <a:xfrm>
                <a:off x="4603750" y="4944474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351" name="矩形"/>
              <p:cNvSpPr>
                <a:spLocks/>
              </p:cNvSpPr>
              <p:nvPr/>
            </p:nvSpPr>
            <p:spPr>
              <a:xfrm>
                <a:off x="5675589" y="5115908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352" name="矩形"/>
              <p:cNvSpPr>
                <a:spLocks/>
              </p:cNvSpPr>
              <p:nvPr/>
            </p:nvSpPr>
            <p:spPr>
              <a:xfrm>
                <a:off x="6649989" y="5115908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353" name="矩形"/>
              <p:cNvSpPr>
                <a:spLocks/>
              </p:cNvSpPr>
              <p:nvPr/>
            </p:nvSpPr>
            <p:spPr>
              <a:xfrm>
                <a:off x="7526948" y="5115908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354" name="矩形"/>
              <p:cNvSpPr>
                <a:spLocks/>
              </p:cNvSpPr>
              <p:nvPr/>
            </p:nvSpPr>
            <p:spPr>
              <a:xfrm>
                <a:off x="4603750" y="4338138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355" name="矩形"/>
              <p:cNvSpPr>
                <a:spLocks/>
              </p:cNvSpPr>
              <p:nvPr/>
            </p:nvSpPr>
            <p:spPr>
              <a:xfrm>
                <a:off x="4603750" y="3646987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356" name="矩形"/>
              <p:cNvSpPr>
                <a:spLocks/>
              </p:cNvSpPr>
              <p:nvPr/>
            </p:nvSpPr>
            <p:spPr>
              <a:xfrm>
                <a:off x="4603750" y="2955836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357" name="矩形"/>
              <p:cNvSpPr>
                <a:spLocks/>
              </p:cNvSpPr>
              <p:nvPr/>
            </p:nvSpPr>
            <p:spPr>
              <a:xfrm>
                <a:off x="4603750" y="2349500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4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grpSp>
          <p:nvGrpSpPr>
            <p:cNvPr id="3361" name="组合"/>
            <p:cNvGrpSpPr>
              <a:grpSpLocks/>
            </p:cNvGrpSpPr>
            <p:nvPr/>
          </p:nvGrpSpPr>
          <p:grpSpPr>
            <a:xfrm>
              <a:off x="4994275" y="2076449"/>
              <a:ext cx="3159126" cy="3105150"/>
              <a:chOff x="4994275" y="2076449"/>
              <a:chExt cx="3159126" cy="3105150"/>
            </a:xfrm>
          </p:grpSpPr>
          <p:sp>
            <p:nvSpPr>
              <p:cNvPr id="3359" name="直线"/>
              <p:cNvSpPr>
                <a:spLocks/>
              </p:cNvSpPr>
              <p:nvPr/>
            </p:nvSpPr>
            <p:spPr>
              <a:xfrm flipV="1">
                <a:off x="4994275" y="2076449"/>
                <a:ext cx="0" cy="3105150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360" name="直线"/>
              <p:cNvSpPr>
                <a:spLocks/>
              </p:cNvSpPr>
              <p:nvPr/>
            </p:nvSpPr>
            <p:spPr>
              <a:xfrm>
                <a:off x="4994275" y="5181600"/>
                <a:ext cx="3159126" cy="0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  <a:tailEnd type="triangle" w="med" len="med"/>
              </a:ln>
            </p:spPr>
          </p:sp>
        </p:grpSp>
        <p:sp>
          <p:nvSpPr>
            <p:cNvPr id="3362" name="矩形"/>
            <p:cNvSpPr>
              <a:spLocks/>
            </p:cNvSpPr>
            <p:nvPr/>
          </p:nvSpPr>
          <p:spPr>
            <a:xfrm>
              <a:off x="7696200" y="5156199"/>
              <a:ext cx="83444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   U</a:t>
              </a:r>
              <a:r>
                <a:rPr lang="en-US" altLang="zh-CN" sz="1800" b="1" i="0" u="none" strike="noStrike" kern="1200" cap="none" spc="0" baseline="-2500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i </a:t>
              </a:r>
              <a:r>
                <a:rPr lang="en-US" altLang="zh-CN" sz="1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/V</a:t>
              </a:r>
              <a:endParaRPr lang="zh-CN" altLang="en-US" sz="1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363" name="矩形"/>
            <p:cNvSpPr>
              <a:spLocks/>
            </p:cNvSpPr>
            <p:nvPr/>
          </p:nvSpPr>
          <p:spPr>
            <a:xfrm>
              <a:off x="5029200" y="1981200"/>
              <a:ext cx="69984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1800" b="1" i="0" u="none" strike="noStrike" kern="1200" cap="none" spc="0" baseline="-2500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O</a:t>
              </a:r>
              <a:r>
                <a:rPr lang="en-US" altLang="zh-CN" sz="1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/V</a:t>
              </a:r>
              <a:endParaRPr lang="zh-CN" altLang="en-US" sz="1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3399" name="组合"/>
          <p:cNvGrpSpPr>
            <a:grpSpLocks/>
          </p:cNvGrpSpPr>
          <p:nvPr/>
        </p:nvGrpSpPr>
        <p:grpSpPr>
          <a:xfrm>
            <a:off x="838200" y="1981200"/>
            <a:ext cx="3905250" cy="3775075"/>
            <a:chOff x="838200" y="1981200"/>
            <a:chExt cx="3905250" cy="3775075"/>
          </a:xfrm>
        </p:grpSpPr>
        <p:sp>
          <p:nvSpPr>
            <p:cNvPr id="3365" name="矩形"/>
            <p:cNvSpPr>
              <a:spLocks/>
            </p:cNvSpPr>
            <p:nvPr/>
          </p:nvSpPr>
          <p:spPr>
            <a:xfrm>
              <a:off x="2800350" y="3089275"/>
              <a:ext cx="800100" cy="1277937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3366" name="椭圆"/>
            <p:cNvSpPr>
              <a:spLocks/>
            </p:cNvSpPr>
            <p:nvPr/>
          </p:nvSpPr>
          <p:spPr>
            <a:xfrm>
              <a:off x="3619500" y="3641724"/>
              <a:ext cx="152400" cy="171450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67" name="矩形"/>
            <p:cNvSpPr>
              <a:spLocks/>
            </p:cNvSpPr>
            <p:nvPr/>
          </p:nvSpPr>
          <p:spPr>
            <a:xfrm>
              <a:off x="2952750" y="3013075"/>
              <a:ext cx="571500" cy="519112"/>
            </a:xfrm>
            <a:prstGeom prst="rect">
              <a:avLst/>
            </a:prstGeom>
            <a:noFill/>
            <a:ln w="38100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rPr>
                <a:t>&amp;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楷体_GB2312" charset="0"/>
                <a:cs typeface="楷体_GB2312" charset="0"/>
              </a:endParaRPr>
            </a:p>
          </p:txBody>
        </p:sp>
        <p:sp>
          <p:nvSpPr>
            <p:cNvPr id="3368" name="直线"/>
            <p:cNvSpPr>
              <a:spLocks/>
            </p:cNvSpPr>
            <p:nvPr/>
          </p:nvSpPr>
          <p:spPr>
            <a:xfrm>
              <a:off x="2495550" y="3317874"/>
              <a:ext cx="3048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69" name="直线"/>
            <p:cNvSpPr>
              <a:spLocks/>
            </p:cNvSpPr>
            <p:nvPr/>
          </p:nvSpPr>
          <p:spPr>
            <a:xfrm>
              <a:off x="2495550" y="3736974"/>
              <a:ext cx="3048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70" name="直线"/>
            <p:cNvSpPr>
              <a:spLocks/>
            </p:cNvSpPr>
            <p:nvPr/>
          </p:nvSpPr>
          <p:spPr>
            <a:xfrm>
              <a:off x="2495550" y="4098925"/>
              <a:ext cx="3048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71" name="直线"/>
            <p:cNvSpPr>
              <a:spLocks/>
            </p:cNvSpPr>
            <p:nvPr/>
          </p:nvSpPr>
          <p:spPr>
            <a:xfrm>
              <a:off x="3752850" y="3717924"/>
              <a:ext cx="6858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72" name="直线"/>
            <p:cNvSpPr>
              <a:spLocks/>
            </p:cNvSpPr>
            <p:nvPr/>
          </p:nvSpPr>
          <p:spPr>
            <a:xfrm>
              <a:off x="2501899" y="3317874"/>
              <a:ext cx="0" cy="8001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73" name="矩形"/>
            <p:cNvSpPr>
              <a:spLocks/>
            </p:cNvSpPr>
            <p:nvPr/>
          </p:nvSpPr>
          <p:spPr>
            <a:xfrm>
              <a:off x="838200" y="3394074"/>
              <a:ext cx="209550" cy="687387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3374" name="直线"/>
            <p:cNvSpPr>
              <a:spLocks/>
            </p:cNvSpPr>
            <p:nvPr/>
          </p:nvSpPr>
          <p:spPr>
            <a:xfrm flipH="1">
              <a:off x="1047750" y="3738562"/>
              <a:ext cx="145415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  <a:tailEnd type="triangle" w="sm" len="lg"/>
            </a:ln>
          </p:spPr>
        </p:sp>
        <p:sp>
          <p:nvSpPr>
            <p:cNvPr id="3375" name="直线"/>
            <p:cNvSpPr>
              <a:spLocks/>
            </p:cNvSpPr>
            <p:nvPr/>
          </p:nvSpPr>
          <p:spPr>
            <a:xfrm>
              <a:off x="3181350" y="4365625"/>
              <a:ext cx="0" cy="139065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76" name="直线"/>
            <p:cNvSpPr>
              <a:spLocks/>
            </p:cNvSpPr>
            <p:nvPr/>
          </p:nvSpPr>
          <p:spPr>
            <a:xfrm>
              <a:off x="933450" y="4079874"/>
              <a:ext cx="0" cy="12573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77" name="直线"/>
            <p:cNvSpPr>
              <a:spLocks/>
            </p:cNvSpPr>
            <p:nvPr/>
          </p:nvSpPr>
          <p:spPr>
            <a:xfrm flipV="1">
              <a:off x="923925" y="5308600"/>
              <a:ext cx="3511550" cy="9524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78" name="直线"/>
            <p:cNvSpPr>
              <a:spLocks/>
            </p:cNvSpPr>
            <p:nvPr/>
          </p:nvSpPr>
          <p:spPr>
            <a:xfrm flipV="1">
              <a:off x="933450" y="2527300"/>
              <a:ext cx="0" cy="85725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79" name="直线"/>
            <p:cNvSpPr>
              <a:spLocks/>
            </p:cNvSpPr>
            <p:nvPr/>
          </p:nvSpPr>
          <p:spPr>
            <a:xfrm flipV="1">
              <a:off x="3181350" y="2251075"/>
              <a:ext cx="0" cy="81915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80" name="椭圆"/>
            <p:cNvSpPr>
              <a:spLocks/>
            </p:cNvSpPr>
            <p:nvPr/>
          </p:nvSpPr>
          <p:spPr>
            <a:xfrm>
              <a:off x="3116262" y="211455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81" name="直线"/>
            <p:cNvSpPr>
              <a:spLocks/>
            </p:cNvSpPr>
            <p:nvPr/>
          </p:nvSpPr>
          <p:spPr>
            <a:xfrm>
              <a:off x="933450" y="2536825"/>
              <a:ext cx="226695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82" name="矩形"/>
            <p:cNvSpPr>
              <a:spLocks/>
            </p:cNvSpPr>
            <p:nvPr/>
          </p:nvSpPr>
          <p:spPr>
            <a:xfrm>
              <a:off x="3219450" y="1981200"/>
              <a:ext cx="914400" cy="453390"/>
            </a:xfrm>
            <a:prstGeom prst="rect">
              <a:avLst/>
            </a:prstGeom>
            <a:noFill/>
            <a:ln w="38100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rPr>
                <a:t>+5V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楷体_GB2312" charset="0"/>
                <a:cs typeface="楷体_GB2312" charset="0"/>
              </a:endParaRPr>
            </a:p>
          </p:txBody>
        </p:sp>
        <p:sp>
          <p:nvSpPr>
            <p:cNvPr id="3383" name="椭圆"/>
            <p:cNvSpPr>
              <a:spLocks/>
            </p:cNvSpPr>
            <p:nvPr/>
          </p:nvSpPr>
          <p:spPr>
            <a:xfrm>
              <a:off x="1543050" y="4251325"/>
              <a:ext cx="514349" cy="514350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84" name="矩形"/>
            <p:cNvSpPr>
              <a:spLocks/>
            </p:cNvSpPr>
            <p:nvPr/>
          </p:nvSpPr>
          <p:spPr>
            <a:xfrm>
              <a:off x="1085850" y="4267200"/>
              <a:ext cx="552449" cy="453390"/>
            </a:xfrm>
            <a:prstGeom prst="rect">
              <a:avLst/>
            </a:prstGeom>
            <a:noFill/>
            <a:ln w="38100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rPr>
                <a:t>U</a:t>
              </a:r>
              <a:r>
                <a:rPr lang="en-US" altLang="zh-CN" sz="2400" b="1" i="0" u="none" strike="noStrike" kern="1200" cap="none" spc="0" baseline="-2500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rPr>
                <a:t>i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楷体_GB2312" charset="0"/>
                <a:cs typeface="楷体_GB2312" charset="0"/>
              </a:endParaRPr>
            </a:p>
          </p:txBody>
        </p:sp>
        <p:sp>
          <p:nvSpPr>
            <p:cNvPr id="3385" name="椭圆"/>
            <p:cNvSpPr>
              <a:spLocks/>
            </p:cNvSpPr>
            <p:nvPr/>
          </p:nvSpPr>
          <p:spPr>
            <a:xfrm>
              <a:off x="4171950" y="4232275"/>
              <a:ext cx="514350" cy="514350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86" name="矩形"/>
            <p:cNvSpPr>
              <a:spLocks/>
            </p:cNvSpPr>
            <p:nvPr/>
          </p:nvSpPr>
          <p:spPr>
            <a:xfrm>
              <a:off x="3676650" y="4267200"/>
              <a:ext cx="657225" cy="453390"/>
            </a:xfrm>
            <a:prstGeom prst="rect">
              <a:avLst/>
            </a:prstGeom>
            <a:noFill/>
            <a:ln w="38100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rPr>
                <a:t>U</a:t>
              </a:r>
              <a:r>
                <a:rPr lang="en-US" altLang="zh-CN" sz="2400" b="1" i="0" u="none" strike="noStrike" kern="1200" cap="none" spc="0" baseline="-2500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rPr>
                <a:t>o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楷体_GB2312" charset="0"/>
                <a:cs typeface="楷体_GB2312" charset="0"/>
              </a:endParaRPr>
            </a:p>
          </p:txBody>
        </p:sp>
        <p:sp>
          <p:nvSpPr>
            <p:cNvPr id="3387" name="直线"/>
            <p:cNvSpPr>
              <a:spLocks/>
            </p:cNvSpPr>
            <p:nvPr/>
          </p:nvSpPr>
          <p:spPr>
            <a:xfrm flipV="1">
              <a:off x="1790700" y="3757612"/>
              <a:ext cx="0" cy="493712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88" name="直线"/>
            <p:cNvSpPr>
              <a:spLocks/>
            </p:cNvSpPr>
            <p:nvPr/>
          </p:nvSpPr>
          <p:spPr>
            <a:xfrm>
              <a:off x="1790700" y="4765675"/>
              <a:ext cx="0" cy="552449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89" name="直线"/>
            <p:cNvSpPr>
              <a:spLocks/>
            </p:cNvSpPr>
            <p:nvPr/>
          </p:nvSpPr>
          <p:spPr>
            <a:xfrm>
              <a:off x="4425950" y="4765675"/>
              <a:ext cx="0" cy="552449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90" name="直线"/>
            <p:cNvSpPr>
              <a:spLocks/>
            </p:cNvSpPr>
            <p:nvPr/>
          </p:nvSpPr>
          <p:spPr>
            <a:xfrm>
              <a:off x="4416425" y="3738562"/>
              <a:ext cx="0" cy="484187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91" name="椭圆"/>
            <p:cNvSpPr>
              <a:spLocks/>
            </p:cNvSpPr>
            <p:nvPr/>
          </p:nvSpPr>
          <p:spPr>
            <a:xfrm>
              <a:off x="2479675" y="3694112"/>
              <a:ext cx="50799" cy="50800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92" name="矩形"/>
            <p:cNvSpPr>
              <a:spLocks/>
            </p:cNvSpPr>
            <p:nvPr/>
          </p:nvSpPr>
          <p:spPr>
            <a:xfrm>
              <a:off x="1581150" y="4235449"/>
              <a:ext cx="552450" cy="519112"/>
            </a:xfrm>
            <a:prstGeom prst="rect">
              <a:avLst/>
            </a:prstGeom>
            <a:noFill/>
            <a:ln w="38100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rPr>
                <a:t>V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楷体_GB2312" charset="0"/>
                <a:cs typeface="楷体_GB2312" charset="0"/>
              </a:endParaRPr>
            </a:p>
          </p:txBody>
        </p:sp>
        <p:sp>
          <p:nvSpPr>
            <p:cNvPr id="3393" name="矩形"/>
            <p:cNvSpPr>
              <a:spLocks/>
            </p:cNvSpPr>
            <p:nvPr/>
          </p:nvSpPr>
          <p:spPr>
            <a:xfrm>
              <a:off x="4191000" y="4235449"/>
              <a:ext cx="552450" cy="519112"/>
            </a:xfrm>
            <a:prstGeom prst="rect">
              <a:avLst/>
            </a:prstGeom>
            <a:noFill/>
            <a:ln w="38100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楷体_GB2312" charset="0"/>
                  <a:cs typeface="楷体_GB2312" charset="0"/>
                </a:rPr>
                <a:t>V</a:t>
              </a:r>
              <a:endParaRPr lang="zh-CN" altLang="en-US" sz="32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楷体_GB2312" charset="0"/>
                <a:cs typeface="楷体_GB2312" charset="0"/>
              </a:endParaRPr>
            </a:p>
          </p:txBody>
        </p:sp>
        <p:sp>
          <p:nvSpPr>
            <p:cNvPr id="3394" name="椭圆"/>
            <p:cNvSpPr>
              <a:spLocks/>
            </p:cNvSpPr>
            <p:nvPr/>
          </p:nvSpPr>
          <p:spPr>
            <a:xfrm>
              <a:off x="1771650" y="3698875"/>
              <a:ext cx="50800" cy="50799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95" name="椭圆"/>
            <p:cNvSpPr>
              <a:spLocks/>
            </p:cNvSpPr>
            <p:nvPr/>
          </p:nvSpPr>
          <p:spPr>
            <a:xfrm>
              <a:off x="1771650" y="5257800"/>
              <a:ext cx="50800" cy="50800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96" name="椭圆"/>
            <p:cNvSpPr>
              <a:spLocks/>
            </p:cNvSpPr>
            <p:nvPr/>
          </p:nvSpPr>
          <p:spPr>
            <a:xfrm>
              <a:off x="3143250" y="5295900"/>
              <a:ext cx="50800" cy="50800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97" name="椭圆"/>
            <p:cNvSpPr>
              <a:spLocks/>
            </p:cNvSpPr>
            <p:nvPr/>
          </p:nvSpPr>
          <p:spPr>
            <a:xfrm>
              <a:off x="3143250" y="2514600"/>
              <a:ext cx="50800" cy="50799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3398" name="直线"/>
            <p:cNvSpPr>
              <a:spLocks/>
            </p:cNvSpPr>
            <p:nvPr/>
          </p:nvSpPr>
          <p:spPr>
            <a:xfrm>
              <a:off x="3070225" y="5753100"/>
              <a:ext cx="228600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</p:grpSp>
      <p:grpSp>
        <p:nvGrpSpPr>
          <p:cNvPr id="3403" name="组合"/>
          <p:cNvGrpSpPr>
            <a:grpSpLocks/>
          </p:cNvGrpSpPr>
          <p:nvPr/>
        </p:nvGrpSpPr>
        <p:grpSpPr>
          <a:xfrm>
            <a:off x="4613275" y="2819400"/>
            <a:ext cx="1343041" cy="545464"/>
            <a:chOff x="4613275" y="2819400"/>
            <a:chExt cx="1343041" cy="545464"/>
          </a:xfrm>
        </p:grpSpPr>
        <p:sp>
          <p:nvSpPr>
            <p:cNvPr id="3400" name="直线"/>
            <p:cNvSpPr>
              <a:spLocks/>
            </p:cNvSpPr>
            <p:nvPr/>
          </p:nvSpPr>
          <p:spPr>
            <a:xfrm>
              <a:off x="4994275" y="3124200"/>
              <a:ext cx="533400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401" name="矩形"/>
            <p:cNvSpPr>
              <a:spLocks/>
            </p:cNvSpPr>
            <p:nvPr/>
          </p:nvSpPr>
          <p:spPr>
            <a:xfrm>
              <a:off x="4613275" y="2819400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402" name="矩形"/>
            <p:cNvSpPr>
              <a:spLocks/>
            </p:cNvSpPr>
            <p:nvPr/>
          </p:nvSpPr>
          <p:spPr>
            <a:xfrm>
              <a:off x="5527675" y="2844799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2" grpId="0" animBg="1"/>
      <p:bldP spid="3338" grpId="0" animBg="1"/>
      <p:bldP spid="3340" grpId="0"/>
      <p:bldP spid="3364" grpId="0" animBg="1"/>
      <p:bldP spid="340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7" name="组合"/>
          <p:cNvGrpSpPr>
            <a:grpSpLocks/>
          </p:cNvGrpSpPr>
          <p:nvPr/>
        </p:nvGrpSpPr>
        <p:grpSpPr>
          <a:xfrm>
            <a:off x="1111250" y="2652713"/>
            <a:ext cx="1343041" cy="545464"/>
            <a:chOff x="1111250" y="2652713"/>
            <a:chExt cx="1343041" cy="545464"/>
          </a:xfrm>
        </p:grpSpPr>
        <p:sp>
          <p:nvSpPr>
            <p:cNvPr id="3404" name="直线"/>
            <p:cNvSpPr>
              <a:spLocks/>
            </p:cNvSpPr>
            <p:nvPr/>
          </p:nvSpPr>
          <p:spPr>
            <a:xfrm>
              <a:off x="1492250" y="2957513"/>
              <a:ext cx="533400" cy="0"/>
            </a:xfrm>
            <a:prstGeom prst="lin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id="3405" name="矩形"/>
            <p:cNvSpPr>
              <a:spLocks/>
            </p:cNvSpPr>
            <p:nvPr/>
          </p:nvSpPr>
          <p:spPr>
            <a:xfrm>
              <a:off x="1111250" y="2652713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406" name="矩形"/>
            <p:cNvSpPr>
              <a:spLocks/>
            </p:cNvSpPr>
            <p:nvPr/>
          </p:nvSpPr>
          <p:spPr>
            <a:xfrm>
              <a:off x="2025650" y="2678113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3408" name="直线"/>
          <p:cNvSpPr>
            <a:spLocks/>
          </p:cNvSpPr>
          <p:nvPr/>
        </p:nvSpPr>
        <p:spPr>
          <a:xfrm>
            <a:off x="2025650" y="2957513"/>
            <a:ext cx="381000" cy="990600"/>
          </a:xfrm>
          <a:prstGeom prst="line">
            <a:avLst/>
          </a:prstGeom>
          <a:noFill/>
          <a:ln w="38100" cap="flat" cmpd="sng">
            <a:solidFill>
              <a:srgbClr val="FF3300"/>
            </a:solidFill>
            <a:prstDash val="solid"/>
            <a:round/>
          </a:ln>
        </p:spPr>
      </p:sp>
      <p:sp>
        <p:nvSpPr>
          <p:cNvPr id="3409" name="矩形"/>
          <p:cNvSpPr>
            <a:spLocks/>
          </p:cNvSpPr>
          <p:nvPr/>
        </p:nvSpPr>
        <p:spPr>
          <a:xfrm>
            <a:off x="2406650" y="3567113"/>
            <a:ext cx="428641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C</a:t>
            </a:r>
            <a:endParaRPr lang="zh-CN" altLang="en-US" sz="2800" b="1" i="1" u="none" strike="noStrike" kern="1200" cap="none" spc="0" baseline="0">
              <a:solidFill>
                <a:srgbClr val="FF33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3412" name="组合"/>
          <p:cNvGrpSpPr>
            <a:grpSpLocks/>
          </p:cNvGrpSpPr>
          <p:nvPr/>
        </p:nvGrpSpPr>
        <p:grpSpPr>
          <a:xfrm>
            <a:off x="2406650" y="3871913"/>
            <a:ext cx="1676399" cy="1003299"/>
            <a:chOff x="2406650" y="3871913"/>
            <a:chExt cx="1676399" cy="1003299"/>
          </a:xfrm>
        </p:grpSpPr>
        <p:sp>
          <p:nvSpPr>
            <p:cNvPr id="3410" name="曲线"/>
            <p:cNvSpPr>
              <a:spLocks/>
            </p:cNvSpPr>
            <p:nvPr/>
          </p:nvSpPr>
          <p:spPr>
            <a:xfrm>
              <a:off x="2406650" y="3871913"/>
              <a:ext cx="228599" cy="100329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0"/>
                  </a:moveTo>
                  <a:cubicBezTo>
                    <a:pt x="1800" y="7245"/>
                    <a:pt x="3600" y="14491"/>
                    <a:pt x="7200" y="18045"/>
                  </a:cubicBezTo>
                  <a:cubicBezTo>
                    <a:pt x="10800" y="21600"/>
                    <a:pt x="16199" y="21463"/>
                    <a:pt x="21600" y="21326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411" name="直线"/>
            <p:cNvSpPr>
              <a:spLocks/>
            </p:cNvSpPr>
            <p:nvPr/>
          </p:nvSpPr>
          <p:spPr>
            <a:xfrm>
              <a:off x="2635249" y="4862512"/>
              <a:ext cx="1447799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</p:grpSp>
      <p:sp>
        <p:nvSpPr>
          <p:cNvPr id="3413" name="矩形"/>
          <p:cNvSpPr>
            <a:spLocks/>
          </p:cNvSpPr>
          <p:nvPr/>
        </p:nvSpPr>
        <p:spPr>
          <a:xfrm>
            <a:off x="2482850" y="4329113"/>
            <a:ext cx="448121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D</a:t>
            </a:r>
            <a:endParaRPr lang="zh-CN" altLang="en-US" sz="2800" b="1" i="1" u="none" strike="noStrike" kern="1200" cap="none" spc="0" baseline="0">
              <a:solidFill>
                <a:srgbClr val="FF33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14" name="矩形"/>
          <p:cNvSpPr>
            <a:spLocks/>
          </p:cNvSpPr>
          <p:nvPr/>
        </p:nvSpPr>
        <p:spPr>
          <a:xfrm>
            <a:off x="3854450" y="4329113"/>
            <a:ext cx="428641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E</a:t>
            </a:r>
            <a:endParaRPr lang="zh-CN" altLang="en-US" sz="2800" b="1" i="1" u="none" strike="noStrike" kern="1200" cap="none" spc="0" baseline="0">
              <a:solidFill>
                <a:srgbClr val="FF33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15" name="文本框"/>
          <p:cNvSpPr>
            <a:spLocks noGrp="1"/>
          </p:cNvSpPr>
          <p:nvPr>
            <p:ph type="subTitle" idx="1"/>
          </p:nvPr>
        </p:nvSpPr>
        <p:spPr>
          <a:xfrm>
            <a:off x="990600" y="457200"/>
            <a:ext cx="41148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(2)TTL“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与非”门的参数</a:t>
            </a:r>
          </a:p>
        </p:txBody>
      </p:sp>
      <p:sp>
        <p:nvSpPr>
          <p:cNvPr id="3416" name="矩形"/>
          <p:cNvSpPr>
            <a:spLocks/>
          </p:cNvSpPr>
          <p:nvPr/>
        </p:nvSpPr>
        <p:spPr>
          <a:xfrm>
            <a:off x="1981200" y="5486400"/>
            <a:ext cx="2819400" cy="519112"/>
          </a:xfrm>
          <a:prstGeom prst="rect">
            <a:avLst/>
          </a:prstGeom>
          <a:noFill/>
          <a:ln w="381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0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电压传输特性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楷体_GB2312" charset="0"/>
              <a:cs typeface="楷体_GB2312" charset="0"/>
            </a:endParaRPr>
          </a:p>
        </p:txBody>
      </p:sp>
      <p:sp>
        <p:nvSpPr>
          <p:cNvPr id="3417" name="矩形"/>
          <p:cNvSpPr>
            <a:spLocks/>
          </p:cNvSpPr>
          <p:nvPr/>
        </p:nvSpPr>
        <p:spPr>
          <a:xfrm>
            <a:off x="4191000" y="2514600"/>
            <a:ext cx="2362200" cy="1031875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典型值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3.6V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，</a:t>
            </a:r>
            <a:endParaRPr lang="en-US" altLang="zh-CN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  <a:sym typeface="Symbol" charset="0"/>
              </a:rPr>
              <a:t>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2.4V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为合格</a:t>
            </a:r>
          </a:p>
        </p:txBody>
      </p:sp>
      <p:sp>
        <p:nvSpPr>
          <p:cNvPr id="3418" name="矩形"/>
          <p:cNvSpPr>
            <a:spLocks/>
          </p:cNvSpPr>
          <p:nvPr/>
        </p:nvSpPr>
        <p:spPr>
          <a:xfrm>
            <a:off x="5991225" y="4495800"/>
            <a:ext cx="2314575" cy="1031874"/>
          </a:xfrm>
          <a:prstGeom prst="rect">
            <a:avLst/>
          </a:prstGeom>
          <a:noFill/>
          <a:ln w="9525" cap="sq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典型值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0.3V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，</a:t>
            </a:r>
            <a:endParaRPr lang="en-US" altLang="zh-CN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  <a:sym typeface="Symbol" charset="0"/>
              </a:rPr>
              <a:t>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0.4V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为合格</a:t>
            </a:r>
          </a:p>
        </p:txBody>
      </p:sp>
      <p:sp>
        <p:nvSpPr>
          <p:cNvPr id="3419" name="直线"/>
          <p:cNvSpPr>
            <a:spLocks/>
          </p:cNvSpPr>
          <p:nvPr/>
        </p:nvSpPr>
        <p:spPr>
          <a:xfrm>
            <a:off x="1465263" y="2957513"/>
            <a:ext cx="609600" cy="0"/>
          </a:xfrm>
          <a:prstGeom prst="line">
            <a:avLst/>
          </a:prstGeom>
          <a:noFill/>
          <a:ln w="38100" cap="flat" cmpd="sng">
            <a:solidFill>
              <a:srgbClr val="2E2AE2"/>
            </a:solidFill>
            <a:prstDash val="solid"/>
            <a:round/>
          </a:ln>
        </p:spPr>
      </p:sp>
      <p:sp>
        <p:nvSpPr>
          <p:cNvPr id="3420" name="直线"/>
          <p:cNvSpPr>
            <a:spLocks/>
          </p:cNvSpPr>
          <p:nvPr/>
        </p:nvSpPr>
        <p:spPr>
          <a:xfrm>
            <a:off x="2559050" y="4857750"/>
            <a:ext cx="1524000" cy="0"/>
          </a:xfrm>
          <a:prstGeom prst="line">
            <a:avLst/>
          </a:prstGeom>
          <a:noFill/>
          <a:ln w="38100" cap="flat" cmpd="sng">
            <a:solidFill>
              <a:srgbClr val="2E2AE2"/>
            </a:solidFill>
            <a:prstDash val="solid"/>
            <a:round/>
          </a:ln>
        </p:spPr>
      </p:sp>
      <p:sp>
        <p:nvSpPr>
          <p:cNvPr id="3421" name="圆角矩形标注"/>
          <p:cNvSpPr>
            <a:spLocks/>
          </p:cNvSpPr>
          <p:nvPr/>
        </p:nvSpPr>
        <p:spPr>
          <a:xfrm>
            <a:off x="2286000" y="1600200"/>
            <a:ext cx="3602038" cy="592137"/>
          </a:xfrm>
          <a:prstGeom prst="wedgeRoundRectCallout">
            <a:avLst>
              <a:gd name="adj1" fmla="val -59652"/>
              <a:gd name="adj2" fmla="val 163138"/>
              <a:gd name="adj3" fmla="val 16667"/>
            </a:avLst>
          </a:prstGeom>
          <a:solidFill>
            <a:srgbClr val="FFFFFF"/>
          </a:solidFill>
          <a:ln w="38100" cap="sq" cmpd="sng">
            <a:solidFill>
              <a:srgbClr val="0066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输出高电平电压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OH</a:t>
            </a:r>
            <a:endParaRPr lang="zh-CN" altLang="en-US" sz="2800" b="1" i="0" u="none" strike="noStrike" kern="1200" cap="none" spc="0" baseline="-2500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22" name="圆角矩形标注"/>
          <p:cNvSpPr>
            <a:spLocks/>
          </p:cNvSpPr>
          <p:nvPr/>
        </p:nvSpPr>
        <p:spPr>
          <a:xfrm>
            <a:off x="3890962" y="3733800"/>
            <a:ext cx="3575050" cy="592137"/>
          </a:xfrm>
          <a:prstGeom prst="wedgeRoundRectCallout">
            <a:avLst>
              <a:gd name="adj1" fmla="val -47004"/>
              <a:gd name="adj2" fmla="val 131203"/>
              <a:gd name="adj3" fmla="val 16667"/>
            </a:avLst>
          </a:prstGeom>
          <a:solidFill>
            <a:srgbClr val="FFFFFF"/>
          </a:solidFill>
          <a:ln w="38100" cap="sq" cmpd="sng">
            <a:solidFill>
              <a:srgbClr val="0066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输出低电平电压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OL</a:t>
            </a:r>
            <a:endParaRPr lang="zh-CN" altLang="en-US" sz="2800" b="1" i="0" u="none" strike="noStrike" kern="1200" cap="none" spc="0" baseline="-2500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23" name="矩形"/>
          <p:cNvSpPr>
            <a:spLocks/>
          </p:cNvSpPr>
          <p:nvPr/>
        </p:nvSpPr>
        <p:spPr>
          <a:xfrm>
            <a:off x="914400" y="990600"/>
            <a:ext cx="6729460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输出高电平电压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OH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和输出低电平电压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OL</a:t>
            </a:r>
            <a:endParaRPr lang="zh-CN" altLang="en-US" sz="2800" b="1" i="0" u="none" strike="noStrike" kern="1200" cap="none" spc="0" baseline="-250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3446" name="组合"/>
          <p:cNvGrpSpPr>
            <a:grpSpLocks/>
          </p:cNvGrpSpPr>
          <p:nvPr/>
        </p:nvGrpSpPr>
        <p:grpSpPr>
          <a:xfrm>
            <a:off x="1066800" y="1828800"/>
            <a:ext cx="4830069" cy="3736340"/>
            <a:chOff x="1066800" y="1828800"/>
            <a:chExt cx="4830069" cy="3736340"/>
          </a:xfrm>
        </p:grpSpPr>
        <p:sp>
          <p:nvSpPr>
            <p:cNvPr id="3424" name="矩形"/>
            <p:cNvSpPr>
              <a:spLocks/>
            </p:cNvSpPr>
            <p:nvPr/>
          </p:nvSpPr>
          <p:spPr>
            <a:xfrm>
              <a:off x="1524000" y="1828800"/>
              <a:ext cx="699847" cy="358139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1800" b="1" i="0" u="none" strike="noStrike" kern="1200" cap="none" spc="0" baseline="-2500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O</a:t>
              </a:r>
              <a:r>
                <a:rPr lang="en-US" altLang="zh-CN" sz="1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/V</a:t>
              </a:r>
              <a:endParaRPr lang="zh-CN" altLang="en-US" sz="1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grpSp>
          <p:nvGrpSpPr>
            <p:cNvPr id="3432" name="组合"/>
            <p:cNvGrpSpPr>
              <a:grpSpLocks/>
            </p:cNvGrpSpPr>
            <p:nvPr/>
          </p:nvGrpSpPr>
          <p:grpSpPr>
            <a:xfrm>
              <a:off x="1457325" y="2570163"/>
              <a:ext cx="2728912" cy="2598737"/>
              <a:chOff x="1457325" y="2570163"/>
              <a:chExt cx="2728912" cy="2598737"/>
            </a:xfrm>
          </p:grpSpPr>
          <p:sp>
            <p:nvSpPr>
              <p:cNvPr id="3425" name="直线"/>
              <p:cNvSpPr>
                <a:spLocks/>
              </p:cNvSpPr>
              <p:nvPr/>
            </p:nvSpPr>
            <p:spPr>
              <a:xfrm>
                <a:off x="1457325" y="4562528"/>
                <a:ext cx="97461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426" name="直线"/>
              <p:cNvSpPr>
                <a:spLocks/>
              </p:cNvSpPr>
              <p:nvPr/>
            </p:nvSpPr>
            <p:spPr>
              <a:xfrm>
                <a:off x="1457325" y="3869531"/>
                <a:ext cx="97461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427" name="直线"/>
              <p:cNvSpPr>
                <a:spLocks/>
              </p:cNvSpPr>
              <p:nvPr/>
            </p:nvSpPr>
            <p:spPr>
              <a:xfrm>
                <a:off x="1457325" y="3176534"/>
                <a:ext cx="97461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428" name="直线"/>
              <p:cNvSpPr>
                <a:spLocks/>
              </p:cNvSpPr>
              <p:nvPr/>
            </p:nvSpPr>
            <p:spPr>
              <a:xfrm>
                <a:off x="1457325" y="2570163"/>
                <a:ext cx="97461" cy="0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429" name="直线"/>
              <p:cNvSpPr>
                <a:spLocks/>
              </p:cNvSpPr>
              <p:nvPr/>
            </p:nvSpPr>
            <p:spPr>
              <a:xfrm flipV="1">
                <a:off x="2334475" y="5082276"/>
                <a:ext cx="0" cy="86624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430" name="直线"/>
              <p:cNvSpPr>
                <a:spLocks/>
              </p:cNvSpPr>
              <p:nvPr/>
            </p:nvSpPr>
            <p:spPr>
              <a:xfrm flipV="1">
                <a:off x="3309087" y="5082276"/>
                <a:ext cx="0" cy="86624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431" name="直线"/>
              <p:cNvSpPr>
                <a:spLocks/>
              </p:cNvSpPr>
              <p:nvPr/>
            </p:nvSpPr>
            <p:spPr>
              <a:xfrm flipV="1">
                <a:off x="4186237" y="5082276"/>
                <a:ext cx="0" cy="86624"/>
              </a:xfrm>
              <a:prstGeom prst="line">
                <a:avLst/>
              </a:prstGeom>
              <a:noFill/>
              <a:ln w="19050" cap="flat" cmpd="sng">
                <a:solidFill>
                  <a:srgbClr val="000018"/>
                </a:solidFill>
                <a:prstDash val="solid"/>
                <a:round/>
              </a:ln>
            </p:spPr>
          </p:sp>
        </p:grpSp>
        <p:grpSp>
          <p:nvGrpSpPr>
            <p:cNvPr id="3441" name="组合"/>
            <p:cNvGrpSpPr>
              <a:grpSpLocks/>
            </p:cNvGrpSpPr>
            <p:nvPr/>
          </p:nvGrpSpPr>
          <p:grpSpPr>
            <a:xfrm>
              <a:off x="1066800" y="2254250"/>
              <a:ext cx="3292691" cy="3286474"/>
              <a:chOff x="1066800" y="2254250"/>
              <a:chExt cx="3292691" cy="3286474"/>
            </a:xfrm>
          </p:grpSpPr>
          <p:sp>
            <p:nvSpPr>
              <p:cNvPr id="3433" name="矩形"/>
              <p:cNvSpPr>
                <a:spLocks/>
              </p:cNvSpPr>
              <p:nvPr/>
            </p:nvSpPr>
            <p:spPr>
              <a:xfrm>
                <a:off x="1066800" y="4849225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0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434" name="矩形"/>
              <p:cNvSpPr>
                <a:spLocks/>
              </p:cNvSpPr>
              <p:nvPr/>
            </p:nvSpPr>
            <p:spPr>
              <a:xfrm>
                <a:off x="2138639" y="5020659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435" name="矩形"/>
              <p:cNvSpPr>
                <a:spLocks/>
              </p:cNvSpPr>
              <p:nvPr/>
            </p:nvSpPr>
            <p:spPr>
              <a:xfrm>
                <a:off x="3113038" y="5020659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436" name="矩形"/>
              <p:cNvSpPr>
                <a:spLocks/>
              </p:cNvSpPr>
              <p:nvPr/>
            </p:nvSpPr>
            <p:spPr>
              <a:xfrm>
                <a:off x="3989998" y="5020659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437" name="矩形"/>
              <p:cNvSpPr>
                <a:spLocks/>
              </p:cNvSpPr>
              <p:nvPr/>
            </p:nvSpPr>
            <p:spPr>
              <a:xfrm>
                <a:off x="1066800" y="4242889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438" name="矩形"/>
              <p:cNvSpPr>
                <a:spLocks/>
              </p:cNvSpPr>
              <p:nvPr/>
            </p:nvSpPr>
            <p:spPr>
              <a:xfrm>
                <a:off x="1066800" y="3551737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439" name="矩形"/>
              <p:cNvSpPr>
                <a:spLocks/>
              </p:cNvSpPr>
              <p:nvPr/>
            </p:nvSpPr>
            <p:spPr>
              <a:xfrm>
                <a:off x="1066800" y="2860586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440" name="矩形"/>
              <p:cNvSpPr>
                <a:spLocks/>
              </p:cNvSpPr>
              <p:nvPr/>
            </p:nvSpPr>
            <p:spPr>
              <a:xfrm>
                <a:off x="1066800" y="2254250"/>
                <a:ext cx="369493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4</a:t>
                </a:r>
                <a:endParaRPr lang="zh-CN" altLang="en-US" sz="2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grpSp>
          <p:nvGrpSpPr>
            <p:cNvPr id="3444" name="组合"/>
            <p:cNvGrpSpPr>
              <a:grpSpLocks/>
            </p:cNvGrpSpPr>
            <p:nvPr/>
          </p:nvGrpSpPr>
          <p:grpSpPr>
            <a:xfrm>
              <a:off x="1457324" y="1981200"/>
              <a:ext cx="3700463" cy="3119437"/>
              <a:chOff x="1457324" y="1981200"/>
              <a:chExt cx="3700463" cy="3119437"/>
            </a:xfrm>
          </p:grpSpPr>
          <p:sp>
            <p:nvSpPr>
              <p:cNvPr id="3442" name="直线"/>
              <p:cNvSpPr>
                <a:spLocks/>
              </p:cNvSpPr>
              <p:nvPr/>
            </p:nvSpPr>
            <p:spPr>
              <a:xfrm flipV="1">
                <a:off x="1457324" y="1981200"/>
                <a:ext cx="0" cy="3119437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443" name="直线"/>
              <p:cNvSpPr>
                <a:spLocks/>
              </p:cNvSpPr>
              <p:nvPr/>
            </p:nvSpPr>
            <p:spPr>
              <a:xfrm>
                <a:off x="1457324" y="5100638"/>
                <a:ext cx="3700463" cy="0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  <a:tailEnd type="triangle" w="med" len="med"/>
              </a:ln>
            </p:spPr>
          </p:sp>
        </p:grpSp>
        <p:sp>
          <p:nvSpPr>
            <p:cNvPr id="3445" name="矩形"/>
            <p:cNvSpPr>
              <a:spLocks/>
            </p:cNvSpPr>
            <p:nvPr/>
          </p:nvSpPr>
          <p:spPr>
            <a:xfrm>
              <a:off x="4832350" y="5045075"/>
              <a:ext cx="1064519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   U</a:t>
              </a:r>
              <a:r>
                <a:rPr lang="en-US" altLang="zh-CN" sz="2800" b="1" i="0" u="none" strike="noStrike" kern="1200" cap="none" spc="0" baseline="-2500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i </a:t>
              </a:r>
              <a:r>
                <a:rPr lang="en-US" altLang="zh-CN" sz="1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/V</a:t>
              </a:r>
              <a:endParaRPr lang="zh-CN" altLang="en-US" sz="1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5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udio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udio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7" grpId="0"/>
      <p:bldP spid="3418" grpId="0"/>
      <p:bldP spid="3419" grpId="0" animBg="1"/>
      <p:bldP spid="3420" grpId="0" animBg="1"/>
      <p:bldP spid="3421" grpId="0" animBg="1"/>
      <p:bldP spid="3422" grpId="0" animBg="1"/>
      <p:bldP spid="34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0" name="组合"/>
          <p:cNvGrpSpPr>
            <a:grpSpLocks/>
          </p:cNvGrpSpPr>
          <p:nvPr/>
        </p:nvGrpSpPr>
        <p:grpSpPr>
          <a:xfrm>
            <a:off x="1274763" y="1903413"/>
            <a:ext cx="1597624" cy="547099"/>
            <a:chOff x="1274763" y="1903413"/>
            <a:chExt cx="1597624" cy="547099"/>
          </a:xfrm>
        </p:grpSpPr>
        <p:sp>
          <p:nvSpPr>
            <p:cNvPr id="3447" name="直线"/>
            <p:cNvSpPr>
              <a:spLocks/>
            </p:cNvSpPr>
            <p:nvPr/>
          </p:nvSpPr>
          <p:spPr>
            <a:xfrm>
              <a:off x="1761839" y="2249456"/>
              <a:ext cx="681907" cy="0"/>
            </a:xfrm>
            <a:prstGeom prst="line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</a:ln>
          </p:spPr>
        </p:sp>
        <p:sp>
          <p:nvSpPr>
            <p:cNvPr id="3448" name="矩形"/>
            <p:cNvSpPr>
              <a:spLocks/>
            </p:cNvSpPr>
            <p:nvPr/>
          </p:nvSpPr>
          <p:spPr>
            <a:xfrm>
              <a:off x="1274763" y="1903413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449" name="矩形"/>
            <p:cNvSpPr>
              <a:spLocks/>
            </p:cNvSpPr>
            <p:nvPr/>
          </p:nvSpPr>
          <p:spPr>
            <a:xfrm>
              <a:off x="2443746" y="1930448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3451" name="直线"/>
          <p:cNvSpPr>
            <a:spLocks/>
          </p:cNvSpPr>
          <p:nvPr/>
        </p:nvSpPr>
        <p:spPr>
          <a:xfrm>
            <a:off x="2286000" y="2209800"/>
            <a:ext cx="488949" cy="1127124"/>
          </a:xfrm>
          <a:prstGeom prst="line">
            <a:avLst/>
          </a:prstGeom>
          <a:noFill/>
          <a:ln w="38100" cap="flat" cmpd="sng">
            <a:solidFill>
              <a:srgbClr val="FF3300"/>
            </a:solidFill>
            <a:prstDash val="solid"/>
            <a:round/>
          </a:ln>
        </p:spPr>
      </p:sp>
      <p:grpSp>
        <p:nvGrpSpPr>
          <p:cNvPr id="3454" name="组合"/>
          <p:cNvGrpSpPr>
            <a:grpSpLocks/>
          </p:cNvGrpSpPr>
          <p:nvPr/>
        </p:nvGrpSpPr>
        <p:grpSpPr>
          <a:xfrm>
            <a:off x="2773363" y="3276600"/>
            <a:ext cx="1489074" cy="1144587"/>
            <a:chOff x="2773363" y="3276600"/>
            <a:chExt cx="1489074" cy="1144587"/>
          </a:xfrm>
        </p:grpSpPr>
        <p:sp>
          <p:nvSpPr>
            <p:cNvPr id="3452" name="曲线"/>
            <p:cNvSpPr>
              <a:spLocks/>
            </p:cNvSpPr>
            <p:nvPr/>
          </p:nvSpPr>
          <p:spPr>
            <a:xfrm>
              <a:off x="2773363" y="3276600"/>
              <a:ext cx="203055" cy="1144587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0"/>
                  </a:moveTo>
                  <a:cubicBezTo>
                    <a:pt x="1800" y="7245"/>
                    <a:pt x="3600" y="14491"/>
                    <a:pt x="7200" y="18045"/>
                  </a:cubicBezTo>
                  <a:cubicBezTo>
                    <a:pt x="10800" y="21600"/>
                    <a:pt x="16200" y="21463"/>
                    <a:pt x="21600" y="21326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453" name="直线"/>
            <p:cNvSpPr>
              <a:spLocks/>
            </p:cNvSpPr>
            <p:nvPr/>
          </p:nvSpPr>
          <p:spPr>
            <a:xfrm>
              <a:off x="2976418" y="4406699"/>
              <a:ext cx="1286018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</p:grpSp>
      <p:sp>
        <p:nvSpPr>
          <p:cNvPr id="3455" name="矩形"/>
          <p:cNvSpPr>
            <a:spLocks/>
          </p:cNvSpPr>
          <p:nvPr/>
        </p:nvSpPr>
        <p:spPr>
          <a:xfrm>
            <a:off x="2870200" y="3795712"/>
            <a:ext cx="448121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D</a:t>
            </a:r>
            <a:endParaRPr lang="zh-CN" altLang="en-US" sz="2800" b="1" i="1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56" name="矩形"/>
          <p:cNvSpPr>
            <a:spLocks/>
          </p:cNvSpPr>
          <p:nvPr/>
        </p:nvSpPr>
        <p:spPr>
          <a:xfrm>
            <a:off x="4033838" y="3887788"/>
            <a:ext cx="428641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E</a:t>
            </a:r>
            <a:endParaRPr lang="zh-CN" altLang="en-US" sz="2800" b="1" i="1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57" name="直线"/>
          <p:cNvSpPr>
            <a:spLocks/>
          </p:cNvSpPr>
          <p:nvPr/>
        </p:nvSpPr>
        <p:spPr>
          <a:xfrm>
            <a:off x="1838325" y="4560888"/>
            <a:ext cx="566738" cy="0"/>
          </a:xfrm>
          <a:prstGeom prst="line">
            <a:avLst/>
          </a:prstGeom>
          <a:noFill/>
          <a:ln w="57150" cap="sq" cmpd="sng">
            <a:solidFill>
              <a:srgbClr val="FF3300"/>
            </a:solidFill>
            <a:prstDash val="solid"/>
            <a:round/>
            <a:tailEnd type="triangle" w="sm" len="sm"/>
          </a:ln>
        </p:spPr>
      </p:sp>
      <p:sp>
        <p:nvSpPr>
          <p:cNvPr id="3458" name="直线"/>
          <p:cNvSpPr>
            <a:spLocks/>
          </p:cNvSpPr>
          <p:nvPr/>
        </p:nvSpPr>
        <p:spPr>
          <a:xfrm flipV="1">
            <a:off x="2362200" y="2438400"/>
            <a:ext cx="0" cy="2062163"/>
          </a:xfrm>
          <a:prstGeom prst="line">
            <a:avLst/>
          </a:prstGeom>
          <a:noFill/>
          <a:ln w="38100" cap="flat" cmpd="sng">
            <a:solidFill>
              <a:srgbClr val="FF3300"/>
            </a:solidFill>
            <a:prstDash val="dash"/>
            <a:round/>
          </a:ln>
        </p:spPr>
      </p:sp>
      <p:grpSp>
        <p:nvGrpSpPr>
          <p:cNvPr id="3462" name="组合"/>
          <p:cNvGrpSpPr>
            <a:grpSpLocks/>
          </p:cNvGrpSpPr>
          <p:nvPr/>
        </p:nvGrpSpPr>
        <p:grpSpPr>
          <a:xfrm>
            <a:off x="1828800" y="4572000"/>
            <a:ext cx="528638" cy="609600"/>
            <a:chOff x="1828800" y="4572000"/>
            <a:chExt cx="528638" cy="609600"/>
          </a:xfrm>
        </p:grpSpPr>
        <p:sp>
          <p:nvSpPr>
            <p:cNvPr id="3459" name="直线"/>
            <p:cNvSpPr>
              <a:spLocks/>
            </p:cNvSpPr>
            <p:nvPr/>
          </p:nvSpPr>
          <p:spPr>
            <a:xfrm flipH="1" flipV="1">
              <a:off x="1828800" y="5126182"/>
              <a:ext cx="528638" cy="0"/>
            </a:xfrm>
            <a:prstGeom prst="line">
              <a:avLst/>
            </a:prstGeom>
            <a:noFill/>
            <a:ln w="28575" cap="sq" cmpd="sng">
              <a:solidFill>
                <a:srgbClr val="000018"/>
              </a:solidFill>
              <a:prstDash val="solid"/>
              <a:round/>
              <a:headEnd type="triangle" w="sm" len="lg"/>
              <a:tailEnd type="triangle" w="sm" len="lg"/>
            </a:ln>
          </p:spPr>
        </p:sp>
        <p:sp>
          <p:nvSpPr>
            <p:cNvPr id="3460" name="直线"/>
            <p:cNvSpPr>
              <a:spLocks/>
            </p:cNvSpPr>
            <p:nvPr/>
          </p:nvSpPr>
          <p:spPr>
            <a:xfrm flipV="1">
              <a:off x="2357438" y="4572000"/>
              <a:ext cx="0" cy="6096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dash"/>
              <a:round/>
            </a:ln>
          </p:spPr>
        </p:sp>
        <p:sp>
          <p:nvSpPr>
            <p:cNvPr id="3461" name="直线"/>
            <p:cNvSpPr>
              <a:spLocks/>
            </p:cNvSpPr>
            <p:nvPr/>
          </p:nvSpPr>
          <p:spPr>
            <a:xfrm flipV="1">
              <a:off x="1828800" y="4572000"/>
              <a:ext cx="0" cy="6096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dash"/>
              <a:round/>
            </a:ln>
          </p:spPr>
        </p:sp>
      </p:grpSp>
      <p:sp>
        <p:nvSpPr>
          <p:cNvPr id="3463" name="矩形" descr="40%"/>
          <p:cNvSpPr>
            <a:spLocks/>
          </p:cNvSpPr>
          <p:nvPr/>
        </p:nvSpPr>
        <p:spPr>
          <a:xfrm>
            <a:off x="5257800" y="762000"/>
            <a:ext cx="3200400" cy="3949065"/>
          </a:xfrm>
          <a:prstGeom prst="rect">
            <a:avLst/>
          </a:prstGeom>
          <a:noFill/>
          <a:ln w="2857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低电平噪声容限电压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NL</a:t>
            </a: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—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保证输出高电平电压不低于额定值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90%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的条件下所允许叠加在输入低电平电压上的最大噪声（或干扰）电压。</a:t>
            </a:r>
            <a:endParaRPr lang="en-US" altLang="zh-CN" sz="28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NL</a:t>
            </a: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=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OFF </a:t>
            </a: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–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IL</a:t>
            </a:r>
            <a:endParaRPr lang="zh-CN" altLang="en-US" sz="2800" b="1" i="0" u="none" strike="noStrike" kern="1200" cap="none" spc="0" baseline="-25000">
              <a:solidFill>
                <a:srgbClr val="FF33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64" name="椭圆形标注" descr="70%"/>
          <p:cNvSpPr>
            <a:spLocks/>
          </p:cNvSpPr>
          <p:nvPr/>
        </p:nvSpPr>
        <p:spPr>
          <a:xfrm>
            <a:off x="2057400" y="5562600"/>
            <a:ext cx="2438400" cy="533400"/>
          </a:xfrm>
          <a:prstGeom prst="wedgeEllipseCallout">
            <a:avLst>
              <a:gd name="adj1" fmla="val -41990"/>
              <a:gd name="adj2" fmla="val -127976"/>
            </a:avLst>
          </a:prstGeom>
          <a:pattFill prst="pct70">
            <a:fgClr>
              <a:srgbClr val="FF99CC"/>
            </a:fgClr>
            <a:bgClr>
              <a:srgbClr val="FFFFFF"/>
            </a:bgClr>
          </a:pattFill>
          <a:ln w="28575" cap="flat" cmpd="sng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Calibri" charset="0"/>
              </a:rPr>
              <a:t>允许叠加干扰</a:t>
            </a:r>
          </a:p>
        </p:txBody>
      </p:sp>
      <p:sp>
        <p:nvSpPr>
          <p:cNvPr id="3465" name="矩形"/>
          <p:cNvSpPr>
            <a:spLocks/>
          </p:cNvSpPr>
          <p:nvPr/>
        </p:nvSpPr>
        <p:spPr>
          <a:xfrm>
            <a:off x="838200" y="609600"/>
            <a:ext cx="4460201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定量说明门电路抗干扰能力</a:t>
            </a:r>
          </a:p>
        </p:txBody>
      </p:sp>
      <p:sp>
        <p:nvSpPr>
          <p:cNvPr id="3466" name="直线"/>
          <p:cNvSpPr>
            <a:spLocks/>
          </p:cNvSpPr>
          <p:nvPr/>
        </p:nvSpPr>
        <p:spPr>
          <a:xfrm>
            <a:off x="1633537" y="2246313"/>
            <a:ext cx="685800" cy="0"/>
          </a:xfrm>
          <a:prstGeom prst="line">
            <a:avLst/>
          </a:prstGeom>
          <a:noFill/>
          <a:ln w="38100" cap="sq" cmpd="sng">
            <a:solidFill>
              <a:srgbClr val="2E2AE2"/>
            </a:solidFill>
            <a:prstDash val="solid"/>
            <a:round/>
          </a:ln>
        </p:spPr>
      </p:sp>
      <p:sp>
        <p:nvSpPr>
          <p:cNvPr id="3467" name="直线"/>
          <p:cNvSpPr>
            <a:spLocks/>
          </p:cNvSpPr>
          <p:nvPr/>
        </p:nvSpPr>
        <p:spPr>
          <a:xfrm>
            <a:off x="2914333" y="4393883"/>
            <a:ext cx="1409700" cy="12699"/>
          </a:xfrm>
          <a:prstGeom prst="line">
            <a:avLst/>
          </a:prstGeom>
          <a:noFill/>
          <a:ln w="38100" cap="sq" cmpd="sng">
            <a:solidFill>
              <a:srgbClr val="2E2AE2"/>
            </a:solidFill>
            <a:prstDash val="solid"/>
            <a:round/>
          </a:ln>
        </p:spPr>
      </p:sp>
      <p:sp>
        <p:nvSpPr>
          <p:cNvPr id="3468" name="直线"/>
          <p:cNvSpPr>
            <a:spLocks/>
          </p:cNvSpPr>
          <p:nvPr/>
        </p:nvSpPr>
        <p:spPr>
          <a:xfrm>
            <a:off x="2319338" y="2286000"/>
            <a:ext cx="115886" cy="228600"/>
          </a:xfrm>
          <a:prstGeom prst="line">
            <a:avLst/>
          </a:prstGeom>
          <a:noFill/>
          <a:ln w="57150" cap="sq" cmpd="sng">
            <a:solidFill>
              <a:srgbClr val="2E2AE2"/>
            </a:solidFill>
            <a:prstDash val="solid"/>
            <a:round/>
          </a:ln>
        </p:spPr>
      </p:sp>
      <p:sp>
        <p:nvSpPr>
          <p:cNvPr id="3469" name="圆角矩形标注" descr="90%"/>
          <p:cNvSpPr>
            <a:spLocks/>
          </p:cNvSpPr>
          <p:nvPr/>
        </p:nvSpPr>
        <p:spPr>
          <a:xfrm>
            <a:off x="2535061" y="4729779"/>
            <a:ext cx="849666" cy="506765"/>
          </a:xfrm>
          <a:prstGeom prst="wedgeRoundRectCallout">
            <a:avLst>
              <a:gd name="adj1" fmla="val -69564"/>
              <a:gd name="adj2" fmla="val -84851"/>
              <a:gd name="adj3" fmla="val 16667"/>
            </a:avLst>
          </a:prstGeom>
          <a:pattFill prst="pct90">
            <a:fgClr>
              <a:srgbClr val="FFFFCC"/>
            </a:fgClr>
            <a:bgClr>
              <a:srgbClr val="FFFFFF"/>
            </a:bgClr>
          </a:pattFill>
          <a:ln w="28575" cap="sq" cmpd="sng">
            <a:solidFill>
              <a:srgbClr val="4F81BD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4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OFF</a:t>
            </a:r>
            <a:endParaRPr lang="zh-CN" altLang="en-US" sz="2400" b="1" i="0" u="none" strike="noStrike" kern="1200" cap="none" spc="0" baseline="-2500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70" name="矩形"/>
          <p:cNvSpPr>
            <a:spLocks/>
          </p:cNvSpPr>
          <p:nvPr/>
        </p:nvSpPr>
        <p:spPr>
          <a:xfrm>
            <a:off x="4495800" y="4876800"/>
            <a:ext cx="4114800" cy="1373188"/>
          </a:xfrm>
          <a:prstGeom prst="rect">
            <a:avLst/>
          </a:prstGeom>
          <a:noFill/>
          <a:ln w="38100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OFF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是保证输出为额定高电平的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90%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时所对应的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最大输入低电平电压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。</a:t>
            </a:r>
          </a:p>
        </p:txBody>
      </p:sp>
      <p:sp>
        <p:nvSpPr>
          <p:cNvPr id="3471" name="直线"/>
          <p:cNvSpPr>
            <a:spLocks/>
          </p:cNvSpPr>
          <p:nvPr/>
        </p:nvSpPr>
        <p:spPr>
          <a:xfrm>
            <a:off x="1676400" y="2514600"/>
            <a:ext cx="762000" cy="0"/>
          </a:xfrm>
          <a:prstGeom prst="line">
            <a:avLst/>
          </a:prstGeom>
          <a:noFill/>
          <a:ln w="38100" cap="flat" cmpd="sng">
            <a:solidFill>
              <a:srgbClr val="FF3300"/>
            </a:solidFill>
            <a:prstDash val="dash"/>
            <a:round/>
          </a:ln>
        </p:spPr>
      </p:sp>
      <p:sp>
        <p:nvSpPr>
          <p:cNvPr id="3472" name="圆角矩形标注" descr="40%"/>
          <p:cNvSpPr>
            <a:spLocks/>
          </p:cNvSpPr>
          <p:nvPr/>
        </p:nvSpPr>
        <p:spPr>
          <a:xfrm>
            <a:off x="3276600" y="1600200"/>
            <a:ext cx="1384300" cy="592137"/>
          </a:xfrm>
          <a:prstGeom prst="wedgeRoundRectCallout">
            <a:avLst>
              <a:gd name="adj1" fmla="val -115365"/>
              <a:gd name="adj2" fmla="val 100129"/>
              <a:gd name="adj3" fmla="val 16667"/>
            </a:avLst>
          </a:prstGeom>
          <a:pattFill prst="pct40">
            <a:fgClr>
              <a:srgbClr val="00FF00"/>
            </a:fgClr>
            <a:bgClr>
              <a:srgbClr val="FFFFFF"/>
            </a:bgClr>
          </a:pattFill>
          <a:ln w="38100" cap="sq" cmpd="sng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Calibri" charset="0"/>
              </a:rPr>
              <a:t>0.9</a:t>
            </a:r>
            <a:r>
              <a:rPr lang="en-US" altLang="zh-CN" sz="2800" b="1" i="1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2E2AE2"/>
                </a:solidFill>
                <a:latin typeface="Times New Roman" charset="0"/>
                <a:ea typeface="宋体" charset="0"/>
                <a:cs typeface="Calibri" charset="0"/>
              </a:rPr>
              <a:t>OH</a:t>
            </a:r>
            <a:endParaRPr lang="zh-CN" altLang="en-US" sz="2800" b="1" i="0" u="none" strike="noStrike" kern="1200" cap="none" spc="0" baseline="-25000">
              <a:solidFill>
                <a:srgbClr val="2E2AE2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473" name="圆角矩形标注" descr="40%"/>
          <p:cNvSpPr>
            <a:spLocks/>
          </p:cNvSpPr>
          <p:nvPr/>
        </p:nvSpPr>
        <p:spPr>
          <a:xfrm>
            <a:off x="3048000" y="2513176"/>
            <a:ext cx="1358899" cy="1317296"/>
          </a:xfrm>
          <a:prstGeom prst="wedgeRoundRectCallout">
            <a:avLst>
              <a:gd name="adj1" fmla="val -118217"/>
              <a:gd name="adj2" fmla="val 102416"/>
              <a:gd name="adj3" fmla="val 16667"/>
            </a:avLst>
          </a:prstGeom>
          <a:pattFill prst="pct40">
            <a:fgClr>
              <a:srgbClr val="FFCCCC"/>
            </a:fgClr>
            <a:bgClr>
              <a:srgbClr val="FFFFFF"/>
            </a:bgClr>
          </a:pattFill>
          <a:ln w="38100" cap="sq" cmpd="sng">
            <a:solidFill>
              <a:srgbClr val="CC0000"/>
            </a:solidFill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输入</a:t>
            </a:r>
            <a:endParaRPr lang="en-US" altLang="zh-CN" sz="24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低电平</a:t>
            </a:r>
            <a:endParaRPr lang="en-US" altLang="zh-CN" sz="24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电压</a:t>
            </a:r>
            <a:r>
              <a:rPr lang="en-US" altLang="zh-CN" sz="24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4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IL</a:t>
            </a:r>
            <a:endParaRPr lang="zh-CN" altLang="en-US" sz="2400" b="1" i="0" u="none" strike="noStrike" kern="1200" cap="none" spc="0" baseline="-25000">
              <a:solidFill>
                <a:srgbClr val="FF33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3497" name="组合"/>
          <p:cNvGrpSpPr>
            <a:grpSpLocks/>
          </p:cNvGrpSpPr>
          <p:nvPr/>
        </p:nvGrpSpPr>
        <p:grpSpPr>
          <a:xfrm>
            <a:off x="1295400" y="1371600"/>
            <a:ext cx="4260157" cy="3668077"/>
            <a:chOff x="1295400" y="1371600"/>
            <a:chExt cx="4260157" cy="3668077"/>
          </a:xfrm>
        </p:grpSpPr>
        <p:grpSp>
          <p:nvGrpSpPr>
            <p:cNvPr id="3495" name="组合"/>
            <p:cNvGrpSpPr>
              <a:grpSpLocks/>
            </p:cNvGrpSpPr>
            <p:nvPr/>
          </p:nvGrpSpPr>
          <p:grpSpPr>
            <a:xfrm>
              <a:off x="1295400" y="1519237"/>
              <a:ext cx="4260157" cy="3520439"/>
              <a:chOff x="1295400" y="1519237"/>
              <a:chExt cx="4260157" cy="3520439"/>
            </a:xfrm>
          </p:grpSpPr>
          <p:grpSp>
            <p:nvGrpSpPr>
              <p:cNvPr id="3481" name="组合"/>
              <p:cNvGrpSpPr>
                <a:grpSpLocks/>
              </p:cNvGrpSpPr>
              <p:nvPr/>
            </p:nvGrpSpPr>
            <p:grpSpPr>
              <a:xfrm>
                <a:off x="1627187" y="2095500"/>
                <a:ext cx="2317750" cy="2544762"/>
                <a:chOff x="1627187" y="2095500"/>
                <a:chExt cx="2317750" cy="2544762"/>
              </a:xfrm>
            </p:grpSpPr>
            <p:sp>
              <p:nvSpPr>
                <p:cNvPr id="3474" name="直线"/>
                <p:cNvSpPr>
                  <a:spLocks/>
                </p:cNvSpPr>
                <p:nvPr/>
              </p:nvSpPr>
              <p:spPr>
                <a:xfrm>
                  <a:off x="1627187" y="4046484"/>
                  <a:ext cx="82776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475" name="直线"/>
                <p:cNvSpPr>
                  <a:spLocks/>
                </p:cNvSpPr>
                <p:nvPr/>
              </p:nvSpPr>
              <p:spPr>
                <a:xfrm>
                  <a:off x="1627187" y="3367881"/>
                  <a:ext cx="82776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476" name="直线"/>
                <p:cNvSpPr>
                  <a:spLocks/>
                </p:cNvSpPr>
                <p:nvPr/>
              </p:nvSpPr>
              <p:spPr>
                <a:xfrm>
                  <a:off x="1627187" y="2689278"/>
                  <a:ext cx="82776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477" name="直线"/>
                <p:cNvSpPr>
                  <a:spLocks/>
                </p:cNvSpPr>
                <p:nvPr/>
              </p:nvSpPr>
              <p:spPr>
                <a:xfrm>
                  <a:off x="1627187" y="2095500"/>
                  <a:ext cx="82776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478" name="直线"/>
                <p:cNvSpPr>
                  <a:spLocks/>
                </p:cNvSpPr>
                <p:nvPr/>
              </p:nvSpPr>
              <p:spPr>
                <a:xfrm flipV="1">
                  <a:off x="2372178" y="4555436"/>
                  <a:ext cx="0" cy="84825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479" name="直线"/>
                <p:cNvSpPr>
                  <a:spLocks/>
                </p:cNvSpPr>
                <p:nvPr/>
              </p:nvSpPr>
              <p:spPr>
                <a:xfrm flipV="1">
                  <a:off x="3199947" y="4555436"/>
                  <a:ext cx="0" cy="84825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480" name="直线"/>
                <p:cNvSpPr>
                  <a:spLocks/>
                </p:cNvSpPr>
                <p:nvPr/>
              </p:nvSpPr>
              <p:spPr>
                <a:xfrm flipV="1">
                  <a:off x="3944937" y="4555436"/>
                  <a:ext cx="0" cy="84825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  <p:grpSp>
            <p:nvGrpSpPr>
              <p:cNvPr id="3490" name="组合"/>
              <p:cNvGrpSpPr>
                <a:grpSpLocks/>
              </p:cNvGrpSpPr>
              <p:nvPr/>
            </p:nvGrpSpPr>
            <p:grpSpPr>
              <a:xfrm>
                <a:off x="1295400" y="1785937"/>
                <a:ext cx="2844799" cy="3232149"/>
                <a:chOff x="1295400" y="1785937"/>
                <a:chExt cx="2844799" cy="3232149"/>
              </a:xfrm>
            </p:grpSpPr>
            <p:sp>
              <p:nvSpPr>
                <p:cNvPr id="3482" name="矩形"/>
                <p:cNvSpPr>
                  <a:spLocks/>
                </p:cNvSpPr>
                <p:nvPr/>
              </p:nvSpPr>
              <p:spPr>
                <a:xfrm>
                  <a:off x="1295400" y="4327124"/>
                  <a:ext cx="362065" cy="517779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483" name="矩形"/>
                <p:cNvSpPr>
                  <a:spLocks/>
                </p:cNvSpPr>
                <p:nvPr/>
              </p:nvSpPr>
              <p:spPr>
                <a:xfrm>
                  <a:off x="2209184" y="4498540"/>
                  <a:ext cx="362064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484" name="矩形"/>
                <p:cNvSpPr>
                  <a:spLocks/>
                </p:cNvSpPr>
                <p:nvPr/>
              </p:nvSpPr>
              <p:spPr>
                <a:xfrm>
                  <a:off x="3033314" y="4498540"/>
                  <a:ext cx="362066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2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485" name="矩形"/>
                <p:cNvSpPr>
                  <a:spLocks/>
                </p:cNvSpPr>
                <p:nvPr/>
              </p:nvSpPr>
              <p:spPr>
                <a:xfrm>
                  <a:off x="3778134" y="4498540"/>
                  <a:ext cx="362065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3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486" name="矩形"/>
                <p:cNvSpPr>
                  <a:spLocks/>
                </p:cNvSpPr>
                <p:nvPr/>
              </p:nvSpPr>
              <p:spPr>
                <a:xfrm>
                  <a:off x="1295400" y="3733356"/>
                  <a:ext cx="362065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487" name="矩形"/>
                <p:cNvSpPr>
                  <a:spLocks/>
                </p:cNvSpPr>
                <p:nvPr/>
              </p:nvSpPr>
              <p:spPr>
                <a:xfrm>
                  <a:off x="1295400" y="3058298"/>
                  <a:ext cx="362065" cy="517779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2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488" name="矩形"/>
                <p:cNvSpPr>
                  <a:spLocks/>
                </p:cNvSpPr>
                <p:nvPr/>
              </p:nvSpPr>
              <p:spPr>
                <a:xfrm>
                  <a:off x="1295400" y="2377938"/>
                  <a:ext cx="362065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3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489" name="矩形"/>
                <p:cNvSpPr>
                  <a:spLocks/>
                </p:cNvSpPr>
                <p:nvPr/>
              </p:nvSpPr>
              <p:spPr>
                <a:xfrm>
                  <a:off x="1295400" y="1785937"/>
                  <a:ext cx="362065" cy="517779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4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  <p:grpSp>
            <p:nvGrpSpPr>
              <p:cNvPr id="3493" name="组合"/>
              <p:cNvGrpSpPr>
                <a:grpSpLocks/>
              </p:cNvGrpSpPr>
              <p:nvPr/>
            </p:nvGrpSpPr>
            <p:grpSpPr>
              <a:xfrm>
                <a:off x="1627187" y="1519237"/>
                <a:ext cx="3143251" cy="3054350"/>
                <a:chOff x="1627187" y="1519237"/>
                <a:chExt cx="3143251" cy="3054350"/>
              </a:xfrm>
            </p:grpSpPr>
            <p:sp>
              <p:nvSpPr>
                <p:cNvPr id="3491" name="直线"/>
                <p:cNvSpPr>
                  <a:spLocks/>
                </p:cNvSpPr>
                <p:nvPr/>
              </p:nvSpPr>
              <p:spPr>
                <a:xfrm flipV="1">
                  <a:off x="1627187" y="1519237"/>
                  <a:ext cx="0" cy="305435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18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3492" name="直线"/>
                <p:cNvSpPr>
                  <a:spLocks/>
                </p:cNvSpPr>
                <p:nvPr/>
              </p:nvSpPr>
              <p:spPr>
                <a:xfrm>
                  <a:off x="1627187" y="4573588"/>
                  <a:ext cx="3143251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18"/>
                  </a:solidFill>
                  <a:prstDash val="solid"/>
                  <a:round/>
                  <a:tailEnd type="triangle" w="med" len="med"/>
                </a:ln>
              </p:spPr>
            </p:sp>
          </p:grpSp>
          <p:sp>
            <p:nvSpPr>
              <p:cNvPr id="3494" name="矩形"/>
              <p:cNvSpPr>
                <a:spLocks/>
              </p:cNvSpPr>
              <p:nvPr/>
            </p:nvSpPr>
            <p:spPr>
              <a:xfrm>
                <a:off x="4491038" y="4519612"/>
                <a:ext cx="1064519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rPr>
                  <a:t>   U</a:t>
                </a:r>
                <a:r>
                  <a:rPr lang="en-US" altLang="zh-CN" sz="2800" b="1" i="0" u="none" strike="noStrike" kern="1200" cap="none" spc="0" baseline="-2500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rPr>
                  <a:t>i </a:t>
                </a:r>
                <a:r>
                  <a:rPr lang="en-US" altLang="zh-CN" sz="1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/V</a:t>
                </a:r>
                <a:endParaRPr lang="zh-CN" altLang="en-US" sz="1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sp>
          <p:nvSpPr>
            <p:cNvPr id="3496" name="矩形"/>
            <p:cNvSpPr>
              <a:spLocks/>
            </p:cNvSpPr>
            <p:nvPr/>
          </p:nvSpPr>
          <p:spPr>
            <a:xfrm>
              <a:off x="1676400" y="1371600"/>
              <a:ext cx="69984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1800" b="1" i="0" u="none" strike="noStrike" kern="1200" cap="none" spc="0" baseline="-2500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O</a:t>
              </a:r>
              <a:r>
                <a:rPr lang="en-US" altLang="zh-CN" sz="1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/V</a:t>
              </a:r>
              <a:endParaRPr lang="zh-CN" altLang="en-US" sz="1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0453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" dur="500"/>
                                        <p:tgtEl>
                                          <p:spTgt spid="3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3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3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7" grpId="0" animBg="1"/>
      <p:bldP spid="3458" grpId="0" animBg="1"/>
      <p:bldP spid="3462" grpId="0" animBg="1"/>
      <p:bldP spid="3463" grpId="0"/>
      <p:bldP spid="3464" grpId="0" animBg="1"/>
      <p:bldP spid="3468" grpId="0" animBg="1"/>
      <p:bldP spid="3469" grpId="0" animBg="1"/>
      <p:bldP spid="3470" grpId="0"/>
      <p:bldP spid="3471" grpId="0" animBg="1"/>
      <p:bldP spid="3472" grpId="0" animBg="1"/>
      <p:bldP spid="34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"/>
          <p:cNvSpPr>
            <a:spLocks noGrp="1"/>
          </p:cNvSpPr>
          <p:nvPr>
            <p:ph type="subTitle" idx="1"/>
          </p:nvPr>
        </p:nvSpPr>
        <p:spPr>
          <a:xfrm>
            <a:off x="2819400" y="457200"/>
            <a:ext cx="33528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4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20.2 </a:t>
            </a:r>
            <a:r>
              <a:rPr lang="zh-CN" altLang="en-US" sz="34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逻辑代数</a:t>
            </a:r>
          </a:p>
        </p:txBody>
      </p:sp>
      <p:sp>
        <p:nvSpPr>
          <p:cNvPr id="74" name="矩形"/>
          <p:cNvSpPr>
            <a:spLocks/>
          </p:cNvSpPr>
          <p:nvPr/>
        </p:nvSpPr>
        <p:spPr>
          <a:xfrm>
            <a:off x="685800" y="1385255"/>
            <a:ext cx="7391400" cy="2920365"/>
          </a:xfrm>
          <a:prstGeom prst="rect">
            <a:avLst/>
          </a:prstGeom>
          <a:noFill/>
          <a:ln w="28575" cap="flat" cmpd="sng">
            <a:noFill/>
            <a:prstDash val="sysDot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逻辑代数</a:t>
            </a:r>
            <a:r>
              <a:rPr lang="zh-CN" altLang="en-US" sz="2800" b="1" i="0" u="none" strike="noStrike" kern="1200" cap="none" spc="0" baseline="0">
                <a:solidFill>
                  <a:srgbClr val="01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（又称布尔代数），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它是分析设计逻辑电路的数学工具。虽然它和普通代数一样也用字母表示变量，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但变量的取值只有“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，“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两种，分别称为逻辑“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和逻辑“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。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这里“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和“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1”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并不表示数量的大小，而是表示两种相互对立的逻辑状态。</a:t>
            </a:r>
          </a:p>
        </p:txBody>
      </p:sp>
      <p:grpSp>
        <p:nvGrpSpPr>
          <p:cNvPr id="77" name="组合"/>
          <p:cNvGrpSpPr>
            <a:grpSpLocks/>
          </p:cNvGrpSpPr>
          <p:nvPr/>
        </p:nvGrpSpPr>
        <p:grpSpPr>
          <a:xfrm>
            <a:off x="457200" y="4572000"/>
            <a:ext cx="7620000" cy="1160145"/>
            <a:chOff x="457200" y="4572000"/>
            <a:chExt cx="7620000" cy="1160145"/>
          </a:xfrm>
        </p:grpSpPr>
        <p:sp>
          <p:nvSpPr>
            <p:cNvPr id="75" name="矩形"/>
            <p:cNvSpPr>
              <a:spLocks/>
            </p:cNvSpPr>
            <p:nvPr/>
          </p:nvSpPr>
          <p:spPr>
            <a:xfrm>
              <a:off x="457200" y="4572000"/>
              <a:ext cx="7620000" cy="1160145"/>
            </a:xfrm>
            <a:prstGeom prst="rect">
              <a:avLst/>
            </a:prstGeom>
            <a:noFill/>
            <a:ln w="28575" cap="flat" cmpd="sng">
              <a:noFill/>
              <a:prstDash val="sysDot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None/>
              </a:pPr>
              <a:r>
                <a:rPr lang="en-US" altLang="zh-CN" sz="3200" b="1" i="0" u="none" strike="noStrike" kern="1200" cap="none" spc="0" baseline="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        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逻辑代数所表示的是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逻辑关系</a:t>
              </a:r>
              <a:r>
                <a:rPr lang="zh-CN" altLang="en-US" sz="3200" b="1" i="0" u="none" strike="noStrike" kern="1200" cap="none" spc="0" baseline="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，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而不是数量关系。这是它与普通代数的本质区别</a:t>
              </a:r>
              <a:r>
                <a:rPr lang="zh-CN" altLang="en-US" sz="32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。</a:t>
              </a:r>
            </a:p>
          </p:txBody>
        </p:sp>
        <p:sp>
          <p:nvSpPr>
            <p:cNvPr id="76" name="五角星"/>
            <p:cNvSpPr>
              <a:spLocks/>
            </p:cNvSpPr>
            <p:nvPr/>
          </p:nvSpPr>
          <p:spPr>
            <a:xfrm>
              <a:off x="838200" y="4724400"/>
              <a:ext cx="380999" cy="381000"/>
            </a:xfrm>
            <a:prstGeom prst="star5">
              <a:avLst/>
            </a:prstGeom>
            <a:solidFill>
              <a:srgbClr val="FF3300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</p:sp>
      </p:grpSp>
      <p:sp>
        <p:nvSpPr>
          <p:cNvPr id="78" name="直线"/>
          <p:cNvSpPr>
            <a:spLocks/>
          </p:cNvSpPr>
          <p:nvPr/>
        </p:nvSpPr>
        <p:spPr>
          <a:xfrm>
            <a:off x="4038600" y="2819400"/>
            <a:ext cx="3429000" cy="0"/>
          </a:xfrm>
          <a:prstGeom prst="line">
            <a:avLst/>
          </a:prstGeom>
          <a:noFill/>
          <a:ln w="38100" cap="sq" cmpd="sng">
            <a:solidFill>
              <a:srgbClr val="FF0000"/>
            </a:solidFill>
            <a:prstDash val="solid"/>
            <a:round/>
          </a:ln>
        </p:spPr>
      </p:sp>
      <p:sp>
        <p:nvSpPr>
          <p:cNvPr id="79" name="直线"/>
          <p:cNvSpPr>
            <a:spLocks/>
          </p:cNvSpPr>
          <p:nvPr/>
        </p:nvSpPr>
        <p:spPr>
          <a:xfrm>
            <a:off x="838198" y="3276600"/>
            <a:ext cx="2493718" cy="0"/>
          </a:xfrm>
          <a:prstGeom prst="line">
            <a:avLst/>
          </a:prstGeom>
          <a:noFill/>
          <a:ln w="38100" cap="sq" cmpd="sng">
            <a:solidFill>
              <a:srgbClr val="FF0000"/>
            </a:solidFill>
            <a:prstDash val="solid"/>
            <a:round/>
          </a:ln>
        </p:spPr>
      </p:sp>
      <p:sp>
        <p:nvSpPr>
          <p:cNvPr id="80" name="直线"/>
          <p:cNvSpPr>
            <a:spLocks/>
          </p:cNvSpPr>
          <p:nvPr/>
        </p:nvSpPr>
        <p:spPr>
          <a:xfrm>
            <a:off x="762000" y="3810000"/>
            <a:ext cx="7239000" cy="0"/>
          </a:xfrm>
          <a:prstGeom prst="line">
            <a:avLst/>
          </a:prstGeom>
          <a:noFill/>
          <a:ln w="38100" cap="sq" cmpd="sng">
            <a:solidFill>
              <a:srgbClr val="FF0000"/>
            </a:solidFill>
            <a:prstDash val="solid"/>
            <a:round/>
          </a:ln>
        </p:spPr>
      </p:sp>
      <p:sp>
        <p:nvSpPr>
          <p:cNvPr id="81" name="直线"/>
          <p:cNvSpPr>
            <a:spLocks/>
          </p:cNvSpPr>
          <p:nvPr/>
        </p:nvSpPr>
        <p:spPr>
          <a:xfrm>
            <a:off x="762000" y="4267199"/>
            <a:ext cx="5410200" cy="15874"/>
          </a:xfrm>
          <a:prstGeom prst="line">
            <a:avLst/>
          </a:prstGeom>
          <a:noFill/>
          <a:ln w="38100" cap="sq" cmpd="sng">
            <a:solidFill>
              <a:srgbClr val="FF0000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7253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圆角矩形标注" descr="40%"/>
          <p:cNvSpPr>
            <a:spLocks/>
          </p:cNvSpPr>
          <p:nvPr/>
        </p:nvSpPr>
        <p:spPr>
          <a:xfrm>
            <a:off x="3733800" y="1524000"/>
            <a:ext cx="1579563" cy="1512888"/>
          </a:xfrm>
          <a:prstGeom prst="wedgeRoundRectCallout">
            <a:avLst>
              <a:gd name="adj1" fmla="val -953"/>
              <a:gd name="adj2" fmla="val 143907"/>
              <a:gd name="adj3" fmla="val 16667"/>
            </a:avLst>
          </a:prstGeom>
          <a:pattFill prst="pct40">
            <a:fgClr>
              <a:srgbClr val="00FF00"/>
            </a:fgClr>
            <a:bgClr>
              <a:srgbClr val="FFFFFF"/>
            </a:bgClr>
          </a:pattFill>
          <a:ln w="38100" cap="sq" cmpd="sng">
            <a:solidFill>
              <a:srgbClr val="0066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输入</a:t>
            </a:r>
            <a:endParaRPr lang="en-US" altLang="zh-CN" sz="2800" b="1" i="0" u="none" strike="noStrike" kern="1200" cap="none" spc="0" baseline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高电平</a:t>
            </a:r>
            <a:endParaRPr lang="en-US" altLang="zh-CN" sz="2800" b="1" i="0" u="none" strike="noStrike" kern="1200" cap="none" spc="0" baseline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电压</a:t>
            </a:r>
            <a:r>
              <a:rPr lang="en-US" altLang="zh-CN" sz="2800" b="1" i="1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IH</a:t>
            </a:r>
            <a:endParaRPr lang="zh-CN" altLang="en-US" sz="2800" b="1" i="0" u="none" strike="noStrike" kern="1200" cap="none" spc="0" baseline="-2500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3502" name="组合"/>
          <p:cNvGrpSpPr>
            <a:grpSpLocks/>
          </p:cNvGrpSpPr>
          <p:nvPr/>
        </p:nvGrpSpPr>
        <p:grpSpPr>
          <a:xfrm>
            <a:off x="938212" y="1905000"/>
            <a:ext cx="1597624" cy="547099"/>
            <a:chOff x="938212" y="1905000"/>
            <a:chExt cx="1597624" cy="547099"/>
          </a:xfrm>
        </p:grpSpPr>
        <p:sp>
          <p:nvSpPr>
            <p:cNvPr id="3499" name="直线"/>
            <p:cNvSpPr>
              <a:spLocks/>
            </p:cNvSpPr>
            <p:nvPr/>
          </p:nvSpPr>
          <p:spPr>
            <a:xfrm>
              <a:off x="1425289" y="2251043"/>
              <a:ext cx="681907" cy="0"/>
            </a:xfrm>
            <a:prstGeom prst="line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</a:ln>
          </p:spPr>
        </p:sp>
        <p:sp>
          <p:nvSpPr>
            <p:cNvPr id="3500" name="矩形"/>
            <p:cNvSpPr>
              <a:spLocks/>
            </p:cNvSpPr>
            <p:nvPr/>
          </p:nvSpPr>
          <p:spPr>
            <a:xfrm>
              <a:off x="938212" y="1905000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501" name="矩形"/>
            <p:cNvSpPr>
              <a:spLocks/>
            </p:cNvSpPr>
            <p:nvPr/>
          </p:nvSpPr>
          <p:spPr>
            <a:xfrm>
              <a:off x="2107196" y="1932035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3503" name="直线"/>
          <p:cNvSpPr>
            <a:spLocks/>
          </p:cNvSpPr>
          <p:nvPr/>
        </p:nvSpPr>
        <p:spPr>
          <a:xfrm>
            <a:off x="2101850" y="2209800"/>
            <a:ext cx="488949" cy="1127124"/>
          </a:xfrm>
          <a:prstGeom prst="line">
            <a:avLst/>
          </a:prstGeom>
          <a:noFill/>
          <a:ln w="38100" cap="flat" cmpd="sng">
            <a:solidFill>
              <a:srgbClr val="FF3300"/>
            </a:solidFill>
            <a:prstDash val="solid"/>
            <a:round/>
          </a:ln>
        </p:spPr>
      </p:sp>
      <p:sp>
        <p:nvSpPr>
          <p:cNvPr id="3504" name="直线"/>
          <p:cNvSpPr>
            <a:spLocks/>
          </p:cNvSpPr>
          <p:nvPr/>
        </p:nvSpPr>
        <p:spPr>
          <a:xfrm flipH="1">
            <a:off x="2787649" y="4549775"/>
            <a:ext cx="1709737" cy="0"/>
          </a:xfrm>
          <a:prstGeom prst="line">
            <a:avLst/>
          </a:prstGeom>
          <a:noFill/>
          <a:ln w="57150" cap="sq" cmpd="sng">
            <a:solidFill>
              <a:srgbClr val="FF3300"/>
            </a:solidFill>
            <a:prstDash val="solid"/>
            <a:round/>
            <a:tailEnd type="triangle" w="sm" len="sm"/>
          </a:ln>
        </p:spPr>
      </p:sp>
      <p:sp>
        <p:nvSpPr>
          <p:cNvPr id="3505" name="矩形"/>
          <p:cNvSpPr>
            <a:spLocks/>
          </p:cNvSpPr>
          <p:nvPr/>
        </p:nvSpPr>
        <p:spPr>
          <a:xfrm>
            <a:off x="5715000" y="668338"/>
            <a:ext cx="2819400" cy="4063365"/>
          </a:xfrm>
          <a:prstGeom prst="rect">
            <a:avLst/>
          </a:prstGeom>
          <a:noFill/>
          <a:ln w="28575" cap="sq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高电平噪声容限电压</a:t>
            </a:r>
            <a:r>
              <a:rPr lang="en-US" altLang="zh-CN" sz="32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32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NH</a:t>
            </a: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—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保证输出低电平电压的条件下所允许叠加在输入高 电平电压上的最大噪声（或干扰）电压。</a:t>
            </a:r>
            <a:endParaRPr lang="en-US" altLang="zh-CN" sz="28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32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NH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=</a:t>
            </a:r>
            <a:r>
              <a:rPr lang="en-US" altLang="zh-CN" sz="32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32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IH</a:t>
            </a:r>
            <a:r>
              <a:rPr lang="en-US" altLang="zh-CN" sz="32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–</a:t>
            </a:r>
            <a:r>
              <a:rPr lang="en-US" altLang="zh-CN" sz="32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32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ON</a:t>
            </a:r>
            <a:endParaRPr lang="zh-CN" altLang="en-US" sz="3200" b="1" i="0" u="none" strike="noStrike" kern="1200" cap="none" spc="0" baseline="-25000">
              <a:solidFill>
                <a:srgbClr val="FF33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506" name="椭圆形标注" descr="70%"/>
          <p:cNvSpPr>
            <a:spLocks/>
          </p:cNvSpPr>
          <p:nvPr/>
        </p:nvSpPr>
        <p:spPr>
          <a:xfrm>
            <a:off x="2559050" y="3201988"/>
            <a:ext cx="2438400" cy="533400"/>
          </a:xfrm>
          <a:prstGeom prst="wedgeEllipseCallout">
            <a:avLst>
              <a:gd name="adj1" fmla="val -1888"/>
              <a:gd name="adj2" fmla="val 113393"/>
            </a:avLst>
          </a:prstGeom>
          <a:pattFill prst="pct70">
            <a:fgClr>
              <a:srgbClr val="FFFF66"/>
            </a:fgClr>
            <a:bgClr>
              <a:srgbClr val="FFFFFF"/>
            </a:bgClr>
          </a:pattFill>
          <a:ln w="28575" cap="flat" cmpd="sng">
            <a:solidFill>
              <a:srgbClr val="CC00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2E2AE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允许叠加干扰</a:t>
            </a:r>
          </a:p>
        </p:txBody>
      </p:sp>
      <p:sp>
        <p:nvSpPr>
          <p:cNvPr id="3507" name="矩形"/>
          <p:cNvSpPr>
            <a:spLocks/>
          </p:cNvSpPr>
          <p:nvPr/>
        </p:nvSpPr>
        <p:spPr>
          <a:xfrm>
            <a:off x="762000" y="533400"/>
            <a:ext cx="4460201" cy="5200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定量说明门电路抗干扰能力</a:t>
            </a:r>
          </a:p>
        </p:txBody>
      </p:sp>
      <p:sp>
        <p:nvSpPr>
          <p:cNvPr id="3508" name="直线"/>
          <p:cNvSpPr>
            <a:spLocks/>
          </p:cNvSpPr>
          <p:nvPr/>
        </p:nvSpPr>
        <p:spPr>
          <a:xfrm>
            <a:off x="1416050" y="2246313"/>
            <a:ext cx="685800" cy="0"/>
          </a:xfrm>
          <a:prstGeom prst="line">
            <a:avLst/>
          </a:prstGeom>
          <a:noFill/>
          <a:ln w="38100" cap="sq" cmpd="sng">
            <a:solidFill>
              <a:srgbClr val="2E2AE2"/>
            </a:solidFill>
            <a:prstDash val="solid"/>
            <a:round/>
          </a:ln>
        </p:spPr>
      </p:sp>
      <p:sp>
        <p:nvSpPr>
          <p:cNvPr id="3509" name="圆角矩形标注" descr="40%"/>
          <p:cNvSpPr>
            <a:spLocks/>
          </p:cNvSpPr>
          <p:nvPr/>
        </p:nvSpPr>
        <p:spPr>
          <a:xfrm>
            <a:off x="2395538" y="4802188"/>
            <a:ext cx="892175" cy="592137"/>
          </a:xfrm>
          <a:prstGeom prst="wedgeRoundRectCallout">
            <a:avLst>
              <a:gd name="adj1" fmla="val -9939"/>
              <a:gd name="adj2" fmla="val -92629"/>
              <a:gd name="adj3" fmla="val 16667"/>
            </a:avLst>
          </a:prstGeom>
          <a:pattFill prst="pct40">
            <a:fgClr>
              <a:srgbClr val="FFCCFF"/>
            </a:fgClr>
            <a:bgClr>
              <a:srgbClr val="FFFFFF"/>
            </a:bgClr>
          </a:pattFill>
          <a:ln w="38100" cap="sq" cmpd="sng">
            <a:solidFill>
              <a:srgbClr val="339933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2E2AE2"/>
                </a:solidFill>
                <a:latin typeface="Times New Roman" charset="0"/>
                <a:ea typeface="宋体" charset="0"/>
                <a:cs typeface="Calibri" charset="0"/>
              </a:rPr>
              <a:t>ON</a:t>
            </a:r>
            <a:endParaRPr lang="zh-CN" altLang="en-US" sz="2800" b="1" i="0" u="none" strike="noStrike" kern="1200" cap="none" spc="0" baseline="-25000">
              <a:solidFill>
                <a:srgbClr val="2E2AE2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510" name="矩形"/>
          <p:cNvSpPr>
            <a:spLocks/>
          </p:cNvSpPr>
          <p:nvPr/>
        </p:nvSpPr>
        <p:spPr>
          <a:xfrm>
            <a:off x="3962400" y="4953000"/>
            <a:ext cx="4114800" cy="137318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   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ON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是保证输出为额定低电平时所对应的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Calibri" charset="0"/>
              </a:rPr>
              <a:t>最小输入高电平电压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。</a:t>
            </a:r>
            <a:endParaRPr lang="zh-CN" altLang="en-US" sz="28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3514" name="组合"/>
          <p:cNvGrpSpPr>
            <a:grpSpLocks/>
          </p:cNvGrpSpPr>
          <p:nvPr/>
        </p:nvGrpSpPr>
        <p:grpSpPr>
          <a:xfrm>
            <a:off x="2787650" y="4040188"/>
            <a:ext cx="1752600" cy="533400"/>
            <a:chOff x="2787650" y="4040188"/>
            <a:chExt cx="1752600" cy="533400"/>
          </a:xfrm>
        </p:grpSpPr>
        <p:sp>
          <p:nvSpPr>
            <p:cNvPr id="3511" name="直线"/>
            <p:cNvSpPr>
              <a:spLocks/>
            </p:cNvSpPr>
            <p:nvPr/>
          </p:nvSpPr>
          <p:spPr>
            <a:xfrm flipH="1">
              <a:off x="2787650" y="4088679"/>
              <a:ext cx="1752600" cy="0"/>
            </a:xfrm>
            <a:prstGeom prst="line">
              <a:avLst/>
            </a:prstGeom>
            <a:noFill/>
            <a:ln w="38100" cap="sq" cmpd="sng">
              <a:solidFill>
                <a:srgbClr val="2E2AE2"/>
              </a:solidFill>
              <a:prstDash val="solid"/>
              <a:round/>
              <a:headEnd type="triangle" w="sm" len="lg"/>
              <a:tailEnd type="triangle" w="sm" len="lg"/>
            </a:ln>
          </p:spPr>
        </p:sp>
        <p:sp>
          <p:nvSpPr>
            <p:cNvPr id="3512" name="直线"/>
            <p:cNvSpPr>
              <a:spLocks/>
            </p:cNvSpPr>
            <p:nvPr/>
          </p:nvSpPr>
          <p:spPr>
            <a:xfrm>
              <a:off x="4540250" y="4040188"/>
              <a:ext cx="0" cy="533400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</a:ln>
          </p:spPr>
        </p:sp>
        <p:sp>
          <p:nvSpPr>
            <p:cNvPr id="3513" name="直线"/>
            <p:cNvSpPr>
              <a:spLocks/>
            </p:cNvSpPr>
            <p:nvPr/>
          </p:nvSpPr>
          <p:spPr>
            <a:xfrm>
              <a:off x="2787650" y="4040188"/>
              <a:ext cx="0" cy="533400"/>
            </a:xfrm>
            <a:prstGeom prst="line">
              <a:avLst/>
            </a:prstGeom>
            <a:noFill/>
            <a:ln w="38100" cap="flat" cmpd="sng">
              <a:solidFill>
                <a:srgbClr val="C0504D"/>
              </a:solidFill>
              <a:prstDash val="dash"/>
              <a:round/>
            </a:ln>
          </p:spPr>
        </p:sp>
      </p:grpSp>
      <p:grpSp>
        <p:nvGrpSpPr>
          <p:cNvPr id="3520" name="组合"/>
          <p:cNvGrpSpPr>
            <a:grpSpLocks/>
          </p:cNvGrpSpPr>
          <p:nvPr/>
        </p:nvGrpSpPr>
        <p:grpSpPr>
          <a:xfrm>
            <a:off x="2559050" y="3281363"/>
            <a:ext cx="2279666" cy="1139824"/>
            <a:chOff x="2559050" y="3281363"/>
            <a:chExt cx="2279666" cy="1139824"/>
          </a:xfrm>
        </p:grpSpPr>
        <p:grpSp>
          <p:nvGrpSpPr>
            <p:cNvPr id="3517" name="组合"/>
            <p:cNvGrpSpPr>
              <a:grpSpLocks/>
            </p:cNvGrpSpPr>
            <p:nvPr/>
          </p:nvGrpSpPr>
          <p:grpSpPr>
            <a:xfrm>
              <a:off x="2559050" y="3281363"/>
              <a:ext cx="2143124" cy="1139824"/>
              <a:chOff x="2559050" y="3281363"/>
              <a:chExt cx="2143124" cy="1139824"/>
            </a:xfrm>
          </p:grpSpPr>
          <p:sp>
            <p:nvSpPr>
              <p:cNvPr id="3515" name="曲线"/>
              <p:cNvSpPr>
                <a:spLocks/>
              </p:cNvSpPr>
              <p:nvPr/>
            </p:nvSpPr>
            <p:spPr>
              <a:xfrm>
                <a:off x="2559050" y="3281363"/>
                <a:ext cx="292243" cy="1139824"/>
              </a:xfrm>
              <a:custGeom>
                <a:avLst/>
                <a:gdLst>
                  <a:gd name="T1" fmla="*/ 0 w 21600"/>
                  <a:gd name="T2" fmla="*/ 0 h 21600"/>
                  <a:gd name="T3" fmla="*/ 21600 w 21600"/>
                  <a:gd name="T4" fmla="*/ 21600 h 21600"/>
                </a:gdLst>
                <a:ahLst/>
                <a:cxnLst/>
                <a:rect l="T1" t="T2" r="T3" b="T4"/>
                <a:pathLst>
                  <a:path w="21600" h="21600">
                    <a:moveTo>
                      <a:pt x="0" y="0"/>
                    </a:moveTo>
                    <a:cubicBezTo>
                      <a:pt x="1800" y="7245"/>
                      <a:pt x="3600" y="14491"/>
                      <a:pt x="7200" y="18045"/>
                    </a:cubicBezTo>
                    <a:cubicBezTo>
                      <a:pt x="10800" y="21600"/>
                      <a:pt x="16199" y="21463"/>
                      <a:pt x="21600" y="21326"/>
                    </a:cubicBezTo>
                  </a:path>
                </a:pathLst>
              </a:cu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516" name="直线"/>
              <p:cNvSpPr>
                <a:spLocks/>
              </p:cNvSpPr>
              <p:nvPr/>
            </p:nvSpPr>
            <p:spPr>
              <a:xfrm>
                <a:off x="2851293" y="4406759"/>
                <a:ext cx="1850880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</p:grpSp>
        <p:sp>
          <p:nvSpPr>
            <p:cNvPr id="3518" name="矩形"/>
            <p:cNvSpPr>
              <a:spLocks/>
            </p:cNvSpPr>
            <p:nvPr/>
          </p:nvSpPr>
          <p:spPr>
            <a:xfrm>
              <a:off x="2655887" y="3800475"/>
              <a:ext cx="44812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D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519" name="矩形"/>
            <p:cNvSpPr>
              <a:spLocks/>
            </p:cNvSpPr>
            <p:nvPr/>
          </p:nvSpPr>
          <p:spPr>
            <a:xfrm>
              <a:off x="4410075" y="3800475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E</a:t>
              </a:r>
              <a:endParaRPr lang="zh-CN" altLang="en-US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3521" name="直线"/>
          <p:cNvSpPr>
            <a:spLocks/>
          </p:cNvSpPr>
          <p:nvPr/>
        </p:nvSpPr>
        <p:spPr>
          <a:xfrm>
            <a:off x="2749549" y="4408488"/>
            <a:ext cx="1981200" cy="0"/>
          </a:xfrm>
          <a:prstGeom prst="line">
            <a:avLst/>
          </a:prstGeom>
          <a:noFill/>
          <a:ln w="38100" cap="sq" cmpd="sng">
            <a:solidFill>
              <a:srgbClr val="CC0000"/>
            </a:solidFill>
            <a:prstDash val="solid"/>
            <a:round/>
          </a:ln>
        </p:spPr>
      </p:sp>
      <p:grpSp>
        <p:nvGrpSpPr>
          <p:cNvPr id="3545" name="组合"/>
          <p:cNvGrpSpPr>
            <a:grpSpLocks/>
          </p:cNvGrpSpPr>
          <p:nvPr/>
        </p:nvGrpSpPr>
        <p:grpSpPr>
          <a:xfrm>
            <a:off x="1066800" y="1371600"/>
            <a:ext cx="4260157" cy="3668077"/>
            <a:chOff x="1066800" y="1371600"/>
            <a:chExt cx="4260157" cy="3668077"/>
          </a:xfrm>
        </p:grpSpPr>
        <p:grpSp>
          <p:nvGrpSpPr>
            <p:cNvPr id="3543" name="组合"/>
            <p:cNvGrpSpPr>
              <a:grpSpLocks/>
            </p:cNvGrpSpPr>
            <p:nvPr/>
          </p:nvGrpSpPr>
          <p:grpSpPr>
            <a:xfrm>
              <a:off x="1066800" y="1519237"/>
              <a:ext cx="4260157" cy="3520439"/>
              <a:chOff x="1066800" y="1519237"/>
              <a:chExt cx="4260157" cy="3520439"/>
            </a:xfrm>
          </p:grpSpPr>
          <p:grpSp>
            <p:nvGrpSpPr>
              <p:cNvPr id="3529" name="组合"/>
              <p:cNvGrpSpPr>
                <a:grpSpLocks/>
              </p:cNvGrpSpPr>
              <p:nvPr/>
            </p:nvGrpSpPr>
            <p:grpSpPr>
              <a:xfrm>
                <a:off x="1398588" y="2095500"/>
                <a:ext cx="2317750" cy="2544762"/>
                <a:chOff x="1398588" y="2095500"/>
                <a:chExt cx="2317750" cy="2544762"/>
              </a:xfrm>
            </p:grpSpPr>
            <p:sp>
              <p:nvSpPr>
                <p:cNvPr id="3522" name="直线"/>
                <p:cNvSpPr>
                  <a:spLocks/>
                </p:cNvSpPr>
                <p:nvPr/>
              </p:nvSpPr>
              <p:spPr>
                <a:xfrm>
                  <a:off x="1398588" y="4046484"/>
                  <a:ext cx="82776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523" name="直线"/>
                <p:cNvSpPr>
                  <a:spLocks/>
                </p:cNvSpPr>
                <p:nvPr/>
              </p:nvSpPr>
              <p:spPr>
                <a:xfrm>
                  <a:off x="1398588" y="3367881"/>
                  <a:ext cx="82776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524" name="直线"/>
                <p:cNvSpPr>
                  <a:spLocks/>
                </p:cNvSpPr>
                <p:nvPr/>
              </p:nvSpPr>
              <p:spPr>
                <a:xfrm>
                  <a:off x="1398588" y="2689278"/>
                  <a:ext cx="82776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525" name="直线"/>
                <p:cNvSpPr>
                  <a:spLocks/>
                </p:cNvSpPr>
                <p:nvPr/>
              </p:nvSpPr>
              <p:spPr>
                <a:xfrm>
                  <a:off x="1398588" y="2095500"/>
                  <a:ext cx="82776" cy="0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526" name="直线"/>
                <p:cNvSpPr>
                  <a:spLocks/>
                </p:cNvSpPr>
                <p:nvPr/>
              </p:nvSpPr>
              <p:spPr>
                <a:xfrm flipV="1">
                  <a:off x="2143579" y="4555436"/>
                  <a:ext cx="0" cy="84825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527" name="直线"/>
                <p:cNvSpPr>
                  <a:spLocks/>
                </p:cNvSpPr>
                <p:nvPr/>
              </p:nvSpPr>
              <p:spPr>
                <a:xfrm flipV="1">
                  <a:off x="2971347" y="4555436"/>
                  <a:ext cx="0" cy="84825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3528" name="直线"/>
                <p:cNvSpPr>
                  <a:spLocks/>
                </p:cNvSpPr>
                <p:nvPr/>
              </p:nvSpPr>
              <p:spPr>
                <a:xfrm flipV="1">
                  <a:off x="3716337" y="4555436"/>
                  <a:ext cx="0" cy="84825"/>
                </a:xfrm>
                <a:prstGeom prst="line">
                  <a:avLst/>
                </a:prstGeom>
                <a:noFill/>
                <a:ln w="1905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  <p:grpSp>
            <p:nvGrpSpPr>
              <p:cNvPr id="3538" name="组合"/>
              <p:cNvGrpSpPr>
                <a:grpSpLocks/>
              </p:cNvGrpSpPr>
              <p:nvPr/>
            </p:nvGrpSpPr>
            <p:grpSpPr>
              <a:xfrm>
                <a:off x="1066800" y="1785937"/>
                <a:ext cx="2844799" cy="3232149"/>
                <a:chOff x="1066800" y="1785937"/>
                <a:chExt cx="2844799" cy="3232149"/>
              </a:xfrm>
            </p:grpSpPr>
            <p:sp>
              <p:nvSpPr>
                <p:cNvPr id="3530" name="矩形"/>
                <p:cNvSpPr>
                  <a:spLocks/>
                </p:cNvSpPr>
                <p:nvPr/>
              </p:nvSpPr>
              <p:spPr>
                <a:xfrm>
                  <a:off x="1066800" y="4327124"/>
                  <a:ext cx="362065" cy="517779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0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531" name="矩形"/>
                <p:cNvSpPr>
                  <a:spLocks/>
                </p:cNvSpPr>
                <p:nvPr/>
              </p:nvSpPr>
              <p:spPr>
                <a:xfrm>
                  <a:off x="1980584" y="4498540"/>
                  <a:ext cx="362064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532" name="矩形"/>
                <p:cNvSpPr>
                  <a:spLocks/>
                </p:cNvSpPr>
                <p:nvPr/>
              </p:nvSpPr>
              <p:spPr>
                <a:xfrm>
                  <a:off x="2804714" y="4498540"/>
                  <a:ext cx="362066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2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533" name="矩形"/>
                <p:cNvSpPr>
                  <a:spLocks/>
                </p:cNvSpPr>
                <p:nvPr/>
              </p:nvSpPr>
              <p:spPr>
                <a:xfrm>
                  <a:off x="3549534" y="4498540"/>
                  <a:ext cx="362065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3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534" name="矩形"/>
                <p:cNvSpPr>
                  <a:spLocks/>
                </p:cNvSpPr>
                <p:nvPr/>
              </p:nvSpPr>
              <p:spPr>
                <a:xfrm>
                  <a:off x="1066800" y="3733356"/>
                  <a:ext cx="362065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535" name="矩形"/>
                <p:cNvSpPr>
                  <a:spLocks/>
                </p:cNvSpPr>
                <p:nvPr/>
              </p:nvSpPr>
              <p:spPr>
                <a:xfrm>
                  <a:off x="1066800" y="3058298"/>
                  <a:ext cx="362065" cy="517779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2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536" name="矩形"/>
                <p:cNvSpPr>
                  <a:spLocks/>
                </p:cNvSpPr>
                <p:nvPr/>
              </p:nvSpPr>
              <p:spPr>
                <a:xfrm>
                  <a:off x="1066800" y="2377938"/>
                  <a:ext cx="362065" cy="519547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3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537" name="矩形"/>
                <p:cNvSpPr>
                  <a:spLocks/>
                </p:cNvSpPr>
                <p:nvPr/>
              </p:nvSpPr>
              <p:spPr>
                <a:xfrm>
                  <a:off x="1066800" y="1785937"/>
                  <a:ext cx="362065" cy="517779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000018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4</a:t>
                  </a:r>
                  <a:endParaRPr lang="zh-CN" altLang="en-US" sz="2800" b="1" i="0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  <p:grpSp>
            <p:nvGrpSpPr>
              <p:cNvPr id="3541" name="组合"/>
              <p:cNvGrpSpPr>
                <a:grpSpLocks/>
              </p:cNvGrpSpPr>
              <p:nvPr/>
            </p:nvGrpSpPr>
            <p:grpSpPr>
              <a:xfrm>
                <a:off x="1398587" y="1519237"/>
                <a:ext cx="3143251" cy="3054350"/>
                <a:chOff x="1398587" y="1519237"/>
                <a:chExt cx="3143251" cy="3054350"/>
              </a:xfrm>
            </p:grpSpPr>
            <p:sp>
              <p:nvSpPr>
                <p:cNvPr id="3539" name="直线"/>
                <p:cNvSpPr>
                  <a:spLocks/>
                </p:cNvSpPr>
                <p:nvPr/>
              </p:nvSpPr>
              <p:spPr>
                <a:xfrm flipV="1">
                  <a:off x="1398587" y="1519237"/>
                  <a:ext cx="0" cy="305435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18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3540" name="直线"/>
                <p:cNvSpPr>
                  <a:spLocks/>
                </p:cNvSpPr>
                <p:nvPr/>
              </p:nvSpPr>
              <p:spPr>
                <a:xfrm>
                  <a:off x="1398587" y="4573588"/>
                  <a:ext cx="3143251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18"/>
                  </a:solidFill>
                  <a:prstDash val="solid"/>
                  <a:round/>
                  <a:tailEnd type="triangle" w="med" len="med"/>
                </a:ln>
              </p:spPr>
            </p:sp>
          </p:grpSp>
          <p:sp>
            <p:nvSpPr>
              <p:cNvPr id="3542" name="矩形"/>
              <p:cNvSpPr>
                <a:spLocks/>
              </p:cNvSpPr>
              <p:nvPr/>
            </p:nvSpPr>
            <p:spPr>
              <a:xfrm>
                <a:off x="4262438" y="4519612"/>
                <a:ext cx="1064519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rPr>
                  <a:t>   U</a:t>
                </a:r>
                <a:r>
                  <a:rPr lang="en-US" altLang="zh-CN" sz="2800" b="1" i="0" u="none" strike="noStrike" kern="1200" cap="none" spc="0" baseline="-25000">
                    <a:solidFill>
                      <a:srgbClr val="000018"/>
                    </a:solidFill>
                    <a:latin typeface="Times New Roman" charset="0"/>
                    <a:ea typeface="宋体" charset="0"/>
                    <a:cs typeface="Calibri" charset="0"/>
                  </a:rPr>
                  <a:t>i </a:t>
                </a:r>
                <a:r>
                  <a:rPr lang="en-US" altLang="zh-CN" sz="1800" b="1" i="0" u="none" strike="noStrike" kern="1200" cap="none" spc="0" baseline="0">
                    <a:solidFill>
                      <a:srgbClr val="000018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/V</a:t>
                </a:r>
                <a:endParaRPr lang="zh-CN" altLang="en-US" sz="1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sp>
          <p:nvSpPr>
            <p:cNvPr id="3544" name="矩形"/>
            <p:cNvSpPr>
              <a:spLocks/>
            </p:cNvSpPr>
            <p:nvPr/>
          </p:nvSpPr>
          <p:spPr>
            <a:xfrm>
              <a:off x="1447800" y="1371600"/>
              <a:ext cx="69984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1800" b="1" i="0" u="none" strike="noStrike" kern="1200" cap="none" spc="0" baseline="-2500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O</a:t>
              </a:r>
              <a:r>
                <a:rPr lang="en-US" altLang="zh-CN" sz="1800" b="1" i="0" u="none" strike="noStrike" kern="1200" cap="none" spc="0" baseline="0">
                  <a:solidFill>
                    <a:srgbClr val="000018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/V</a:t>
              </a:r>
              <a:endParaRPr lang="zh-CN" altLang="en-US" sz="1800" b="1" i="0" u="none" strike="noStrike" kern="1200" cap="none" spc="0" baseline="0">
                <a:solidFill>
                  <a:srgbClr val="00001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5677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8" grpId="0" animBg="1"/>
      <p:bldP spid="3504" grpId="0" animBg="1"/>
      <p:bldP spid="3505" grpId="0"/>
      <p:bldP spid="3506" grpId="0" animBg="1"/>
      <p:bldP spid="3509" grpId="0" animBg="1"/>
      <p:bldP spid="3510" grpId="0"/>
      <p:bldP spid="35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矩形"/>
          <p:cNvSpPr>
            <a:spLocks/>
          </p:cNvSpPr>
          <p:nvPr/>
        </p:nvSpPr>
        <p:spPr>
          <a:xfrm>
            <a:off x="685800" y="1177925"/>
            <a:ext cx="7696200" cy="10318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   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指一个“与非”门能带同类门的最大数目，它表示带负载的能力。对于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TTL“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与非”门 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N</a:t>
            </a:r>
            <a:r>
              <a:rPr lang="en-US" altLang="zh-CN" sz="2800" b="1" i="0" u="none" strike="noStrike" kern="1200" cap="none" spc="0" baseline="-25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O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  <a:sym typeface="Symbol" charset="0"/>
              </a:rPr>
              <a:t> 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8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。</a:t>
            </a:r>
          </a:p>
        </p:txBody>
      </p:sp>
      <p:sp>
        <p:nvSpPr>
          <p:cNvPr id="3547" name="矩形"/>
          <p:cNvSpPr>
            <a:spLocks/>
          </p:cNvSpPr>
          <p:nvPr/>
        </p:nvSpPr>
        <p:spPr>
          <a:xfrm>
            <a:off x="685800" y="2209800"/>
            <a:ext cx="6934200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输入高电平电流 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IH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和输入低电平电流 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IL</a:t>
            </a:r>
            <a:endParaRPr lang="zh-CN" altLang="en-US" sz="28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548" name="矩形"/>
          <p:cNvSpPr>
            <a:spLocks/>
          </p:cNvSpPr>
          <p:nvPr/>
        </p:nvSpPr>
        <p:spPr>
          <a:xfrm>
            <a:off x="609600" y="2743200"/>
            <a:ext cx="7924800" cy="150590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当某一输入端接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高电平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，其余输入端接低电 平时，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流入该输入端的电流，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称为高电平输入电流 </a:t>
            </a:r>
            <a:r>
              <a:rPr lang="en-US" altLang="zh-CN" sz="2800" b="1" i="1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en-US" altLang="zh-CN" sz="2800" b="1" i="0" u="none" strike="noStrike" kern="1200" cap="none" spc="0" baseline="-2500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IH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（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  <a:sym typeface="Symbol" charset="0"/>
              </a:rPr>
              <a:t>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A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）。</a:t>
            </a:r>
          </a:p>
        </p:txBody>
      </p:sp>
      <p:sp>
        <p:nvSpPr>
          <p:cNvPr id="3549" name="矩形"/>
          <p:cNvSpPr>
            <a:spLocks/>
          </p:cNvSpPr>
          <p:nvPr/>
        </p:nvSpPr>
        <p:spPr>
          <a:xfrm>
            <a:off x="609600" y="4191000"/>
            <a:ext cx="7772400" cy="150590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    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当某一输入端接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低电平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，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其余输入端接高电平时，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流出该输入端的电流，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称为低电平输入电流 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IL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（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mA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）。</a:t>
            </a:r>
          </a:p>
        </p:txBody>
      </p:sp>
      <p:sp>
        <p:nvSpPr>
          <p:cNvPr id="3550" name="矩形"/>
          <p:cNvSpPr>
            <a:spLocks/>
          </p:cNvSpPr>
          <p:nvPr/>
        </p:nvSpPr>
        <p:spPr>
          <a:xfrm>
            <a:off x="685800" y="700088"/>
            <a:ext cx="2049827" cy="520065"/>
          </a:xfrm>
          <a:prstGeom prst="rect">
            <a:avLst/>
          </a:prstGeom>
          <a:noFill/>
          <a:ln w="38100" cap="sq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扇出系数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</a:t>
            </a:r>
            <a:endParaRPr lang="zh-CN" altLang="en-US" sz="28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08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6" grpId="0"/>
      <p:bldP spid="3547" grpId="0"/>
      <p:bldP spid="3548" grpId="0"/>
      <p:bldP spid="354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矩形"/>
          <p:cNvSpPr>
            <a:spLocks/>
          </p:cNvSpPr>
          <p:nvPr/>
        </p:nvSpPr>
        <p:spPr>
          <a:xfrm>
            <a:off x="5029200" y="685800"/>
            <a:ext cx="369493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1</a:t>
            </a:r>
            <a:endParaRPr lang="zh-CN" altLang="en-US" sz="3200" b="1" i="0" u="none" strike="noStrike" kern="1200" cap="none" spc="0" baseline="0">
              <a:solidFill>
                <a:srgbClr val="000018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552" name="矩形"/>
          <p:cNvSpPr>
            <a:spLocks/>
          </p:cNvSpPr>
          <p:nvPr/>
        </p:nvSpPr>
        <p:spPr>
          <a:xfrm>
            <a:off x="2971799" y="1143000"/>
            <a:ext cx="369493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0</a:t>
            </a:r>
            <a:endParaRPr lang="zh-CN" altLang="en-US" sz="3200" b="1" i="0" u="none" strike="noStrike" kern="1200" cap="none" spc="0" baseline="0">
              <a:solidFill>
                <a:srgbClr val="000018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553" name="矩形"/>
          <p:cNvSpPr>
            <a:spLocks/>
          </p:cNvSpPr>
          <p:nvPr/>
        </p:nvSpPr>
        <p:spPr>
          <a:xfrm>
            <a:off x="685800" y="4191000"/>
            <a:ext cx="7924800" cy="137318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rPr>
              <a:t>   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当某一输入端接</a:t>
            </a:r>
            <a:r>
              <a: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低电平，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其余输入端接高电平时，流出该输入端的电流，称为低电平输入电流 </a:t>
            </a:r>
            <a:r>
              <a:rPr lang="en-US" altLang="zh-CN" sz="2800" b="1" i="1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en-US" altLang="zh-CN" sz="2800" b="1" i="0" u="none" strike="noStrike" kern="1200" cap="none" spc="0" baseline="-2500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IL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（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mA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）。</a:t>
            </a:r>
          </a:p>
        </p:txBody>
      </p:sp>
      <p:sp>
        <p:nvSpPr>
          <p:cNvPr id="3554" name="矩形"/>
          <p:cNvSpPr>
            <a:spLocks/>
          </p:cNvSpPr>
          <p:nvPr/>
        </p:nvSpPr>
        <p:spPr>
          <a:xfrm>
            <a:off x="381000" y="3048000"/>
            <a:ext cx="8382000" cy="10318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若要保证输出为高电平，则对电阻值有限制</a:t>
            </a:r>
            <a:endParaRPr lang="en-US" altLang="zh-CN" sz="28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R I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IL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&lt; 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NL</a:t>
            </a:r>
            <a:endParaRPr lang="zh-CN" altLang="en-US" sz="2800" b="1" i="0" u="none" strike="noStrike" kern="1200" cap="none" spc="0" baseline="-250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555" name="直线"/>
          <p:cNvSpPr>
            <a:spLocks/>
          </p:cNvSpPr>
          <p:nvPr/>
        </p:nvSpPr>
        <p:spPr>
          <a:xfrm flipH="1">
            <a:off x="3276600" y="1524000"/>
            <a:ext cx="1828800" cy="0"/>
          </a:xfrm>
          <a:prstGeom prst="line">
            <a:avLst/>
          </a:prstGeom>
          <a:noFill/>
          <a:ln w="38100" cap="sq" cmpd="sng">
            <a:solidFill>
              <a:srgbClr val="FF3300"/>
            </a:solidFill>
            <a:prstDash val="solid"/>
            <a:round/>
            <a:tailEnd type="triangle" w="med" len="med"/>
          </a:ln>
        </p:spPr>
      </p:sp>
      <p:grpSp>
        <p:nvGrpSpPr>
          <p:cNvPr id="3584" name="组合"/>
          <p:cNvGrpSpPr>
            <a:grpSpLocks/>
          </p:cNvGrpSpPr>
          <p:nvPr/>
        </p:nvGrpSpPr>
        <p:grpSpPr>
          <a:xfrm>
            <a:off x="1066800" y="868045"/>
            <a:ext cx="7173416" cy="1891665"/>
            <a:chOff x="1066800" y="868045"/>
            <a:chExt cx="7173416" cy="1891665"/>
          </a:xfrm>
        </p:grpSpPr>
        <p:sp>
          <p:nvSpPr>
            <p:cNvPr id="3556" name="矩形"/>
            <p:cNvSpPr>
              <a:spLocks/>
            </p:cNvSpPr>
            <p:nvPr/>
          </p:nvSpPr>
          <p:spPr>
            <a:xfrm>
              <a:off x="1828800" y="868045"/>
              <a:ext cx="1143000" cy="15240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3560" name="组合"/>
            <p:cNvGrpSpPr>
              <a:grpSpLocks/>
            </p:cNvGrpSpPr>
            <p:nvPr/>
          </p:nvGrpSpPr>
          <p:grpSpPr>
            <a:xfrm>
              <a:off x="1219200" y="1249045"/>
              <a:ext cx="609599" cy="914400"/>
              <a:chOff x="1219200" y="1249045"/>
              <a:chExt cx="609599" cy="914400"/>
            </a:xfrm>
          </p:grpSpPr>
          <p:sp>
            <p:nvSpPr>
              <p:cNvPr id="3557" name="直线"/>
              <p:cNvSpPr>
                <a:spLocks/>
              </p:cNvSpPr>
              <p:nvPr/>
            </p:nvSpPr>
            <p:spPr>
              <a:xfrm>
                <a:off x="1219200" y="1249045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558" name="直线"/>
              <p:cNvSpPr>
                <a:spLocks/>
              </p:cNvSpPr>
              <p:nvPr/>
            </p:nvSpPr>
            <p:spPr>
              <a:xfrm>
                <a:off x="1219200" y="1706245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559" name="直线"/>
              <p:cNvSpPr>
                <a:spLocks/>
              </p:cNvSpPr>
              <p:nvPr/>
            </p:nvSpPr>
            <p:spPr>
              <a:xfrm>
                <a:off x="1219200" y="2163445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3561" name="椭圆"/>
            <p:cNvSpPr>
              <a:spLocks/>
            </p:cNvSpPr>
            <p:nvPr/>
          </p:nvSpPr>
          <p:spPr>
            <a:xfrm>
              <a:off x="1066800" y="1172845"/>
              <a:ext cx="152400" cy="1523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62" name="椭圆"/>
            <p:cNvSpPr>
              <a:spLocks/>
            </p:cNvSpPr>
            <p:nvPr/>
          </p:nvSpPr>
          <p:spPr>
            <a:xfrm>
              <a:off x="1066800" y="163004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63" name="椭圆"/>
            <p:cNvSpPr>
              <a:spLocks/>
            </p:cNvSpPr>
            <p:nvPr/>
          </p:nvSpPr>
          <p:spPr>
            <a:xfrm>
              <a:off x="1066800" y="208724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64" name="椭圆"/>
            <p:cNvSpPr>
              <a:spLocks/>
            </p:cNvSpPr>
            <p:nvPr/>
          </p:nvSpPr>
          <p:spPr>
            <a:xfrm>
              <a:off x="2971800" y="163004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65" name="直线"/>
            <p:cNvSpPr>
              <a:spLocks/>
            </p:cNvSpPr>
            <p:nvPr/>
          </p:nvSpPr>
          <p:spPr>
            <a:xfrm>
              <a:off x="3124200" y="1706245"/>
              <a:ext cx="609599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66" name="矩形"/>
            <p:cNvSpPr>
              <a:spLocks/>
            </p:cNvSpPr>
            <p:nvPr/>
          </p:nvSpPr>
          <p:spPr>
            <a:xfrm>
              <a:off x="2133600" y="944245"/>
              <a:ext cx="457200" cy="579437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32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567" name="矩形"/>
            <p:cNvSpPr>
              <a:spLocks/>
            </p:cNvSpPr>
            <p:nvPr/>
          </p:nvSpPr>
          <p:spPr>
            <a:xfrm>
              <a:off x="5867399" y="868045"/>
              <a:ext cx="1143000" cy="15240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3571" name="组合"/>
            <p:cNvGrpSpPr>
              <a:grpSpLocks/>
            </p:cNvGrpSpPr>
            <p:nvPr/>
          </p:nvGrpSpPr>
          <p:grpSpPr>
            <a:xfrm>
              <a:off x="5257800" y="1249045"/>
              <a:ext cx="609599" cy="914400"/>
              <a:chOff x="5257800" y="1249045"/>
              <a:chExt cx="609599" cy="914400"/>
            </a:xfrm>
          </p:grpSpPr>
          <p:sp>
            <p:nvSpPr>
              <p:cNvPr id="3568" name="直线"/>
              <p:cNvSpPr>
                <a:spLocks/>
              </p:cNvSpPr>
              <p:nvPr/>
            </p:nvSpPr>
            <p:spPr>
              <a:xfrm>
                <a:off x="5257800" y="1249045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569" name="直线"/>
              <p:cNvSpPr>
                <a:spLocks/>
              </p:cNvSpPr>
              <p:nvPr/>
            </p:nvSpPr>
            <p:spPr>
              <a:xfrm>
                <a:off x="5257800" y="1706245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570" name="直线"/>
              <p:cNvSpPr>
                <a:spLocks/>
              </p:cNvSpPr>
              <p:nvPr/>
            </p:nvSpPr>
            <p:spPr>
              <a:xfrm>
                <a:off x="5257800" y="2163445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3572" name="椭圆"/>
            <p:cNvSpPr>
              <a:spLocks/>
            </p:cNvSpPr>
            <p:nvPr/>
          </p:nvSpPr>
          <p:spPr>
            <a:xfrm>
              <a:off x="5105399" y="1172845"/>
              <a:ext cx="152400" cy="1523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73" name="椭圆"/>
            <p:cNvSpPr>
              <a:spLocks/>
            </p:cNvSpPr>
            <p:nvPr/>
          </p:nvSpPr>
          <p:spPr>
            <a:xfrm>
              <a:off x="5105399" y="163004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74" name="椭圆"/>
            <p:cNvSpPr>
              <a:spLocks/>
            </p:cNvSpPr>
            <p:nvPr/>
          </p:nvSpPr>
          <p:spPr>
            <a:xfrm>
              <a:off x="5105399" y="208724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75" name="椭圆"/>
            <p:cNvSpPr>
              <a:spLocks/>
            </p:cNvSpPr>
            <p:nvPr/>
          </p:nvSpPr>
          <p:spPr>
            <a:xfrm>
              <a:off x="7010399" y="163004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76" name="直线"/>
            <p:cNvSpPr>
              <a:spLocks/>
            </p:cNvSpPr>
            <p:nvPr/>
          </p:nvSpPr>
          <p:spPr>
            <a:xfrm>
              <a:off x="7162799" y="1706245"/>
              <a:ext cx="6096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77" name="矩形"/>
            <p:cNvSpPr>
              <a:spLocks/>
            </p:cNvSpPr>
            <p:nvPr/>
          </p:nvSpPr>
          <p:spPr>
            <a:xfrm>
              <a:off x="6172200" y="944245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578" name="矩形"/>
            <p:cNvSpPr>
              <a:spLocks/>
            </p:cNvSpPr>
            <p:nvPr/>
          </p:nvSpPr>
          <p:spPr>
            <a:xfrm>
              <a:off x="7772400" y="1325245"/>
              <a:ext cx="457199" cy="579437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32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32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579" name="矩形"/>
            <p:cNvSpPr>
              <a:spLocks/>
            </p:cNvSpPr>
            <p:nvPr/>
          </p:nvSpPr>
          <p:spPr>
            <a:xfrm>
              <a:off x="5029200" y="2239645"/>
              <a:ext cx="369493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580" name="矩形"/>
            <p:cNvSpPr>
              <a:spLocks/>
            </p:cNvSpPr>
            <p:nvPr/>
          </p:nvSpPr>
          <p:spPr>
            <a:xfrm>
              <a:off x="7845425" y="1722120"/>
              <a:ext cx="394791" cy="57721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32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32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581" name="矩形"/>
            <p:cNvSpPr>
              <a:spLocks/>
            </p:cNvSpPr>
            <p:nvPr/>
          </p:nvSpPr>
          <p:spPr>
            <a:xfrm>
              <a:off x="3733800" y="1590357"/>
              <a:ext cx="685800" cy="26035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82" name="矩形"/>
            <p:cNvSpPr>
              <a:spLocks/>
            </p:cNvSpPr>
            <p:nvPr/>
          </p:nvSpPr>
          <p:spPr>
            <a:xfrm>
              <a:off x="3894137" y="1888807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000018"/>
                  </a:solidFill>
                  <a:latin typeface="Times New Roman" charset="0"/>
                  <a:ea typeface="宋体" charset="0"/>
                  <a:cs typeface="Calibri" charset="0"/>
                </a:rPr>
                <a:t>R</a:t>
              </a:r>
              <a:endParaRPr lang="zh-CN" altLang="en-US" sz="2800" b="1" i="0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583" name="直线"/>
            <p:cNvSpPr>
              <a:spLocks/>
            </p:cNvSpPr>
            <p:nvPr/>
          </p:nvSpPr>
          <p:spPr>
            <a:xfrm>
              <a:off x="4419600" y="1706245"/>
              <a:ext cx="914399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20293101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" grpId="0"/>
      <p:bldP spid="355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矩形"/>
          <p:cNvSpPr>
            <a:spLocks/>
          </p:cNvSpPr>
          <p:nvPr/>
        </p:nvSpPr>
        <p:spPr>
          <a:xfrm>
            <a:off x="685800" y="838200"/>
            <a:ext cx="4114800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平均传输延迟时间 </a:t>
            </a:r>
            <a:r>
              <a:rPr lang="en-US" altLang="zh-CN" sz="2800" b="1" i="1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pd </a:t>
            </a:r>
            <a:endParaRPr lang="zh-CN" altLang="en-US" sz="2800" b="1" i="0" u="none" strike="noStrike" kern="1200" cap="none" spc="0" baseline="-250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3591" name="组合"/>
          <p:cNvGrpSpPr>
            <a:grpSpLocks/>
          </p:cNvGrpSpPr>
          <p:nvPr/>
        </p:nvGrpSpPr>
        <p:grpSpPr>
          <a:xfrm>
            <a:off x="1524000" y="1676400"/>
            <a:ext cx="3886199" cy="1066800"/>
            <a:chOff x="1524000" y="1676400"/>
            <a:chExt cx="3886199" cy="1066800"/>
          </a:xfrm>
        </p:grpSpPr>
        <p:sp>
          <p:nvSpPr>
            <p:cNvPr id="3586" name="直线"/>
            <p:cNvSpPr>
              <a:spLocks/>
            </p:cNvSpPr>
            <p:nvPr/>
          </p:nvSpPr>
          <p:spPr>
            <a:xfrm>
              <a:off x="1524000" y="2743200"/>
              <a:ext cx="685799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587" name="直线"/>
            <p:cNvSpPr>
              <a:spLocks/>
            </p:cNvSpPr>
            <p:nvPr/>
          </p:nvSpPr>
          <p:spPr>
            <a:xfrm flipV="1">
              <a:off x="2209800" y="1676400"/>
              <a:ext cx="380999" cy="10668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588" name="直线"/>
            <p:cNvSpPr>
              <a:spLocks/>
            </p:cNvSpPr>
            <p:nvPr/>
          </p:nvSpPr>
          <p:spPr>
            <a:xfrm>
              <a:off x="2590799" y="1676400"/>
              <a:ext cx="1524000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589" name="直线"/>
            <p:cNvSpPr>
              <a:spLocks/>
            </p:cNvSpPr>
            <p:nvPr/>
          </p:nvSpPr>
          <p:spPr>
            <a:xfrm>
              <a:off x="4114800" y="1676400"/>
              <a:ext cx="381000" cy="10668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590" name="直线"/>
            <p:cNvSpPr>
              <a:spLocks/>
            </p:cNvSpPr>
            <p:nvPr/>
          </p:nvSpPr>
          <p:spPr>
            <a:xfrm>
              <a:off x="4495800" y="2743200"/>
              <a:ext cx="914399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</p:grpSp>
      <p:grpSp>
        <p:nvGrpSpPr>
          <p:cNvPr id="3597" name="组合"/>
          <p:cNvGrpSpPr>
            <a:grpSpLocks/>
          </p:cNvGrpSpPr>
          <p:nvPr/>
        </p:nvGrpSpPr>
        <p:grpSpPr>
          <a:xfrm rot="10800000">
            <a:off x="1600200" y="3352800"/>
            <a:ext cx="3886199" cy="1066800"/>
            <a:chOff x="1600200" y="3352800"/>
            <a:chExt cx="3886199" cy="1066800"/>
          </a:xfrm>
        </p:grpSpPr>
        <p:sp>
          <p:nvSpPr>
            <p:cNvPr id="3592" name="直线"/>
            <p:cNvSpPr>
              <a:spLocks/>
            </p:cNvSpPr>
            <p:nvPr/>
          </p:nvSpPr>
          <p:spPr>
            <a:xfrm>
              <a:off x="1600200" y="4419600"/>
              <a:ext cx="685799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593" name="直线"/>
            <p:cNvSpPr>
              <a:spLocks/>
            </p:cNvSpPr>
            <p:nvPr/>
          </p:nvSpPr>
          <p:spPr>
            <a:xfrm flipV="1">
              <a:off x="2285999" y="3352800"/>
              <a:ext cx="380999" cy="10668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594" name="直线"/>
            <p:cNvSpPr>
              <a:spLocks/>
            </p:cNvSpPr>
            <p:nvPr/>
          </p:nvSpPr>
          <p:spPr>
            <a:xfrm>
              <a:off x="2666999" y="3352800"/>
              <a:ext cx="1524000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595" name="直线"/>
            <p:cNvSpPr>
              <a:spLocks/>
            </p:cNvSpPr>
            <p:nvPr/>
          </p:nvSpPr>
          <p:spPr>
            <a:xfrm>
              <a:off x="4191000" y="3352800"/>
              <a:ext cx="381000" cy="10668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3596" name="直线"/>
            <p:cNvSpPr>
              <a:spLocks/>
            </p:cNvSpPr>
            <p:nvPr/>
          </p:nvSpPr>
          <p:spPr>
            <a:xfrm>
              <a:off x="4571999" y="4419600"/>
              <a:ext cx="914399" cy="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</p:grpSp>
      <p:grpSp>
        <p:nvGrpSpPr>
          <p:cNvPr id="3600" name="组合"/>
          <p:cNvGrpSpPr>
            <a:grpSpLocks/>
          </p:cNvGrpSpPr>
          <p:nvPr/>
        </p:nvGrpSpPr>
        <p:grpSpPr>
          <a:xfrm>
            <a:off x="1828800" y="2133600"/>
            <a:ext cx="3352800" cy="1828800"/>
            <a:chOff x="1828800" y="2133600"/>
            <a:chExt cx="3352800" cy="1828800"/>
          </a:xfrm>
        </p:grpSpPr>
        <p:sp>
          <p:nvSpPr>
            <p:cNvPr id="3598" name="直线"/>
            <p:cNvSpPr>
              <a:spLocks/>
            </p:cNvSpPr>
            <p:nvPr/>
          </p:nvSpPr>
          <p:spPr>
            <a:xfrm>
              <a:off x="1828800" y="2133600"/>
              <a:ext cx="3276600" cy="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dash"/>
              <a:round/>
            </a:ln>
          </p:spPr>
        </p:sp>
        <p:sp>
          <p:nvSpPr>
            <p:cNvPr id="3599" name="直线"/>
            <p:cNvSpPr>
              <a:spLocks/>
            </p:cNvSpPr>
            <p:nvPr/>
          </p:nvSpPr>
          <p:spPr>
            <a:xfrm>
              <a:off x="1905000" y="3962400"/>
              <a:ext cx="3276600" cy="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dash"/>
              <a:round/>
            </a:ln>
          </p:spPr>
        </p:sp>
      </p:grpSp>
      <p:grpSp>
        <p:nvGrpSpPr>
          <p:cNvPr id="3603" name="组合"/>
          <p:cNvGrpSpPr>
            <a:grpSpLocks/>
          </p:cNvGrpSpPr>
          <p:nvPr/>
        </p:nvGrpSpPr>
        <p:grpSpPr>
          <a:xfrm>
            <a:off x="2438400" y="2133600"/>
            <a:ext cx="304800" cy="3200400"/>
            <a:chOff x="2438400" y="2133600"/>
            <a:chExt cx="304800" cy="3200400"/>
          </a:xfrm>
        </p:grpSpPr>
        <p:sp>
          <p:nvSpPr>
            <p:cNvPr id="3601" name="直线"/>
            <p:cNvSpPr>
              <a:spLocks/>
            </p:cNvSpPr>
            <p:nvPr/>
          </p:nvSpPr>
          <p:spPr>
            <a:xfrm>
              <a:off x="2438400" y="2133600"/>
              <a:ext cx="0" cy="320040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dash"/>
              <a:round/>
            </a:ln>
          </p:spPr>
        </p:sp>
        <p:sp>
          <p:nvSpPr>
            <p:cNvPr id="3602" name="直线"/>
            <p:cNvSpPr>
              <a:spLocks/>
            </p:cNvSpPr>
            <p:nvPr/>
          </p:nvSpPr>
          <p:spPr>
            <a:xfrm>
              <a:off x="2743200" y="3962400"/>
              <a:ext cx="0" cy="137160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dash"/>
              <a:round/>
            </a:ln>
          </p:spPr>
        </p:sp>
      </p:grpSp>
      <p:grpSp>
        <p:nvGrpSpPr>
          <p:cNvPr id="3606" name="组合"/>
          <p:cNvGrpSpPr>
            <a:grpSpLocks/>
          </p:cNvGrpSpPr>
          <p:nvPr/>
        </p:nvGrpSpPr>
        <p:grpSpPr>
          <a:xfrm>
            <a:off x="4267200" y="2133600"/>
            <a:ext cx="304800" cy="3200400"/>
            <a:chOff x="4267200" y="2133600"/>
            <a:chExt cx="304800" cy="3200400"/>
          </a:xfrm>
        </p:grpSpPr>
        <p:sp>
          <p:nvSpPr>
            <p:cNvPr id="3604" name="直线"/>
            <p:cNvSpPr>
              <a:spLocks/>
            </p:cNvSpPr>
            <p:nvPr/>
          </p:nvSpPr>
          <p:spPr>
            <a:xfrm>
              <a:off x="4267200" y="2133600"/>
              <a:ext cx="0" cy="320040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dash"/>
              <a:round/>
            </a:ln>
          </p:spPr>
        </p:sp>
        <p:sp>
          <p:nvSpPr>
            <p:cNvPr id="3605" name="直线"/>
            <p:cNvSpPr>
              <a:spLocks/>
            </p:cNvSpPr>
            <p:nvPr/>
          </p:nvSpPr>
          <p:spPr>
            <a:xfrm>
              <a:off x="4572000" y="3962400"/>
              <a:ext cx="0" cy="137160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dash"/>
              <a:round/>
            </a:ln>
          </p:spPr>
        </p:sp>
      </p:grpSp>
      <p:grpSp>
        <p:nvGrpSpPr>
          <p:cNvPr id="3609" name="组合"/>
          <p:cNvGrpSpPr>
            <a:grpSpLocks/>
          </p:cNvGrpSpPr>
          <p:nvPr/>
        </p:nvGrpSpPr>
        <p:grpSpPr>
          <a:xfrm>
            <a:off x="685800" y="1828800"/>
            <a:ext cx="990600" cy="2347913"/>
            <a:chOff x="685800" y="1828800"/>
            <a:chExt cx="990600" cy="2347913"/>
          </a:xfrm>
        </p:grpSpPr>
        <p:sp>
          <p:nvSpPr>
            <p:cNvPr id="3607" name="矩形"/>
            <p:cNvSpPr>
              <a:spLocks/>
            </p:cNvSpPr>
            <p:nvPr/>
          </p:nvSpPr>
          <p:spPr>
            <a:xfrm>
              <a:off x="685800" y="1828800"/>
              <a:ext cx="9906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2E2AE2"/>
                  </a:solidFill>
                  <a:latin typeface="Times New Roman" charset="0"/>
                  <a:ea typeface="宋体" charset="0"/>
                  <a:cs typeface="宋体" charset="0"/>
                </a:rPr>
                <a:t>50%</a:t>
              </a:r>
              <a:endParaRPr lang="zh-CN" altLang="en-US" sz="28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608" name="矩形"/>
            <p:cNvSpPr>
              <a:spLocks/>
            </p:cNvSpPr>
            <p:nvPr/>
          </p:nvSpPr>
          <p:spPr>
            <a:xfrm>
              <a:off x="762000" y="3657600"/>
              <a:ext cx="8953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2E2AE2"/>
                  </a:solidFill>
                  <a:latin typeface="Times New Roman" charset="0"/>
                  <a:ea typeface="宋体" charset="0"/>
                  <a:cs typeface="Calibri" charset="0"/>
                </a:rPr>
                <a:t>50%</a:t>
              </a:r>
              <a:endParaRPr lang="zh-CN" altLang="en-US" sz="2800" b="1" i="0" u="none" strike="noStrike" kern="1200" cap="none" spc="0" baseline="0">
                <a:solidFill>
                  <a:srgbClr val="2E2AE2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3612" name="组合"/>
          <p:cNvGrpSpPr>
            <a:grpSpLocks/>
          </p:cNvGrpSpPr>
          <p:nvPr/>
        </p:nvGrpSpPr>
        <p:grpSpPr>
          <a:xfrm>
            <a:off x="2057400" y="5181600"/>
            <a:ext cx="1066800" cy="0"/>
            <a:chOff x="2057400" y="5181600"/>
            <a:chExt cx="1066800" cy="0"/>
          </a:xfrm>
        </p:grpSpPr>
        <p:sp>
          <p:nvSpPr>
            <p:cNvPr id="3610" name="直线"/>
            <p:cNvSpPr>
              <a:spLocks/>
            </p:cNvSpPr>
            <p:nvPr/>
          </p:nvSpPr>
          <p:spPr>
            <a:xfrm>
              <a:off x="2057400" y="5181600"/>
              <a:ext cx="3810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  <p:sp>
          <p:nvSpPr>
            <p:cNvPr id="3611" name="直线"/>
            <p:cNvSpPr>
              <a:spLocks/>
            </p:cNvSpPr>
            <p:nvPr/>
          </p:nvSpPr>
          <p:spPr>
            <a:xfrm flipH="1">
              <a:off x="2743200" y="5181600"/>
              <a:ext cx="3810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</p:grpSp>
      <p:grpSp>
        <p:nvGrpSpPr>
          <p:cNvPr id="3615" name="组合"/>
          <p:cNvGrpSpPr>
            <a:grpSpLocks/>
          </p:cNvGrpSpPr>
          <p:nvPr/>
        </p:nvGrpSpPr>
        <p:grpSpPr>
          <a:xfrm>
            <a:off x="3886200" y="5181600"/>
            <a:ext cx="1066800" cy="0"/>
            <a:chOff x="3886200" y="5181600"/>
            <a:chExt cx="1066800" cy="0"/>
          </a:xfrm>
        </p:grpSpPr>
        <p:sp>
          <p:nvSpPr>
            <p:cNvPr id="3613" name="直线"/>
            <p:cNvSpPr>
              <a:spLocks/>
            </p:cNvSpPr>
            <p:nvPr/>
          </p:nvSpPr>
          <p:spPr>
            <a:xfrm>
              <a:off x="3886200" y="5181600"/>
              <a:ext cx="3810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  <p:sp>
          <p:nvSpPr>
            <p:cNvPr id="3614" name="直线"/>
            <p:cNvSpPr>
              <a:spLocks/>
            </p:cNvSpPr>
            <p:nvPr/>
          </p:nvSpPr>
          <p:spPr>
            <a:xfrm flipH="1">
              <a:off x="4572000" y="5181600"/>
              <a:ext cx="3810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</p:grpSp>
      <p:sp>
        <p:nvSpPr>
          <p:cNvPr id="3616" name="矩形"/>
          <p:cNvSpPr>
            <a:spLocks/>
          </p:cNvSpPr>
          <p:nvPr/>
        </p:nvSpPr>
        <p:spPr>
          <a:xfrm>
            <a:off x="2209800" y="5181599"/>
            <a:ext cx="990600" cy="5191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rgbClr val="000018"/>
                </a:solidFill>
                <a:latin typeface="Times New Roman" charset="0"/>
                <a:ea typeface="宋体" charset="0"/>
                <a:cs typeface="宋体" charset="0"/>
              </a:rPr>
              <a:t>pd1</a:t>
            </a:r>
            <a:endParaRPr lang="zh-CN" altLang="en-US" sz="2800" b="1" i="0" u="none" strike="noStrike" kern="1200" cap="none" spc="0" baseline="0">
              <a:solidFill>
                <a:srgbClr val="000018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617" name="矩形"/>
          <p:cNvSpPr>
            <a:spLocks/>
          </p:cNvSpPr>
          <p:nvPr/>
        </p:nvSpPr>
        <p:spPr>
          <a:xfrm>
            <a:off x="4114800" y="5181599"/>
            <a:ext cx="762000" cy="5191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rgbClr val="000018"/>
                </a:solidFill>
                <a:latin typeface="Times New Roman" charset="0"/>
                <a:ea typeface="宋体" charset="0"/>
                <a:cs typeface="Calibri" charset="0"/>
              </a:rPr>
              <a:t>pd2</a:t>
            </a:r>
            <a:endParaRPr lang="zh-CN" altLang="en-US" sz="2800" b="1" i="0" u="none" strike="noStrike" kern="1200" cap="none" spc="0" baseline="-25000">
              <a:solidFill>
                <a:srgbClr val="000018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graphicFrame>
        <p:nvGraphicFramePr>
          <p:cNvPr id="3618" name="对象"/>
          <p:cNvGraphicFramePr>
            <a:graphicFrameLocks noChangeAspect="1"/>
          </p:cNvGraphicFramePr>
          <p:nvPr/>
        </p:nvGraphicFramePr>
        <p:xfrm>
          <a:off x="4572000" y="685800"/>
          <a:ext cx="2514600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package" r:id="rId4" imgW="0" imgH="0" progId="package">
                  <p:embed/>
                </p:oleObj>
              </mc:Choice>
              <mc:Fallback>
                <p:oleObj name="package" r:id="rId4" imgW="0" imgH="0" progId="package">
                  <p:embed/>
                  <p:pic>
                    <p:nvPicPr>
                      <p:cNvPr id="3618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4572000" y="685800"/>
                        <a:ext cx="2514600" cy="1208088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9" name="矩形"/>
          <p:cNvSpPr>
            <a:spLocks/>
          </p:cNvSpPr>
          <p:nvPr/>
        </p:nvSpPr>
        <p:spPr>
          <a:xfrm>
            <a:off x="533400" y="5715000"/>
            <a:ext cx="7162799" cy="5619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TTL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的 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pd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约在 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10ns ~ 40ns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，此值愈小愈好。</a:t>
            </a:r>
          </a:p>
        </p:txBody>
      </p:sp>
      <p:sp>
        <p:nvSpPr>
          <p:cNvPr id="3620" name="矩形" descr="40%"/>
          <p:cNvSpPr>
            <a:spLocks/>
          </p:cNvSpPr>
          <p:nvPr/>
        </p:nvSpPr>
        <p:spPr>
          <a:xfrm>
            <a:off x="5562600" y="2105025"/>
            <a:ext cx="2286000" cy="557213"/>
          </a:xfrm>
          <a:prstGeom prst="rect">
            <a:avLst/>
          </a:prstGeom>
          <a:pattFill prst="pct40">
            <a:fgClr>
              <a:srgbClr val="FFCCFF"/>
            </a:fgClr>
            <a:bgClr>
              <a:srgbClr val="FFFFFF"/>
            </a:bgClr>
          </a:pattFill>
          <a:ln w="38100" cap="flat" cmpd="sng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rPr>
              <a:t>输入波形</a:t>
            </a:r>
            <a:r>
              <a:rPr lang="en-US" altLang="zh-CN" sz="2800" b="1" i="1" u="none" strike="noStrike" kern="1200" cap="none" spc="0" baseline="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chemeClr val="accent2"/>
                </a:solidFill>
                <a:latin typeface="Times New Roman" charset="0"/>
                <a:ea typeface="宋体" charset="0"/>
                <a:cs typeface="Calibri" charset="0"/>
              </a:rPr>
              <a:t>i</a:t>
            </a:r>
            <a:endParaRPr lang="zh-CN" altLang="en-US" sz="2800" b="1" i="0" u="none" strike="noStrike" kern="1200" cap="none" spc="0" baseline="0">
              <a:solidFill>
                <a:schemeClr val="accent2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3621" name="矩形" descr="40%"/>
          <p:cNvSpPr>
            <a:spLocks/>
          </p:cNvSpPr>
          <p:nvPr/>
        </p:nvSpPr>
        <p:spPr>
          <a:xfrm>
            <a:off x="5562600" y="3810000"/>
            <a:ext cx="2286000" cy="557213"/>
          </a:xfrm>
          <a:prstGeom prst="rect">
            <a:avLst/>
          </a:prstGeom>
          <a:pattFill prst="pct40">
            <a:fgClr>
              <a:srgbClr val="FFFF66"/>
            </a:fgClr>
            <a:bgClr>
              <a:srgbClr val="FFFFFF"/>
            </a:bgClr>
          </a:pattFill>
          <a:ln w="38100" cap="flat" cmpd="sng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输出波形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18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rPr>
              <a:t>O</a:t>
            </a:r>
            <a:endParaRPr lang="zh-CN" altLang="en-US" sz="1800" b="1" i="0" u="none" strike="noStrike" kern="1200" cap="none" spc="0" baseline="-25000">
              <a:solidFill>
                <a:srgbClr val="FF3300"/>
              </a:solidFill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12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1" grpId="0" animBg="1"/>
      <p:bldP spid="3597" grpId="0" animBg="1"/>
      <p:bldP spid="3600" grpId="0" animBg="1"/>
      <p:bldP spid="3603" grpId="0" animBg="1"/>
      <p:bldP spid="3606" grpId="0" animBg="1"/>
      <p:bldP spid="3609" grpId="0" animBg="1"/>
      <p:bldP spid="3612" grpId="0" animBg="1"/>
      <p:bldP spid="3615" grpId="0" animBg="1"/>
      <p:bldP spid="3616" grpId="0"/>
      <p:bldP spid="3617" grpId="0"/>
      <p:bldP spid="3619" grpId="0"/>
      <p:bldP spid="3620" grpId="0" animBg="1"/>
      <p:bldP spid="36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文本框"/>
          <p:cNvSpPr>
            <a:spLocks noGrp="1"/>
          </p:cNvSpPr>
          <p:nvPr>
            <p:ph type="subTitle" idx="1"/>
          </p:nvPr>
        </p:nvSpPr>
        <p:spPr>
          <a:xfrm>
            <a:off x="838200" y="457200"/>
            <a:ext cx="48768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9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20.6.2   </a:t>
            </a:r>
            <a:r>
              <a:rPr lang="zh-CN" altLang="en-US" sz="29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三态输出“与非”门</a:t>
            </a:r>
          </a:p>
        </p:txBody>
      </p:sp>
      <p:grpSp>
        <p:nvGrpSpPr>
          <p:cNvPr id="3625" name="组合"/>
          <p:cNvGrpSpPr>
            <a:grpSpLocks/>
          </p:cNvGrpSpPr>
          <p:nvPr/>
        </p:nvGrpSpPr>
        <p:grpSpPr>
          <a:xfrm>
            <a:off x="533400" y="1979613"/>
            <a:ext cx="2435225" cy="4094162"/>
            <a:chOff x="533400" y="1979613"/>
            <a:chExt cx="2435225" cy="4094162"/>
          </a:xfrm>
        </p:grpSpPr>
        <p:sp>
          <p:nvSpPr>
            <p:cNvPr id="3623" name="竖卷形" descr="10%"/>
            <p:cNvSpPr>
              <a:spLocks/>
            </p:cNvSpPr>
            <p:nvPr/>
          </p:nvSpPr>
          <p:spPr>
            <a:xfrm>
              <a:off x="533400" y="1979613"/>
              <a:ext cx="2435225" cy="4094162"/>
            </a:xfrm>
            <a:prstGeom prst="verticalScroll">
              <a:avLst>
                <a:gd name="adj" fmla="val 12500"/>
              </a:avLst>
            </a:prstGeom>
            <a:pattFill prst="pct10">
              <a:fgClr>
                <a:srgbClr val="33CCFF"/>
              </a:fgClr>
              <a:bgClr>
                <a:srgbClr val="FFFFFF"/>
              </a:bgClr>
            </a:pattFill>
            <a:ln w="28575" cap="sq" cmpd="sng">
              <a:solidFill>
                <a:srgbClr val="CC0000"/>
              </a:solidFill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Times New Roman" charset="0"/>
                </a:rPr>
                <a:t>当控制端为高电平</a:t>
              </a:r>
              <a:r>
                <a:rPr lang="zh-CN" altLang="en-US" sz="2800" b="1" i="0" u="none" strike="noStrike" kern="1200" cap="none" spc="0" baseline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Times New Roman" charset="0"/>
                </a:rPr>
                <a:t>“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Times New Roman" charset="0"/>
                </a:rPr>
                <a:t>1”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Times New Roman" charset="0"/>
                </a:rPr>
                <a:t>时，实现正常的“与非”逻辑关系</a:t>
              </a:r>
              <a:endParaRPr lang="en-US" altLang="zh-CN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Times New Roman" charset="0"/>
                </a:rPr>
                <a:t>  Y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Times New Roman" charset="0"/>
                </a:rPr>
                <a:t>=</a:t>
              </a:r>
              <a:r>
                <a:rPr lang="en-US" altLang="zh-CN" sz="2800" b="1" i="1" u="none" strike="noStrike" kern="1200" cap="none" spc="0" baseline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Times New Roman" charset="0"/>
                </a:rPr>
                <a:t>A•B</a:t>
              </a:r>
              <a:endParaRPr lang="zh-CN" altLang="en-US" sz="2800" b="1" i="0" u="none" strike="noStrike" kern="1200" cap="none" spc="0" baseline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endParaRPr>
            </a:p>
          </p:txBody>
        </p:sp>
        <p:sp>
          <p:nvSpPr>
            <p:cNvPr id="3624" name="直线" descr="10%"/>
            <p:cNvSpPr>
              <a:spLocks/>
            </p:cNvSpPr>
            <p:nvPr/>
          </p:nvSpPr>
          <p:spPr>
            <a:xfrm>
              <a:off x="1624871" y="5262562"/>
              <a:ext cx="672752" cy="0"/>
            </a:xfrm>
            <a:prstGeom prst="line">
              <a:avLst/>
            </a:prstGeom>
            <a:noFill/>
            <a:ln w="28575" cap="sq" cmpd="sng">
              <a:solidFill>
                <a:srgbClr val="FF0000"/>
              </a:solidFill>
              <a:prstDash val="solid"/>
              <a:round/>
            </a:ln>
          </p:spPr>
        </p:sp>
      </p:grpSp>
      <p:sp>
        <p:nvSpPr>
          <p:cNvPr id="3626" name="矩形"/>
          <p:cNvSpPr>
            <a:spLocks/>
          </p:cNvSpPr>
          <p:nvPr/>
        </p:nvSpPr>
        <p:spPr>
          <a:xfrm>
            <a:off x="3810000" y="4643438"/>
            <a:ext cx="717549" cy="51911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“1”</a:t>
            </a:r>
            <a:endParaRPr lang="zh-CN" altLang="en-US" sz="2800" b="1" i="0" u="none" strike="noStrike" kern="1200" cap="none" spc="0" baseline="0">
              <a:solidFill>
                <a:srgbClr val="CC00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627" name="矩形"/>
          <p:cNvSpPr>
            <a:spLocks/>
          </p:cNvSpPr>
          <p:nvPr/>
        </p:nvSpPr>
        <p:spPr>
          <a:xfrm>
            <a:off x="914400" y="1366837"/>
            <a:ext cx="1600200" cy="6858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电路</a:t>
            </a:r>
          </a:p>
        </p:txBody>
      </p:sp>
      <p:grpSp>
        <p:nvGrpSpPr>
          <p:cNvPr id="3661" name="组合"/>
          <p:cNvGrpSpPr>
            <a:grpSpLocks/>
          </p:cNvGrpSpPr>
          <p:nvPr/>
        </p:nvGrpSpPr>
        <p:grpSpPr>
          <a:xfrm>
            <a:off x="990599" y="1062038"/>
            <a:ext cx="4886325" cy="171449"/>
            <a:chOff x="990599" y="1062038"/>
            <a:chExt cx="4886325" cy="171449"/>
          </a:xfrm>
        </p:grpSpPr>
        <p:pic>
          <p:nvPicPr>
            <p:cNvPr id="362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54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2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8350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2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1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550" y="1071562"/>
              <a:ext cx="161924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2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7474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3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8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4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2750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5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46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9950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1071562"/>
              <a:ext cx="161924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275" y="1071562"/>
              <a:ext cx="161924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3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7150" y="1071562"/>
              <a:ext cx="161924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26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1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70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2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90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3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14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4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4350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5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2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6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8675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1550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475" y="1071562"/>
              <a:ext cx="161924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4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5874" y="1071562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3656" name="组合"/>
            <p:cNvGrpSpPr>
              <a:grpSpLocks/>
            </p:cNvGrpSpPr>
            <p:nvPr/>
          </p:nvGrpSpPr>
          <p:grpSpPr>
            <a:xfrm>
              <a:off x="990599" y="1062038"/>
              <a:ext cx="923924" cy="161924"/>
              <a:chOff x="990599" y="1062038"/>
              <a:chExt cx="923924" cy="161924"/>
            </a:xfrm>
          </p:grpSpPr>
          <p:pic>
            <p:nvPicPr>
              <p:cNvPr id="3650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3475" y="1062038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651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95399" y="1062038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652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47799" y="1062038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653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90674" y="1062038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654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599" y="1062038"/>
                <a:ext cx="161924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655" name="图片" descr="Green and Black Diamond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0599" y="1062038"/>
                <a:ext cx="161925" cy="161924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3657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0" y="1062038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58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675" y="1062038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59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2600" y="1062038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660" name="图片" descr="Green and Black Diamond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1062038"/>
              <a:ext cx="161925" cy="161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  <p:sp>
        <p:nvSpPr>
          <p:cNvPr id="3662" name="椭圆形标注"/>
          <p:cNvSpPr>
            <a:spLocks/>
          </p:cNvSpPr>
          <p:nvPr/>
        </p:nvSpPr>
        <p:spPr>
          <a:xfrm>
            <a:off x="3048000" y="2052637"/>
            <a:ext cx="838200" cy="533400"/>
          </a:xfrm>
          <a:prstGeom prst="wedgeEllipseCallout">
            <a:avLst>
              <a:gd name="adj1" fmla="val 191092"/>
              <a:gd name="adj2" fmla="val 86601"/>
            </a:avLst>
          </a:prstGeom>
          <a:solidFill>
            <a:srgbClr val="FFFFCC"/>
          </a:solidFill>
          <a:ln w="28575" cap="flat" cmpd="sng">
            <a:solidFill>
              <a:srgbClr val="000099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截止</a:t>
            </a:r>
          </a:p>
        </p:txBody>
      </p:sp>
      <p:grpSp>
        <p:nvGrpSpPr>
          <p:cNvPr id="3753" name="组合"/>
          <p:cNvGrpSpPr>
            <a:grpSpLocks/>
          </p:cNvGrpSpPr>
          <p:nvPr/>
        </p:nvGrpSpPr>
        <p:grpSpPr>
          <a:xfrm>
            <a:off x="2849880" y="1409065"/>
            <a:ext cx="6248399" cy="4267200"/>
            <a:chOff x="2849880" y="1409065"/>
            <a:chExt cx="6248399" cy="4267200"/>
          </a:xfrm>
        </p:grpSpPr>
        <p:grpSp>
          <p:nvGrpSpPr>
            <p:cNvPr id="3676" name="组合"/>
            <p:cNvGrpSpPr>
              <a:grpSpLocks/>
            </p:cNvGrpSpPr>
            <p:nvPr/>
          </p:nvGrpSpPr>
          <p:grpSpPr>
            <a:xfrm>
              <a:off x="3688080" y="2323465"/>
              <a:ext cx="1905000" cy="3230562"/>
              <a:chOff x="3688080" y="2323465"/>
              <a:chExt cx="1905000" cy="3230562"/>
            </a:xfrm>
          </p:grpSpPr>
          <p:sp>
            <p:nvSpPr>
              <p:cNvPr id="3663" name="矩形"/>
              <p:cNvSpPr>
                <a:spLocks/>
              </p:cNvSpPr>
              <p:nvPr/>
            </p:nvSpPr>
            <p:spPr>
              <a:xfrm>
                <a:off x="3688080" y="5034915"/>
                <a:ext cx="15240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宋体" charset="0"/>
                  </a:rPr>
                  <a:t>控制端</a:t>
                </a:r>
              </a:p>
            </p:txBody>
          </p:sp>
          <p:grpSp>
            <p:nvGrpSpPr>
              <p:cNvPr id="3675" name="组合"/>
              <p:cNvGrpSpPr>
                <a:grpSpLocks/>
              </p:cNvGrpSpPr>
              <p:nvPr/>
            </p:nvGrpSpPr>
            <p:grpSpPr>
              <a:xfrm>
                <a:off x="3916680" y="2323465"/>
                <a:ext cx="1676400" cy="2434590"/>
                <a:chOff x="3916680" y="2323465"/>
                <a:chExt cx="1676400" cy="2434590"/>
              </a:xfrm>
            </p:grpSpPr>
            <p:sp>
              <p:nvSpPr>
                <p:cNvPr id="3664" name="直线"/>
                <p:cNvSpPr>
                  <a:spLocks/>
                </p:cNvSpPr>
                <p:nvPr/>
              </p:nvSpPr>
              <p:spPr>
                <a:xfrm>
                  <a:off x="4281115" y="4076064"/>
                  <a:ext cx="655982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CC0000"/>
                  </a:solidFill>
                  <a:prstDash val="solid"/>
                  <a:round/>
                </a:ln>
              </p:spPr>
            </p:sp>
            <p:grpSp>
              <p:nvGrpSpPr>
                <p:cNvPr id="3671" name="组合"/>
                <p:cNvGrpSpPr>
                  <a:grpSpLocks/>
                </p:cNvGrpSpPr>
                <p:nvPr/>
              </p:nvGrpSpPr>
              <p:grpSpPr>
                <a:xfrm>
                  <a:off x="4937098" y="2628264"/>
                  <a:ext cx="655982" cy="457200"/>
                  <a:chOff x="4937098" y="2628264"/>
                  <a:chExt cx="655982" cy="457200"/>
                </a:xfrm>
              </p:grpSpPr>
              <p:grpSp>
                <p:nvGrpSpPr>
                  <p:cNvPr id="3669" name="组合"/>
                  <p:cNvGrpSpPr>
                    <a:grpSpLocks/>
                  </p:cNvGrpSpPr>
                  <p:nvPr/>
                </p:nvGrpSpPr>
                <p:grpSpPr>
                  <a:xfrm>
                    <a:off x="5082871" y="2628264"/>
                    <a:ext cx="325437" cy="457200"/>
                    <a:chOff x="5082871" y="2628264"/>
                    <a:chExt cx="325437" cy="457200"/>
                  </a:xfrm>
                </p:grpSpPr>
                <p:sp>
                  <p:nvSpPr>
                    <p:cNvPr id="3665" name="直线"/>
                    <p:cNvSpPr>
                      <a:spLocks/>
                    </p:cNvSpPr>
                    <p:nvPr/>
                  </p:nvSpPr>
                  <p:spPr>
                    <a:xfrm>
                      <a:off x="5089291" y="2628264"/>
                      <a:ext cx="14218" cy="45720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CC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666" name="直线"/>
                    <p:cNvSpPr>
                      <a:spLocks/>
                    </p:cNvSpPr>
                    <p:nvPr/>
                  </p:nvSpPr>
                  <p:spPr>
                    <a:xfrm flipV="1">
                      <a:off x="5082871" y="2693579"/>
                      <a:ext cx="290581" cy="195942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CC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667" name="直线"/>
                    <p:cNvSpPr>
                      <a:spLocks/>
                    </p:cNvSpPr>
                    <p:nvPr/>
                  </p:nvSpPr>
                  <p:spPr>
                    <a:xfrm>
                      <a:off x="5394091" y="2693579"/>
                      <a:ext cx="14218" cy="391886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CC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668" name="直线"/>
                    <p:cNvSpPr>
                      <a:spLocks/>
                    </p:cNvSpPr>
                    <p:nvPr/>
                  </p:nvSpPr>
                  <p:spPr>
                    <a:xfrm>
                      <a:off x="5105096" y="2889522"/>
                      <a:ext cx="290581" cy="195942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CC0000"/>
                      </a:solidFill>
                      <a:prstDash val="solid"/>
                      <a:round/>
                    </a:ln>
                  </p:spPr>
                </p:sp>
              </p:grpSp>
              <p:sp>
                <p:nvSpPr>
                  <p:cNvPr id="3670" name="直线"/>
                  <p:cNvSpPr>
                    <a:spLocks/>
                  </p:cNvSpPr>
                  <p:nvPr/>
                </p:nvSpPr>
                <p:spPr>
                  <a:xfrm>
                    <a:off x="4937098" y="2889521"/>
                    <a:ext cx="655982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CC00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3672" name="直线"/>
                <p:cNvSpPr>
                  <a:spLocks/>
                </p:cNvSpPr>
                <p:nvPr/>
              </p:nvSpPr>
              <p:spPr>
                <a:xfrm>
                  <a:off x="4937098" y="2898140"/>
                  <a:ext cx="0" cy="11810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CC0000"/>
                  </a:solidFill>
                  <a:prstDash val="solid"/>
                  <a:round/>
                </a:ln>
              </p:spPr>
            </p:sp>
            <p:sp>
              <p:nvSpPr>
                <p:cNvPr id="3673" name="矩形"/>
                <p:cNvSpPr>
                  <a:spLocks/>
                </p:cNvSpPr>
                <p:nvPr/>
              </p:nvSpPr>
              <p:spPr>
                <a:xfrm>
                  <a:off x="4956838" y="2323465"/>
                  <a:ext cx="557281" cy="45339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400" b="1" i="0" u="none" strike="noStrike" kern="1200" cap="none" spc="0" baseline="0">
                      <a:solidFill>
                        <a:srgbClr val="CC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D</a:t>
                  </a:r>
                  <a:endParaRPr lang="zh-CN" altLang="en-US" sz="2400" b="1" i="0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674" name="矩形"/>
                <p:cNvSpPr>
                  <a:spLocks/>
                </p:cNvSpPr>
                <p:nvPr/>
              </p:nvSpPr>
              <p:spPr>
                <a:xfrm>
                  <a:off x="3916680" y="4304665"/>
                  <a:ext cx="394893" cy="45339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400" b="1" i="1" u="none" strike="noStrike" kern="1200" cap="none" spc="0" baseline="0">
                      <a:solidFill>
                        <a:srgbClr val="CC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E</a:t>
                  </a:r>
                  <a:endParaRPr lang="zh-CN" altLang="en-US" sz="24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</p:grpSp>
        <p:grpSp>
          <p:nvGrpSpPr>
            <p:cNvPr id="3752" name="组合"/>
            <p:cNvGrpSpPr>
              <a:grpSpLocks/>
            </p:cNvGrpSpPr>
            <p:nvPr/>
          </p:nvGrpSpPr>
          <p:grpSpPr>
            <a:xfrm>
              <a:off x="2849880" y="1409065"/>
              <a:ext cx="6248399" cy="4267200"/>
              <a:chOff x="2849880" y="1409065"/>
              <a:chExt cx="6248399" cy="4267200"/>
            </a:xfrm>
          </p:grpSpPr>
          <p:sp>
            <p:nvSpPr>
              <p:cNvPr id="3677" name="椭圆"/>
              <p:cNvSpPr>
                <a:spLocks/>
              </p:cNvSpPr>
              <p:nvPr/>
            </p:nvSpPr>
            <p:spPr>
              <a:xfrm>
                <a:off x="7998525" y="1518602"/>
                <a:ext cx="127182" cy="136524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678" name="矩形"/>
              <p:cNvSpPr>
                <a:spLocks/>
              </p:cNvSpPr>
              <p:nvPr/>
            </p:nvSpPr>
            <p:spPr>
              <a:xfrm>
                <a:off x="7178573" y="4041139"/>
                <a:ext cx="532568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  T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5</a:t>
                </a:r>
                <a:endParaRPr lang="zh-CN" altLang="en-US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679" name="矩形"/>
              <p:cNvSpPr>
                <a:spLocks/>
              </p:cNvSpPr>
              <p:nvPr/>
            </p:nvSpPr>
            <p:spPr>
              <a:xfrm>
                <a:off x="8233439" y="3522027"/>
                <a:ext cx="477308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 </a:t>
                </a:r>
                <a:endParaRPr lang="zh-CN" altLang="en-US" sz="2400" b="0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680" name="矩形"/>
              <p:cNvSpPr>
                <a:spLocks/>
              </p:cNvSpPr>
              <p:nvPr/>
            </p:nvSpPr>
            <p:spPr>
              <a:xfrm>
                <a:off x="5194526" y="4653914"/>
                <a:ext cx="764591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3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681" name="矩形"/>
              <p:cNvSpPr>
                <a:spLocks/>
              </p:cNvSpPr>
              <p:nvPr/>
            </p:nvSpPr>
            <p:spPr>
              <a:xfrm>
                <a:off x="6731190" y="4584064"/>
                <a:ext cx="715214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5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682" name="矩形"/>
              <p:cNvSpPr>
                <a:spLocks/>
              </p:cNvSpPr>
              <p:nvPr/>
            </p:nvSpPr>
            <p:spPr>
              <a:xfrm>
                <a:off x="2849880" y="3466464"/>
                <a:ext cx="475812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683" name="矩形"/>
              <p:cNvSpPr>
                <a:spLocks/>
              </p:cNvSpPr>
              <p:nvPr/>
            </p:nvSpPr>
            <p:spPr>
              <a:xfrm>
                <a:off x="2849880" y="3847464"/>
                <a:ext cx="394893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 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684" name="矩形"/>
              <p:cNvSpPr>
                <a:spLocks/>
              </p:cNvSpPr>
              <p:nvPr/>
            </p:nvSpPr>
            <p:spPr>
              <a:xfrm>
                <a:off x="7438923" y="1953577"/>
                <a:ext cx="794516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4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685" name="矩形"/>
              <p:cNvSpPr>
                <a:spLocks/>
              </p:cNvSpPr>
              <p:nvPr/>
            </p:nvSpPr>
            <p:spPr>
              <a:xfrm>
                <a:off x="5579066" y="2063114"/>
                <a:ext cx="646386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2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686" name="矩形"/>
              <p:cNvSpPr>
                <a:spLocks/>
              </p:cNvSpPr>
              <p:nvPr/>
            </p:nvSpPr>
            <p:spPr>
              <a:xfrm>
                <a:off x="4573577" y="2094864"/>
                <a:ext cx="52967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687" name="矩形"/>
              <p:cNvSpPr>
                <a:spLocks/>
              </p:cNvSpPr>
              <p:nvPr/>
            </p:nvSpPr>
            <p:spPr>
              <a:xfrm>
                <a:off x="6026449" y="2677477"/>
                <a:ext cx="64595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  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688" name="矩形"/>
              <p:cNvSpPr>
                <a:spLocks/>
              </p:cNvSpPr>
              <p:nvPr/>
            </p:nvSpPr>
            <p:spPr>
              <a:xfrm>
                <a:off x="7114233" y="2950527"/>
                <a:ext cx="532569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  T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4</a:t>
                </a:r>
                <a:endParaRPr lang="zh-CN" altLang="en-US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689" name="矩形"/>
              <p:cNvSpPr>
                <a:spLocks/>
              </p:cNvSpPr>
              <p:nvPr/>
            </p:nvSpPr>
            <p:spPr>
              <a:xfrm>
                <a:off x="5386048" y="3221989"/>
                <a:ext cx="49355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690" name="矩形"/>
              <p:cNvSpPr>
                <a:spLocks/>
              </p:cNvSpPr>
              <p:nvPr/>
            </p:nvSpPr>
            <p:spPr>
              <a:xfrm>
                <a:off x="8154138" y="1409065"/>
                <a:ext cx="944141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+5V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691" name="矩形"/>
              <p:cNvSpPr>
                <a:spLocks/>
              </p:cNvSpPr>
              <p:nvPr/>
            </p:nvSpPr>
            <p:spPr>
              <a:xfrm>
                <a:off x="3786541" y="2609214"/>
                <a:ext cx="84987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    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692" name="直线"/>
              <p:cNvSpPr>
                <a:spLocks/>
              </p:cNvSpPr>
              <p:nvPr/>
            </p:nvSpPr>
            <p:spPr>
              <a:xfrm>
                <a:off x="5517720" y="5676265"/>
                <a:ext cx="318704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693" name="直线"/>
              <p:cNvSpPr>
                <a:spLocks/>
              </p:cNvSpPr>
              <p:nvPr/>
            </p:nvSpPr>
            <p:spPr>
              <a:xfrm>
                <a:off x="7521217" y="4517389"/>
                <a:ext cx="0" cy="9540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694" name="直线"/>
              <p:cNvSpPr>
                <a:spLocks/>
              </p:cNvSpPr>
              <p:nvPr/>
            </p:nvSpPr>
            <p:spPr>
              <a:xfrm>
                <a:off x="7434434" y="3426777"/>
                <a:ext cx="0" cy="61436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695" name="直线"/>
              <p:cNvSpPr>
                <a:spLocks/>
              </p:cNvSpPr>
              <p:nvPr/>
            </p:nvSpPr>
            <p:spPr>
              <a:xfrm>
                <a:off x="7012487" y="3904614"/>
                <a:ext cx="0" cy="6334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696" name="直线"/>
              <p:cNvSpPr>
                <a:spLocks/>
              </p:cNvSpPr>
              <p:nvPr/>
            </p:nvSpPr>
            <p:spPr>
              <a:xfrm flipH="1">
                <a:off x="7012487" y="3995102"/>
                <a:ext cx="406983" cy="18097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697" name="直线"/>
              <p:cNvSpPr>
                <a:spLocks/>
              </p:cNvSpPr>
              <p:nvPr/>
            </p:nvSpPr>
            <p:spPr>
              <a:xfrm>
                <a:off x="7012487" y="4357052"/>
                <a:ext cx="508729" cy="18097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698" name="直线"/>
              <p:cNvSpPr>
                <a:spLocks/>
              </p:cNvSpPr>
              <p:nvPr/>
            </p:nvSpPr>
            <p:spPr>
              <a:xfrm rot="10787484" flipV="1">
                <a:off x="4512230" y="1585277"/>
                <a:ext cx="3502754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699" name="直线"/>
              <p:cNvSpPr>
                <a:spLocks/>
              </p:cNvSpPr>
              <p:nvPr/>
            </p:nvSpPr>
            <p:spPr>
              <a:xfrm>
                <a:off x="6407997" y="2609214"/>
                <a:ext cx="954616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3705" name="组合"/>
              <p:cNvGrpSpPr>
                <a:grpSpLocks/>
              </p:cNvGrpSpPr>
              <p:nvPr/>
            </p:nvGrpSpPr>
            <p:grpSpPr>
              <a:xfrm>
                <a:off x="3862851" y="3085464"/>
                <a:ext cx="947135" cy="384175"/>
                <a:chOff x="3862851" y="3085464"/>
                <a:chExt cx="947135" cy="384175"/>
              </a:xfrm>
            </p:grpSpPr>
            <p:sp>
              <p:nvSpPr>
                <p:cNvPr id="3700" name="直线"/>
                <p:cNvSpPr>
                  <a:spLocks/>
                </p:cNvSpPr>
                <p:nvPr/>
              </p:nvSpPr>
              <p:spPr>
                <a:xfrm rot="5400000">
                  <a:off x="4383775" y="2659253"/>
                  <a:ext cx="0" cy="85242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701" name="直线"/>
                <p:cNvSpPr>
                  <a:spLocks/>
                </p:cNvSpPr>
                <p:nvPr/>
              </p:nvSpPr>
              <p:spPr>
                <a:xfrm rot="5400000" flipH="1">
                  <a:off x="4523983" y="3182041"/>
                  <a:ext cx="382580" cy="189426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702" name="直线"/>
                <p:cNvSpPr>
                  <a:spLocks/>
                </p:cNvSpPr>
                <p:nvPr/>
              </p:nvSpPr>
              <p:spPr>
                <a:xfrm rot="5400000">
                  <a:off x="4147102" y="3183635"/>
                  <a:ext cx="382580" cy="189426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3703" name="直线"/>
                <p:cNvSpPr>
                  <a:spLocks/>
                </p:cNvSpPr>
                <p:nvPr/>
              </p:nvSpPr>
              <p:spPr>
                <a:xfrm rot="5400000">
                  <a:off x="3955701" y="3182041"/>
                  <a:ext cx="382580" cy="189426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3704" name="直线"/>
                <p:cNvSpPr>
                  <a:spLocks/>
                </p:cNvSpPr>
                <p:nvPr/>
              </p:nvSpPr>
              <p:spPr>
                <a:xfrm rot="5400000">
                  <a:off x="3766274" y="3182041"/>
                  <a:ext cx="382581" cy="189427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</p:grpSp>
          <p:grpSp>
            <p:nvGrpSpPr>
              <p:cNvPr id="3710" name="组合"/>
              <p:cNvGrpSpPr>
                <a:grpSpLocks/>
              </p:cNvGrpSpPr>
              <p:nvPr/>
            </p:nvGrpSpPr>
            <p:grpSpPr>
              <a:xfrm>
                <a:off x="4817468" y="3017203"/>
                <a:ext cx="873818" cy="808036"/>
                <a:chOff x="4817468" y="3017203"/>
                <a:chExt cx="873818" cy="808036"/>
              </a:xfrm>
            </p:grpSpPr>
            <p:sp>
              <p:nvSpPr>
                <p:cNvPr id="3706" name="直线"/>
                <p:cNvSpPr>
                  <a:spLocks/>
                </p:cNvSpPr>
                <p:nvPr/>
              </p:nvSpPr>
              <p:spPr>
                <a:xfrm>
                  <a:off x="5205832" y="3017203"/>
                  <a:ext cx="0" cy="808036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707" name="直线"/>
                <p:cNvSpPr>
                  <a:spLocks/>
                </p:cNvSpPr>
                <p:nvPr/>
              </p:nvSpPr>
              <p:spPr>
                <a:xfrm flipH="1">
                  <a:off x="5205832" y="3132636"/>
                  <a:ext cx="388363" cy="230868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708" name="直线"/>
                <p:cNvSpPr>
                  <a:spLocks/>
                </p:cNvSpPr>
                <p:nvPr/>
              </p:nvSpPr>
              <p:spPr>
                <a:xfrm>
                  <a:off x="5205832" y="3594371"/>
                  <a:ext cx="485454" cy="230867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3709" name="直线"/>
                <p:cNvSpPr>
                  <a:spLocks/>
                </p:cNvSpPr>
                <p:nvPr/>
              </p:nvSpPr>
              <p:spPr>
                <a:xfrm>
                  <a:off x="4817468" y="3478938"/>
                  <a:ext cx="388363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3711" name="直线"/>
              <p:cNvSpPr>
                <a:spLocks/>
              </p:cNvSpPr>
              <p:nvPr/>
            </p:nvSpPr>
            <p:spPr>
              <a:xfrm>
                <a:off x="6912238" y="2745740"/>
                <a:ext cx="0" cy="6810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12" name="直线"/>
              <p:cNvSpPr>
                <a:spLocks/>
              </p:cNvSpPr>
              <p:nvPr/>
            </p:nvSpPr>
            <p:spPr>
              <a:xfrm flipH="1">
                <a:off x="6912238" y="2882264"/>
                <a:ext cx="457856" cy="15557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13" name="直线"/>
              <p:cNvSpPr>
                <a:spLocks/>
              </p:cNvSpPr>
              <p:nvPr/>
            </p:nvSpPr>
            <p:spPr>
              <a:xfrm>
                <a:off x="6912238" y="3233102"/>
                <a:ext cx="529677" cy="19367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714" name="直线"/>
              <p:cNvSpPr>
                <a:spLocks/>
              </p:cNvSpPr>
              <p:nvPr/>
            </p:nvSpPr>
            <p:spPr>
              <a:xfrm>
                <a:off x="6487299" y="3134677"/>
                <a:ext cx="42493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15" name="矩形"/>
              <p:cNvSpPr>
                <a:spLocks/>
              </p:cNvSpPr>
              <p:nvPr/>
            </p:nvSpPr>
            <p:spPr>
              <a:xfrm>
                <a:off x="4459860" y="2063114"/>
                <a:ext cx="134663" cy="39052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716" name="直线"/>
              <p:cNvSpPr>
                <a:spLocks/>
              </p:cNvSpPr>
              <p:nvPr/>
            </p:nvSpPr>
            <p:spPr>
              <a:xfrm>
                <a:off x="4539162" y="1586864"/>
                <a:ext cx="0" cy="4953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17" name="直线"/>
              <p:cNvSpPr>
                <a:spLocks/>
              </p:cNvSpPr>
              <p:nvPr/>
            </p:nvSpPr>
            <p:spPr>
              <a:xfrm>
                <a:off x="5573081" y="1586864"/>
                <a:ext cx="0" cy="5540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18" name="直线"/>
              <p:cNvSpPr>
                <a:spLocks/>
              </p:cNvSpPr>
              <p:nvPr/>
            </p:nvSpPr>
            <p:spPr>
              <a:xfrm flipH="1">
                <a:off x="5573081" y="2540952"/>
                <a:ext cx="5985" cy="61436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19" name="直线"/>
              <p:cNvSpPr>
                <a:spLocks/>
              </p:cNvSpPr>
              <p:nvPr/>
            </p:nvSpPr>
            <p:spPr>
              <a:xfrm>
                <a:off x="5652382" y="3768089"/>
                <a:ext cx="0" cy="8382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20" name="直线"/>
              <p:cNvSpPr>
                <a:spLocks/>
              </p:cNvSpPr>
              <p:nvPr/>
            </p:nvSpPr>
            <p:spPr>
              <a:xfrm>
                <a:off x="6686302" y="3153727"/>
                <a:ext cx="0" cy="13843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21" name="直线"/>
              <p:cNvSpPr>
                <a:spLocks/>
              </p:cNvSpPr>
              <p:nvPr/>
            </p:nvSpPr>
            <p:spPr>
              <a:xfrm>
                <a:off x="7377575" y="1586864"/>
                <a:ext cx="0" cy="3809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22" name="直线"/>
              <p:cNvSpPr>
                <a:spLocks/>
              </p:cNvSpPr>
              <p:nvPr/>
            </p:nvSpPr>
            <p:spPr>
              <a:xfrm>
                <a:off x="7377575" y="2348864"/>
                <a:ext cx="0" cy="5349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23" name="直线"/>
              <p:cNvSpPr>
                <a:spLocks/>
              </p:cNvSpPr>
              <p:nvPr/>
            </p:nvSpPr>
            <p:spPr>
              <a:xfrm>
                <a:off x="5641908" y="5471477"/>
                <a:ext cx="1907737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24" name="直线"/>
              <p:cNvSpPr>
                <a:spLocks/>
              </p:cNvSpPr>
              <p:nvPr/>
            </p:nvSpPr>
            <p:spPr>
              <a:xfrm>
                <a:off x="6036923" y="2472689"/>
                <a:ext cx="0" cy="6810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25" name="直线"/>
              <p:cNvSpPr>
                <a:spLocks/>
              </p:cNvSpPr>
              <p:nvPr/>
            </p:nvSpPr>
            <p:spPr>
              <a:xfrm flipH="1">
                <a:off x="6036923" y="2571114"/>
                <a:ext cx="423442" cy="19367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26" name="直线"/>
              <p:cNvSpPr>
                <a:spLocks/>
              </p:cNvSpPr>
              <p:nvPr/>
            </p:nvSpPr>
            <p:spPr>
              <a:xfrm>
                <a:off x="6036923" y="2960052"/>
                <a:ext cx="529677" cy="19367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727" name="直线"/>
              <p:cNvSpPr>
                <a:spLocks/>
              </p:cNvSpPr>
              <p:nvPr/>
            </p:nvSpPr>
            <p:spPr>
              <a:xfrm>
                <a:off x="7441915" y="3699827"/>
                <a:ext cx="635912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28" name="椭圆"/>
              <p:cNvSpPr>
                <a:spLocks/>
              </p:cNvSpPr>
              <p:nvPr/>
            </p:nvSpPr>
            <p:spPr>
              <a:xfrm>
                <a:off x="8077827" y="3631564"/>
                <a:ext cx="127182" cy="136524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3731" name="组合"/>
              <p:cNvGrpSpPr>
                <a:grpSpLocks/>
              </p:cNvGrpSpPr>
              <p:nvPr/>
            </p:nvGrpSpPr>
            <p:grpSpPr>
              <a:xfrm>
                <a:off x="3424446" y="3466464"/>
                <a:ext cx="436909" cy="301624"/>
                <a:chOff x="3424446" y="3466464"/>
                <a:chExt cx="436909" cy="301624"/>
              </a:xfrm>
            </p:grpSpPr>
            <p:sp>
              <p:nvSpPr>
                <p:cNvPr id="3729" name="直线"/>
                <p:cNvSpPr>
                  <a:spLocks/>
                </p:cNvSpPr>
                <p:nvPr/>
              </p:nvSpPr>
              <p:spPr>
                <a:xfrm>
                  <a:off x="3861354" y="3466464"/>
                  <a:ext cx="0" cy="301624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730" name="直线"/>
                <p:cNvSpPr>
                  <a:spLocks/>
                </p:cNvSpPr>
                <p:nvPr/>
              </p:nvSpPr>
              <p:spPr>
                <a:xfrm flipH="1" flipV="1">
                  <a:off x="3424446" y="3768089"/>
                  <a:ext cx="43690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grpSp>
            <p:nvGrpSpPr>
              <p:cNvPr id="3734" name="组合"/>
              <p:cNvGrpSpPr>
                <a:grpSpLocks/>
              </p:cNvGrpSpPr>
              <p:nvPr/>
            </p:nvGrpSpPr>
            <p:grpSpPr>
              <a:xfrm>
                <a:off x="3390031" y="3429952"/>
                <a:ext cx="676311" cy="573087"/>
                <a:chOff x="3390031" y="3429952"/>
                <a:chExt cx="676311" cy="573087"/>
              </a:xfrm>
            </p:grpSpPr>
            <p:sp>
              <p:nvSpPr>
                <p:cNvPr id="3732" name="直线"/>
                <p:cNvSpPr>
                  <a:spLocks/>
                </p:cNvSpPr>
                <p:nvPr/>
              </p:nvSpPr>
              <p:spPr>
                <a:xfrm>
                  <a:off x="4066343" y="3429952"/>
                  <a:ext cx="0" cy="573087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733" name="直线"/>
                <p:cNvSpPr>
                  <a:spLocks/>
                </p:cNvSpPr>
                <p:nvPr/>
              </p:nvSpPr>
              <p:spPr>
                <a:xfrm flipH="1" flipV="1">
                  <a:off x="3390031" y="4003039"/>
                  <a:ext cx="676311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3735" name="直线"/>
              <p:cNvSpPr>
                <a:spLocks/>
              </p:cNvSpPr>
              <p:nvPr/>
            </p:nvSpPr>
            <p:spPr>
              <a:xfrm>
                <a:off x="5649390" y="5471477"/>
                <a:ext cx="0" cy="2047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36" name="椭圆"/>
              <p:cNvSpPr>
                <a:spLocks/>
              </p:cNvSpPr>
              <p:nvPr/>
            </p:nvSpPr>
            <p:spPr>
              <a:xfrm>
                <a:off x="3280804" y="3695064"/>
                <a:ext cx="125686" cy="136525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37" name="椭圆"/>
              <p:cNvSpPr>
                <a:spLocks/>
              </p:cNvSpPr>
              <p:nvPr/>
            </p:nvSpPr>
            <p:spPr>
              <a:xfrm>
                <a:off x="3280804" y="3923664"/>
                <a:ext cx="125686" cy="13493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38" name="椭圆"/>
              <p:cNvSpPr>
                <a:spLocks/>
              </p:cNvSpPr>
              <p:nvPr/>
            </p:nvSpPr>
            <p:spPr>
              <a:xfrm>
                <a:off x="4214473" y="4457064"/>
                <a:ext cx="125686" cy="136525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39" name="椭圆"/>
              <p:cNvSpPr>
                <a:spLocks/>
              </p:cNvSpPr>
              <p:nvPr/>
            </p:nvSpPr>
            <p:spPr>
              <a:xfrm>
                <a:off x="5547645" y="2847339"/>
                <a:ext cx="64339" cy="68262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40" name="直线"/>
              <p:cNvSpPr>
                <a:spLocks/>
              </p:cNvSpPr>
              <p:nvPr/>
            </p:nvSpPr>
            <p:spPr>
              <a:xfrm>
                <a:off x="5671834" y="4277677"/>
                <a:ext cx="1343645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41" name="椭圆"/>
              <p:cNvSpPr>
                <a:spLocks/>
              </p:cNvSpPr>
              <p:nvPr/>
            </p:nvSpPr>
            <p:spPr>
              <a:xfrm>
                <a:off x="5641908" y="4244339"/>
                <a:ext cx="43392" cy="46037"/>
              </a:xfrm>
              <a:prstGeom prst="ellipse">
                <a:avLst/>
              </a:prstGeom>
              <a:solidFill>
                <a:schemeClr val="tx1"/>
              </a:solidFill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42" name="直线"/>
              <p:cNvSpPr>
                <a:spLocks/>
              </p:cNvSpPr>
              <p:nvPr/>
            </p:nvSpPr>
            <p:spPr>
              <a:xfrm>
                <a:off x="5579066" y="2882264"/>
                <a:ext cx="447383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43" name="直线"/>
              <p:cNvSpPr>
                <a:spLocks/>
              </p:cNvSpPr>
              <p:nvPr/>
            </p:nvSpPr>
            <p:spPr>
              <a:xfrm flipV="1">
                <a:off x="4531681" y="2472689"/>
                <a:ext cx="0" cy="61277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44" name="矩形"/>
              <p:cNvSpPr>
                <a:spLocks/>
              </p:cNvSpPr>
              <p:nvPr/>
            </p:nvSpPr>
            <p:spPr>
              <a:xfrm>
                <a:off x="5514727" y="2131377"/>
                <a:ext cx="134663" cy="39052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745" name="矩形"/>
              <p:cNvSpPr>
                <a:spLocks/>
              </p:cNvSpPr>
              <p:nvPr/>
            </p:nvSpPr>
            <p:spPr>
              <a:xfrm>
                <a:off x="5579066" y="4585652"/>
                <a:ext cx="134664" cy="390524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746" name="直线"/>
              <p:cNvSpPr>
                <a:spLocks/>
              </p:cNvSpPr>
              <p:nvPr/>
            </p:nvSpPr>
            <p:spPr>
              <a:xfrm flipV="1">
                <a:off x="5650887" y="4995227"/>
                <a:ext cx="0" cy="47624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47" name="矩形"/>
              <p:cNvSpPr>
                <a:spLocks/>
              </p:cNvSpPr>
              <p:nvPr/>
            </p:nvSpPr>
            <p:spPr>
              <a:xfrm>
                <a:off x="6617474" y="4517389"/>
                <a:ext cx="134664" cy="39052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748" name="直线"/>
              <p:cNvSpPr>
                <a:spLocks/>
              </p:cNvSpPr>
              <p:nvPr/>
            </p:nvSpPr>
            <p:spPr>
              <a:xfrm>
                <a:off x="6695279" y="4926964"/>
                <a:ext cx="0" cy="5445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49" name="矩形"/>
              <p:cNvSpPr>
                <a:spLocks/>
              </p:cNvSpPr>
              <p:nvPr/>
            </p:nvSpPr>
            <p:spPr>
              <a:xfrm>
                <a:off x="7305755" y="1959927"/>
                <a:ext cx="134663" cy="39052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750" name="矩形"/>
              <p:cNvSpPr>
                <a:spLocks/>
              </p:cNvSpPr>
              <p:nvPr/>
            </p:nvSpPr>
            <p:spPr>
              <a:xfrm>
                <a:off x="5677819" y="2475865"/>
                <a:ext cx="184041" cy="45719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sp>
          <p:sp>
            <p:nvSpPr>
              <p:cNvPr id="3751" name="直线"/>
              <p:cNvSpPr>
                <a:spLocks/>
              </p:cNvSpPr>
              <p:nvPr/>
            </p:nvSpPr>
            <p:spPr>
              <a:xfrm>
                <a:off x="4286294" y="3429952"/>
                <a:ext cx="0" cy="10271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</p:grpSp>
      <p:grpSp>
        <p:nvGrpSpPr>
          <p:cNvPr id="3760" name="组合"/>
          <p:cNvGrpSpPr>
            <a:grpSpLocks/>
          </p:cNvGrpSpPr>
          <p:nvPr/>
        </p:nvGrpSpPr>
        <p:grpSpPr>
          <a:xfrm>
            <a:off x="4366895" y="1644015"/>
            <a:ext cx="1219199" cy="2362200"/>
            <a:chOff x="4366895" y="1644015"/>
            <a:chExt cx="1219199" cy="2362200"/>
          </a:xfrm>
        </p:grpSpPr>
        <p:sp>
          <p:nvSpPr>
            <p:cNvPr id="3754" name="直线"/>
            <p:cNvSpPr>
              <a:spLocks/>
            </p:cNvSpPr>
            <p:nvPr/>
          </p:nvSpPr>
          <p:spPr>
            <a:xfrm>
              <a:off x="4595495" y="1720215"/>
              <a:ext cx="0" cy="13716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</a:ln>
          </p:spPr>
        </p:sp>
        <p:sp>
          <p:nvSpPr>
            <p:cNvPr id="3755" name="直线"/>
            <p:cNvSpPr>
              <a:spLocks/>
            </p:cNvSpPr>
            <p:nvPr/>
          </p:nvSpPr>
          <p:spPr>
            <a:xfrm flipH="1">
              <a:off x="4366895" y="3091815"/>
              <a:ext cx="228599" cy="4572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</a:ln>
          </p:spPr>
        </p:sp>
        <p:sp>
          <p:nvSpPr>
            <p:cNvPr id="3756" name="直线"/>
            <p:cNvSpPr>
              <a:spLocks/>
            </p:cNvSpPr>
            <p:nvPr/>
          </p:nvSpPr>
          <p:spPr>
            <a:xfrm>
              <a:off x="4366895" y="3549015"/>
              <a:ext cx="0" cy="4572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  <a:tailEnd type="triangle" w="med" len="med"/>
            </a:ln>
          </p:spPr>
        </p:sp>
        <p:sp>
          <p:nvSpPr>
            <p:cNvPr id="3757" name="直线"/>
            <p:cNvSpPr>
              <a:spLocks/>
            </p:cNvSpPr>
            <p:nvPr/>
          </p:nvSpPr>
          <p:spPr>
            <a:xfrm>
              <a:off x="5586095" y="1644015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</a:ln>
          </p:spPr>
        </p:sp>
        <p:sp>
          <p:nvSpPr>
            <p:cNvPr id="3758" name="直线"/>
            <p:cNvSpPr>
              <a:spLocks/>
            </p:cNvSpPr>
            <p:nvPr/>
          </p:nvSpPr>
          <p:spPr>
            <a:xfrm>
              <a:off x="4976495" y="2863215"/>
              <a:ext cx="609600" cy="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</a:ln>
          </p:spPr>
        </p:sp>
        <p:sp>
          <p:nvSpPr>
            <p:cNvPr id="3759" name="直线"/>
            <p:cNvSpPr>
              <a:spLocks/>
            </p:cNvSpPr>
            <p:nvPr/>
          </p:nvSpPr>
          <p:spPr>
            <a:xfrm>
              <a:off x="4976495" y="2863215"/>
              <a:ext cx="0" cy="11430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  <a:tailEnd type="triangl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2573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3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5" grpId="0" animBg="1"/>
      <p:bldP spid="3626" grpId="0"/>
      <p:bldP spid="3627" grpId="0"/>
      <p:bldP spid="3662" grpId="0" animBg="1"/>
      <p:bldP spid="376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文本框"/>
          <p:cNvSpPr>
            <a:spLocks noGrp="1"/>
          </p:cNvSpPr>
          <p:nvPr>
            <p:ph type="subTitle" idx="1"/>
          </p:nvPr>
        </p:nvSpPr>
        <p:spPr>
          <a:xfrm>
            <a:off x="914400" y="457200"/>
            <a:ext cx="5562600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20.6.2   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三态输出“与非”门</a:t>
            </a:r>
          </a:p>
        </p:txBody>
      </p:sp>
      <p:sp>
        <p:nvSpPr>
          <p:cNvPr id="3762" name="矩形"/>
          <p:cNvSpPr>
            <a:spLocks/>
          </p:cNvSpPr>
          <p:nvPr/>
        </p:nvSpPr>
        <p:spPr>
          <a:xfrm>
            <a:off x="3581399" y="4572000"/>
            <a:ext cx="717549" cy="5191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latin typeface="Times New Roman" charset="0"/>
                <a:ea typeface="宋体" charset="0"/>
                <a:cs typeface="宋体" charset="0"/>
              </a:rPr>
              <a:t>“0”</a:t>
            </a:r>
            <a:endParaRPr lang="zh-CN" altLang="en-US" sz="2800" b="1" i="0" u="none" strike="noStrike" kern="1200" cap="none" spc="0" baseline="0">
              <a:solidFill>
                <a:srgbClr val="CC00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3853" name="组合"/>
          <p:cNvGrpSpPr>
            <a:grpSpLocks/>
          </p:cNvGrpSpPr>
          <p:nvPr/>
        </p:nvGrpSpPr>
        <p:grpSpPr>
          <a:xfrm>
            <a:off x="2399030" y="1339215"/>
            <a:ext cx="6248399" cy="4267200"/>
            <a:chOff x="2399030" y="1339215"/>
            <a:chExt cx="6248399" cy="4267200"/>
          </a:xfrm>
        </p:grpSpPr>
        <p:grpSp>
          <p:nvGrpSpPr>
            <p:cNvPr id="3776" name="组合"/>
            <p:cNvGrpSpPr>
              <a:grpSpLocks/>
            </p:cNvGrpSpPr>
            <p:nvPr/>
          </p:nvGrpSpPr>
          <p:grpSpPr>
            <a:xfrm>
              <a:off x="3237230" y="2253615"/>
              <a:ext cx="1905000" cy="3230562"/>
              <a:chOff x="3237230" y="2253615"/>
              <a:chExt cx="1905000" cy="3230562"/>
            </a:xfrm>
          </p:grpSpPr>
          <p:sp>
            <p:nvSpPr>
              <p:cNvPr id="3763" name="矩形"/>
              <p:cNvSpPr>
                <a:spLocks/>
              </p:cNvSpPr>
              <p:nvPr/>
            </p:nvSpPr>
            <p:spPr>
              <a:xfrm>
                <a:off x="3237230" y="4965065"/>
                <a:ext cx="1523999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宋体" charset="0"/>
                  </a:rPr>
                  <a:t>控制端</a:t>
                </a:r>
              </a:p>
            </p:txBody>
          </p:sp>
          <p:grpSp>
            <p:nvGrpSpPr>
              <p:cNvPr id="3775" name="组合"/>
              <p:cNvGrpSpPr>
                <a:grpSpLocks/>
              </p:cNvGrpSpPr>
              <p:nvPr/>
            </p:nvGrpSpPr>
            <p:grpSpPr>
              <a:xfrm>
                <a:off x="3465830" y="2253615"/>
                <a:ext cx="1676400" cy="2434590"/>
                <a:chOff x="3465830" y="2253615"/>
                <a:chExt cx="1676400" cy="2434590"/>
              </a:xfrm>
            </p:grpSpPr>
            <p:sp>
              <p:nvSpPr>
                <p:cNvPr id="3764" name="直线"/>
                <p:cNvSpPr>
                  <a:spLocks/>
                </p:cNvSpPr>
                <p:nvPr/>
              </p:nvSpPr>
              <p:spPr>
                <a:xfrm>
                  <a:off x="3830264" y="4006215"/>
                  <a:ext cx="655982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CC0000"/>
                  </a:solidFill>
                  <a:prstDash val="solid"/>
                  <a:round/>
                </a:ln>
              </p:spPr>
            </p:sp>
            <p:grpSp>
              <p:nvGrpSpPr>
                <p:cNvPr id="3771" name="组合"/>
                <p:cNvGrpSpPr>
                  <a:grpSpLocks/>
                </p:cNvGrpSpPr>
                <p:nvPr/>
              </p:nvGrpSpPr>
              <p:grpSpPr>
                <a:xfrm>
                  <a:off x="4486247" y="2558414"/>
                  <a:ext cx="655982" cy="457200"/>
                  <a:chOff x="4486247" y="2558414"/>
                  <a:chExt cx="655982" cy="457200"/>
                </a:xfrm>
              </p:grpSpPr>
              <p:grpSp>
                <p:nvGrpSpPr>
                  <p:cNvPr id="3769" name="组合"/>
                  <p:cNvGrpSpPr>
                    <a:grpSpLocks/>
                  </p:cNvGrpSpPr>
                  <p:nvPr/>
                </p:nvGrpSpPr>
                <p:grpSpPr>
                  <a:xfrm>
                    <a:off x="4632021" y="2558414"/>
                    <a:ext cx="325437" cy="457200"/>
                    <a:chOff x="4632021" y="2558414"/>
                    <a:chExt cx="325437" cy="457200"/>
                  </a:xfrm>
                </p:grpSpPr>
                <p:sp>
                  <p:nvSpPr>
                    <p:cNvPr id="3765" name="直线"/>
                    <p:cNvSpPr>
                      <a:spLocks/>
                    </p:cNvSpPr>
                    <p:nvPr/>
                  </p:nvSpPr>
                  <p:spPr>
                    <a:xfrm>
                      <a:off x="4638441" y="2558414"/>
                      <a:ext cx="14218" cy="45720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CC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766" name="直线"/>
                    <p:cNvSpPr>
                      <a:spLocks/>
                    </p:cNvSpPr>
                    <p:nvPr/>
                  </p:nvSpPr>
                  <p:spPr>
                    <a:xfrm flipV="1">
                      <a:off x="4632021" y="2623729"/>
                      <a:ext cx="290581" cy="195942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CC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767" name="直线"/>
                    <p:cNvSpPr>
                      <a:spLocks/>
                    </p:cNvSpPr>
                    <p:nvPr/>
                  </p:nvSpPr>
                  <p:spPr>
                    <a:xfrm>
                      <a:off x="4943241" y="2623729"/>
                      <a:ext cx="14218" cy="391886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CC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768" name="直线"/>
                    <p:cNvSpPr>
                      <a:spLocks/>
                    </p:cNvSpPr>
                    <p:nvPr/>
                  </p:nvSpPr>
                  <p:spPr>
                    <a:xfrm>
                      <a:off x="4654247" y="2819672"/>
                      <a:ext cx="290581" cy="195943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CC0000"/>
                      </a:solidFill>
                      <a:prstDash val="solid"/>
                      <a:round/>
                    </a:ln>
                  </p:spPr>
                </p:sp>
              </p:grpSp>
              <p:sp>
                <p:nvSpPr>
                  <p:cNvPr id="3770" name="直线"/>
                  <p:cNvSpPr>
                    <a:spLocks/>
                  </p:cNvSpPr>
                  <p:nvPr/>
                </p:nvSpPr>
                <p:spPr>
                  <a:xfrm>
                    <a:off x="4486247" y="2819671"/>
                    <a:ext cx="655982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CC00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3772" name="直线"/>
                <p:cNvSpPr>
                  <a:spLocks/>
                </p:cNvSpPr>
                <p:nvPr/>
              </p:nvSpPr>
              <p:spPr>
                <a:xfrm>
                  <a:off x="4486247" y="2828290"/>
                  <a:ext cx="0" cy="11811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CC0000"/>
                  </a:solidFill>
                  <a:prstDash val="solid"/>
                  <a:round/>
                </a:ln>
              </p:spPr>
            </p:sp>
            <p:sp>
              <p:nvSpPr>
                <p:cNvPr id="3773" name="矩形"/>
                <p:cNvSpPr>
                  <a:spLocks/>
                </p:cNvSpPr>
                <p:nvPr/>
              </p:nvSpPr>
              <p:spPr>
                <a:xfrm>
                  <a:off x="4505987" y="2253615"/>
                  <a:ext cx="557281" cy="45339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400" b="1" i="0" u="none" strike="noStrike" kern="1200" cap="none" spc="0" baseline="0">
                      <a:solidFill>
                        <a:srgbClr val="CC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  D</a:t>
                  </a:r>
                  <a:endParaRPr lang="zh-CN" altLang="en-US" sz="2400" b="1" i="0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774" name="矩形"/>
                <p:cNvSpPr>
                  <a:spLocks/>
                </p:cNvSpPr>
                <p:nvPr/>
              </p:nvSpPr>
              <p:spPr>
                <a:xfrm>
                  <a:off x="3465830" y="4234815"/>
                  <a:ext cx="394893" cy="45339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400" b="1" i="1" u="none" strike="noStrike" kern="1200" cap="none" spc="0" baseline="0">
                      <a:solidFill>
                        <a:srgbClr val="CC00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E</a:t>
                  </a:r>
                  <a:endParaRPr lang="zh-CN" altLang="en-US" sz="24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</p:grpSp>
        <p:grpSp>
          <p:nvGrpSpPr>
            <p:cNvPr id="3852" name="组合"/>
            <p:cNvGrpSpPr>
              <a:grpSpLocks/>
            </p:cNvGrpSpPr>
            <p:nvPr/>
          </p:nvGrpSpPr>
          <p:grpSpPr>
            <a:xfrm>
              <a:off x="2399030" y="1339215"/>
              <a:ext cx="6248399" cy="4267200"/>
              <a:chOff x="2399030" y="1339215"/>
              <a:chExt cx="6248399" cy="4267200"/>
            </a:xfrm>
          </p:grpSpPr>
          <p:sp>
            <p:nvSpPr>
              <p:cNvPr id="3777" name="椭圆"/>
              <p:cNvSpPr>
                <a:spLocks/>
              </p:cNvSpPr>
              <p:nvPr/>
            </p:nvSpPr>
            <p:spPr>
              <a:xfrm>
                <a:off x="7547675" y="1448752"/>
                <a:ext cx="127182" cy="136524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78" name="矩形"/>
              <p:cNvSpPr>
                <a:spLocks/>
              </p:cNvSpPr>
              <p:nvPr/>
            </p:nvSpPr>
            <p:spPr>
              <a:xfrm>
                <a:off x="6727723" y="3971290"/>
                <a:ext cx="532568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  T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5</a:t>
                </a:r>
                <a:endParaRPr lang="zh-CN" altLang="en-US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779" name="矩形"/>
              <p:cNvSpPr>
                <a:spLocks/>
              </p:cNvSpPr>
              <p:nvPr/>
            </p:nvSpPr>
            <p:spPr>
              <a:xfrm>
                <a:off x="7782588" y="3452177"/>
                <a:ext cx="477308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 </a:t>
                </a:r>
                <a:endParaRPr lang="zh-CN" altLang="en-US" sz="2400" b="0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780" name="矩形"/>
              <p:cNvSpPr>
                <a:spLocks/>
              </p:cNvSpPr>
              <p:nvPr/>
            </p:nvSpPr>
            <p:spPr>
              <a:xfrm>
                <a:off x="4743676" y="4584065"/>
                <a:ext cx="764591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3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781" name="矩形"/>
              <p:cNvSpPr>
                <a:spLocks/>
              </p:cNvSpPr>
              <p:nvPr/>
            </p:nvSpPr>
            <p:spPr>
              <a:xfrm>
                <a:off x="6280339" y="4514215"/>
                <a:ext cx="715214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5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782" name="矩形"/>
              <p:cNvSpPr>
                <a:spLocks/>
              </p:cNvSpPr>
              <p:nvPr/>
            </p:nvSpPr>
            <p:spPr>
              <a:xfrm>
                <a:off x="2399030" y="3396615"/>
                <a:ext cx="475812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783" name="矩形"/>
              <p:cNvSpPr>
                <a:spLocks/>
              </p:cNvSpPr>
              <p:nvPr/>
            </p:nvSpPr>
            <p:spPr>
              <a:xfrm>
                <a:off x="2399030" y="3777615"/>
                <a:ext cx="394893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 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784" name="矩形"/>
              <p:cNvSpPr>
                <a:spLocks/>
              </p:cNvSpPr>
              <p:nvPr/>
            </p:nvSpPr>
            <p:spPr>
              <a:xfrm>
                <a:off x="6988072" y="1883727"/>
                <a:ext cx="794516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4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785" name="矩形"/>
              <p:cNvSpPr>
                <a:spLocks/>
              </p:cNvSpPr>
              <p:nvPr/>
            </p:nvSpPr>
            <p:spPr>
              <a:xfrm>
                <a:off x="5128216" y="1993264"/>
                <a:ext cx="646385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2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786" name="矩形"/>
              <p:cNvSpPr>
                <a:spLocks/>
              </p:cNvSpPr>
              <p:nvPr/>
            </p:nvSpPr>
            <p:spPr>
              <a:xfrm>
                <a:off x="4122727" y="2025015"/>
                <a:ext cx="52967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R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787" name="矩形"/>
              <p:cNvSpPr>
                <a:spLocks/>
              </p:cNvSpPr>
              <p:nvPr/>
            </p:nvSpPr>
            <p:spPr>
              <a:xfrm>
                <a:off x="5575598" y="2607627"/>
                <a:ext cx="64595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  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788" name="矩形"/>
              <p:cNvSpPr>
                <a:spLocks/>
              </p:cNvSpPr>
              <p:nvPr/>
            </p:nvSpPr>
            <p:spPr>
              <a:xfrm>
                <a:off x="6663383" y="2880677"/>
                <a:ext cx="532569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  T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4</a:t>
                </a:r>
                <a:endParaRPr lang="zh-CN" altLang="en-US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789" name="矩形"/>
              <p:cNvSpPr>
                <a:spLocks/>
              </p:cNvSpPr>
              <p:nvPr/>
            </p:nvSpPr>
            <p:spPr>
              <a:xfrm>
                <a:off x="4935198" y="3152140"/>
                <a:ext cx="49355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790" name="矩形"/>
              <p:cNvSpPr>
                <a:spLocks/>
              </p:cNvSpPr>
              <p:nvPr/>
            </p:nvSpPr>
            <p:spPr>
              <a:xfrm>
                <a:off x="7703287" y="1339215"/>
                <a:ext cx="944141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+5V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791" name="矩形"/>
              <p:cNvSpPr>
                <a:spLocks/>
              </p:cNvSpPr>
              <p:nvPr/>
            </p:nvSpPr>
            <p:spPr>
              <a:xfrm>
                <a:off x="3335691" y="2539365"/>
                <a:ext cx="849877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    T</a:t>
                </a:r>
                <a:r>
                  <a:rPr lang="en-US" altLang="zh-CN" sz="24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3792" name="直线"/>
              <p:cNvSpPr>
                <a:spLocks/>
              </p:cNvSpPr>
              <p:nvPr/>
            </p:nvSpPr>
            <p:spPr>
              <a:xfrm>
                <a:off x="5066870" y="5606415"/>
                <a:ext cx="318704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93" name="直线"/>
              <p:cNvSpPr>
                <a:spLocks/>
              </p:cNvSpPr>
              <p:nvPr/>
            </p:nvSpPr>
            <p:spPr>
              <a:xfrm>
                <a:off x="7070367" y="4447540"/>
                <a:ext cx="0" cy="9540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94" name="直线"/>
              <p:cNvSpPr>
                <a:spLocks/>
              </p:cNvSpPr>
              <p:nvPr/>
            </p:nvSpPr>
            <p:spPr>
              <a:xfrm>
                <a:off x="6983584" y="3356927"/>
                <a:ext cx="0" cy="61436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95" name="直线"/>
              <p:cNvSpPr>
                <a:spLocks/>
              </p:cNvSpPr>
              <p:nvPr/>
            </p:nvSpPr>
            <p:spPr>
              <a:xfrm>
                <a:off x="6561637" y="3834765"/>
                <a:ext cx="0" cy="6334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96" name="直线"/>
              <p:cNvSpPr>
                <a:spLocks/>
              </p:cNvSpPr>
              <p:nvPr/>
            </p:nvSpPr>
            <p:spPr>
              <a:xfrm flipH="1">
                <a:off x="6561637" y="3925252"/>
                <a:ext cx="406983" cy="18097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97" name="直线"/>
              <p:cNvSpPr>
                <a:spLocks/>
              </p:cNvSpPr>
              <p:nvPr/>
            </p:nvSpPr>
            <p:spPr>
              <a:xfrm>
                <a:off x="6561637" y="4287203"/>
                <a:ext cx="508729" cy="18097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798" name="直线"/>
              <p:cNvSpPr>
                <a:spLocks/>
              </p:cNvSpPr>
              <p:nvPr/>
            </p:nvSpPr>
            <p:spPr>
              <a:xfrm rot="10787484" flipV="1">
                <a:off x="4061379" y="1515427"/>
                <a:ext cx="3502754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99" name="直线"/>
              <p:cNvSpPr>
                <a:spLocks/>
              </p:cNvSpPr>
              <p:nvPr/>
            </p:nvSpPr>
            <p:spPr>
              <a:xfrm>
                <a:off x="5957146" y="2539365"/>
                <a:ext cx="954616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3805" name="组合"/>
              <p:cNvGrpSpPr>
                <a:grpSpLocks/>
              </p:cNvGrpSpPr>
              <p:nvPr/>
            </p:nvGrpSpPr>
            <p:grpSpPr>
              <a:xfrm>
                <a:off x="3412000" y="3015614"/>
                <a:ext cx="947135" cy="384175"/>
                <a:chOff x="3412000" y="3015614"/>
                <a:chExt cx="947135" cy="384175"/>
              </a:xfrm>
            </p:grpSpPr>
            <p:sp>
              <p:nvSpPr>
                <p:cNvPr id="3800" name="直线"/>
                <p:cNvSpPr>
                  <a:spLocks/>
                </p:cNvSpPr>
                <p:nvPr/>
              </p:nvSpPr>
              <p:spPr>
                <a:xfrm rot="5400000">
                  <a:off x="3932925" y="2589403"/>
                  <a:ext cx="0" cy="85242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801" name="直线"/>
                <p:cNvSpPr>
                  <a:spLocks/>
                </p:cNvSpPr>
                <p:nvPr/>
              </p:nvSpPr>
              <p:spPr>
                <a:xfrm rot="5400000" flipH="1">
                  <a:off x="4073132" y="3112191"/>
                  <a:ext cx="382580" cy="189426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802" name="直线"/>
                <p:cNvSpPr>
                  <a:spLocks/>
                </p:cNvSpPr>
                <p:nvPr/>
              </p:nvSpPr>
              <p:spPr>
                <a:xfrm rot="5400000">
                  <a:off x="3696252" y="3113786"/>
                  <a:ext cx="382580" cy="189426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3803" name="直线"/>
                <p:cNvSpPr>
                  <a:spLocks/>
                </p:cNvSpPr>
                <p:nvPr/>
              </p:nvSpPr>
              <p:spPr>
                <a:xfrm rot="5400000">
                  <a:off x="3504851" y="3112192"/>
                  <a:ext cx="382580" cy="189426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3804" name="直线"/>
                <p:cNvSpPr>
                  <a:spLocks/>
                </p:cNvSpPr>
                <p:nvPr/>
              </p:nvSpPr>
              <p:spPr>
                <a:xfrm rot="5400000">
                  <a:off x="3315424" y="3112191"/>
                  <a:ext cx="382581" cy="189427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</p:grpSp>
          <p:grpSp>
            <p:nvGrpSpPr>
              <p:cNvPr id="3810" name="组合"/>
              <p:cNvGrpSpPr>
                <a:grpSpLocks/>
              </p:cNvGrpSpPr>
              <p:nvPr/>
            </p:nvGrpSpPr>
            <p:grpSpPr>
              <a:xfrm>
                <a:off x="4366618" y="2947353"/>
                <a:ext cx="873818" cy="808036"/>
                <a:chOff x="4366618" y="2947353"/>
                <a:chExt cx="873818" cy="808036"/>
              </a:xfrm>
            </p:grpSpPr>
            <p:sp>
              <p:nvSpPr>
                <p:cNvPr id="3806" name="直线"/>
                <p:cNvSpPr>
                  <a:spLocks/>
                </p:cNvSpPr>
                <p:nvPr/>
              </p:nvSpPr>
              <p:spPr>
                <a:xfrm>
                  <a:off x="4754981" y="2947353"/>
                  <a:ext cx="0" cy="808036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807" name="直线"/>
                <p:cNvSpPr>
                  <a:spLocks/>
                </p:cNvSpPr>
                <p:nvPr/>
              </p:nvSpPr>
              <p:spPr>
                <a:xfrm flipH="1">
                  <a:off x="4754981" y="3062786"/>
                  <a:ext cx="388363" cy="230868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808" name="直线"/>
                <p:cNvSpPr>
                  <a:spLocks/>
                </p:cNvSpPr>
                <p:nvPr/>
              </p:nvSpPr>
              <p:spPr>
                <a:xfrm>
                  <a:off x="4754981" y="3524521"/>
                  <a:ext cx="485454" cy="230868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3809" name="直线"/>
                <p:cNvSpPr>
                  <a:spLocks/>
                </p:cNvSpPr>
                <p:nvPr/>
              </p:nvSpPr>
              <p:spPr>
                <a:xfrm>
                  <a:off x="4366618" y="3409088"/>
                  <a:ext cx="388363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3811" name="直线"/>
              <p:cNvSpPr>
                <a:spLocks/>
              </p:cNvSpPr>
              <p:nvPr/>
            </p:nvSpPr>
            <p:spPr>
              <a:xfrm>
                <a:off x="6461388" y="2675890"/>
                <a:ext cx="0" cy="6810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12" name="直线"/>
              <p:cNvSpPr>
                <a:spLocks/>
              </p:cNvSpPr>
              <p:nvPr/>
            </p:nvSpPr>
            <p:spPr>
              <a:xfrm flipH="1">
                <a:off x="6461388" y="2812414"/>
                <a:ext cx="457856" cy="15557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13" name="直线"/>
              <p:cNvSpPr>
                <a:spLocks/>
              </p:cNvSpPr>
              <p:nvPr/>
            </p:nvSpPr>
            <p:spPr>
              <a:xfrm>
                <a:off x="6461388" y="3163252"/>
                <a:ext cx="529677" cy="19367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814" name="直线"/>
              <p:cNvSpPr>
                <a:spLocks/>
              </p:cNvSpPr>
              <p:nvPr/>
            </p:nvSpPr>
            <p:spPr>
              <a:xfrm>
                <a:off x="6036449" y="3064827"/>
                <a:ext cx="42493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15" name="矩形"/>
              <p:cNvSpPr>
                <a:spLocks/>
              </p:cNvSpPr>
              <p:nvPr/>
            </p:nvSpPr>
            <p:spPr>
              <a:xfrm>
                <a:off x="4009010" y="1993264"/>
                <a:ext cx="134663" cy="39052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16" name="直线"/>
              <p:cNvSpPr>
                <a:spLocks/>
              </p:cNvSpPr>
              <p:nvPr/>
            </p:nvSpPr>
            <p:spPr>
              <a:xfrm>
                <a:off x="4088312" y="1517014"/>
                <a:ext cx="0" cy="4953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17" name="直线"/>
              <p:cNvSpPr>
                <a:spLocks/>
              </p:cNvSpPr>
              <p:nvPr/>
            </p:nvSpPr>
            <p:spPr>
              <a:xfrm>
                <a:off x="5122231" y="1517014"/>
                <a:ext cx="0" cy="5540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18" name="直线"/>
              <p:cNvSpPr>
                <a:spLocks/>
              </p:cNvSpPr>
              <p:nvPr/>
            </p:nvSpPr>
            <p:spPr>
              <a:xfrm flipH="1">
                <a:off x="5122231" y="2471102"/>
                <a:ext cx="5985" cy="61436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19" name="直线"/>
              <p:cNvSpPr>
                <a:spLocks/>
              </p:cNvSpPr>
              <p:nvPr/>
            </p:nvSpPr>
            <p:spPr>
              <a:xfrm>
                <a:off x="5201533" y="3698240"/>
                <a:ext cx="0" cy="8382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20" name="直线"/>
              <p:cNvSpPr>
                <a:spLocks/>
              </p:cNvSpPr>
              <p:nvPr/>
            </p:nvSpPr>
            <p:spPr>
              <a:xfrm>
                <a:off x="6235452" y="3083877"/>
                <a:ext cx="0" cy="13843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21" name="直线"/>
              <p:cNvSpPr>
                <a:spLocks/>
              </p:cNvSpPr>
              <p:nvPr/>
            </p:nvSpPr>
            <p:spPr>
              <a:xfrm>
                <a:off x="6926726" y="1517014"/>
                <a:ext cx="0" cy="3810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22" name="直线"/>
              <p:cNvSpPr>
                <a:spLocks/>
              </p:cNvSpPr>
              <p:nvPr/>
            </p:nvSpPr>
            <p:spPr>
              <a:xfrm>
                <a:off x="6926726" y="2279015"/>
                <a:ext cx="0" cy="5349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23" name="直线"/>
              <p:cNvSpPr>
                <a:spLocks/>
              </p:cNvSpPr>
              <p:nvPr/>
            </p:nvSpPr>
            <p:spPr>
              <a:xfrm>
                <a:off x="5191058" y="5401627"/>
                <a:ext cx="1907736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24" name="直线"/>
              <p:cNvSpPr>
                <a:spLocks/>
              </p:cNvSpPr>
              <p:nvPr/>
            </p:nvSpPr>
            <p:spPr>
              <a:xfrm>
                <a:off x="5586073" y="2402840"/>
                <a:ext cx="0" cy="6810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25" name="直线"/>
              <p:cNvSpPr>
                <a:spLocks/>
              </p:cNvSpPr>
              <p:nvPr/>
            </p:nvSpPr>
            <p:spPr>
              <a:xfrm flipH="1">
                <a:off x="5586073" y="2501265"/>
                <a:ext cx="423442" cy="19367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26" name="直线"/>
              <p:cNvSpPr>
                <a:spLocks/>
              </p:cNvSpPr>
              <p:nvPr/>
            </p:nvSpPr>
            <p:spPr>
              <a:xfrm>
                <a:off x="5586073" y="2890202"/>
                <a:ext cx="529677" cy="19367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3827" name="直线"/>
              <p:cNvSpPr>
                <a:spLocks/>
              </p:cNvSpPr>
              <p:nvPr/>
            </p:nvSpPr>
            <p:spPr>
              <a:xfrm>
                <a:off x="6991065" y="3629977"/>
                <a:ext cx="635912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28" name="椭圆"/>
              <p:cNvSpPr>
                <a:spLocks/>
              </p:cNvSpPr>
              <p:nvPr/>
            </p:nvSpPr>
            <p:spPr>
              <a:xfrm>
                <a:off x="7626977" y="3561715"/>
                <a:ext cx="127182" cy="136524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3831" name="组合"/>
              <p:cNvGrpSpPr>
                <a:grpSpLocks/>
              </p:cNvGrpSpPr>
              <p:nvPr/>
            </p:nvGrpSpPr>
            <p:grpSpPr>
              <a:xfrm>
                <a:off x="2973596" y="3396615"/>
                <a:ext cx="436908" cy="301624"/>
                <a:chOff x="2973596" y="3396615"/>
                <a:chExt cx="436908" cy="301624"/>
              </a:xfrm>
            </p:grpSpPr>
            <p:sp>
              <p:nvSpPr>
                <p:cNvPr id="3829" name="直线"/>
                <p:cNvSpPr>
                  <a:spLocks/>
                </p:cNvSpPr>
                <p:nvPr/>
              </p:nvSpPr>
              <p:spPr>
                <a:xfrm>
                  <a:off x="3410504" y="3396615"/>
                  <a:ext cx="0" cy="301624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830" name="直线"/>
                <p:cNvSpPr>
                  <a:spLocks/>
                </p:cNvSpPr>
                <p:nvPr/>
              </p:nvSpPr>
              <p:spPr>
                <a:xfrm flipH="1" flipV="1">
                  <a:off x="2973596" y="3698239"/>
                  <a:ext cx="436908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grpSp>
            <p:nvGrpSpPr>
              <p:cNvPr id="3834" name="组合"/>
              <p:cNvGrpSpPr>
                <a:grpSpLocks/>
              </p:cNvGrpSpPr>
              <p:nvPr/>
            </p:nvGrpSpPr>
            <p:grpSpPr>
              <a:xfrm>
                <a:off x="2939181" y="3360102"/>
                <a:ext cx="676311" cy="573087"/>
                <a:chOff x="2939181" y="3360102"/>
                <a:chExt cx="676311" cy="573087"/>
              </a:xfrm>
            </p:grpSpPr>
            <p:sp>
              <p:nvSpPr>
                <p:cNvPr id="3832" name="直线"/>
                <p:cNvSpPr>
                  <a:spLocks/>
                </p:cNvSpPr>
                <p:nvPr/>
              </p:nvSpPr>
              <p:spPr>
                <a:xfrm>
                  <a:off x="3615492" y="3360102"/>
                  <a:ext cx="0" cy="573087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3833" name="直线"/>
                <p:cNvSpPr>
                  <a:spLocks/>
                </p:cNvSpPr>
                <p:nvPr/>
              </p:nvSpPr>
              <p:spPr>
                <a:xfrm flipH="1" flipV="1">
                  <a:off x="2939181" y="3933189"/>
                  <a:ext cx="676311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3835" name="直线"/>
              <p:cNvSpPr>
                <a:spLocks/>
              </p:cNvSpPr>
              <p:nvPr/>
            </p:nvSpPr>
            <p:spPr>
              <a:xfrm>
                <a:off x="5198540" y="5401627"/>
                <a:ext cx="0" cy="20478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36" name="椭圆"/>
              <p:cNvSpPr>
                <a:spLocks/>
              </p:cNvSpPr>
              <p:nvPr/>
            </p:nvSpPr>
            <p:spPr>
              <a:xfrm>
                <a:off x="2829954" y="3625215"/>
                <a:ext cx="125686" cy="136525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37" name="椭圆"/>
              <p:cNvSpPr>
                <a:spLocks/>
              </p:cNvSpPr>
              <p:nvPr/>
            </p:nvSpPr>
            <p:spPr>
              <a:xfrm>
                <a:off x="2829954" y="3853815"/>
                <a:ext cx="125686" cy="13493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38" name="椭圆"/>
              <p:cNvSpPr>
                <a:spLocks/>
              </p:cNvSpPr>
              <p:nvPr/>
            </p:nvSpPr>
            <p:spPr>
              <a:xfrm>
                <a:off x="3763623" y="4387215"/>
                <a:ext cx="125686" cy="136524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39" name="椭圆"/>
              <p:cNvSpPr>
                <a:spLocks/>
              </p:cNvSpPr>
              <p:nvPr/>
            </p:nvSpPr>
            <p:spPr>
              <a:xfrm>
                <a:off x="5096794" y="2777490"/>
                <a:ext cx="64339" cy="68262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40" name="直线"/>
              <p:cNvSpPr>
                <a:spLocks/>
              </p:cNvSpPr>
              <p:nvPr/>
            </p:nvSpPr>
            <p:spPr>
              <a:xfrm>
                <a:off x="5220985" y="4207827"/>
                <a:ext cx="1343645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41" name="椭圆"/>
              <p:cNvSpPr>
                <a:spLocks/>
              </p:cNvSpPr>
              <p:nvPr/>
            </p:nvSpPr>
            <p:spPr>
              <a:xfrm>
                <a:off x="5191058" y="4174490"/>
                <a:ext cx="43392" cy="46037"/>
              </a:xfrm>
              <a:prstGeom prst="ellipse">
                <a:avLst/>
              </a:prstGeom>
              <a:solidFill>
                <a:schemeClr val="tx1"/>
              </a:solidFill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42" name="直线"/>
              <p:cNvSpPr>
                <a:spLocks/>
              </p:cNvSpPr>
              <p:nvPr/>
            </p:nvSpPr>
            <p:spPr>
              <a:xfrm>
                <a:off x="5128216" y="2812414"/>
                <a:ext cx="447382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43" name="直线"/>
              <p:cNvSpPr>
                <a:spLocks/>
              </p:cNvSpPr>
              <p:nvPr/>
            </p:nvSpPr>
            <p:spPr>
              <a:xfrm flipV="1">
                <a:off x="4080831" y="2402840"/>
                <a:ext cx="0" cy="61277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44" name="矩形"/>
              <p:cNvSpPr>
                <a:spLocks/>
              </p:cNvSpPr>
              <p:nvPr/>
            </p:nvSpPr>
            <p:spPr>
              <a:xfrm>
                <a:off x="5063877" y="2061527"/>
                <a:ext cx="134664" cy="39052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45" name="矩形"/>
              <p:cNvSpPr>
                <a:spLocks/>
              </p:cNvSpPr>
              <p:nvPr/>
            </p:nvSpPr>
            <p:spPr>
              <a:xfrm>
                <a:off x="5128216" y="4515802"/>
                <a:ext cx="134663" cy="39052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46" name="直线"/>
              <p:cNvSpPr>
                <a:spLocks/>
              </p:cNvSpPr>
              <p:nvPr/>
            </p:nvSpPr>
            <p:spPr>
              <a:xfrm flipV="1">
                <a:off x="5200037" y="4925378"/>
                <a:ext cx="0" cy="47624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47" name="矩形"/>
              <p:cNvSpPr>
                <a:spLocks/>
              </p:cNvSpPr>
              <p:nvPr/>
            </p:nvSpPr>
            <p:spPr>
              <a:xfrm>
                <a:off x="6166624" y="4447540"/>
                <a:ext cx="134663" cy="39052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48" name="直线"/>
              <p:cNvSpPr>
                <a:spLocks/>
              </p:cNvSpPr>
              <p:nvPr/>
            </p:nvSpPr>
            <p:spPr>
              <a:xfrm>
                <a:off x="6244429" y="4857115"/>
                <a:ext cx="0" cy="5445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49" name="矩形"/>
              <p:cNvSpPr>
                <a:spLocks/>
              </p:cNvSpPr>
              <p:nvPr/>
            </p:nvSpPr>
            <p:spPr>
              <a:xfrm>
                <a:off x="6854905" y="1890077"/>
                <a:ext cx="134663" cy="390525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50" name="矩形"/>
              <p:cNvSpPr>
                <a:spLocks/>
              </p:cNvSpPr>
              <p:nvPr/>
            </p:nvSpPr>
            <p:spPr>
              <a:xfrm>
                <a:off x="5226969" y="2406015"/>
                <a:ext cx="184040" cy="45720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sp>
          <p:sp>
            <p:nvSpPr>
              <p:cNvPr id="3851" name="直线"/>
              <p:cNvSpPr>
                <a:spLocks/>
              </p:cNvSpPr>
              <p:nvPr/>
            </p:nvSpPr>
            <p:spPr>
              <a:xfrm>
                <a:off x="3835443" y="3360102"/>
                <a:ext cx="0" cy="10271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</p:grpSp>
      <p:sp>
        <p:nvSpPr>
          <p:cNvPr id="3854" name="矩形"/>
          <p:cNvSpPr>
            <a:spLocks/>
          </p:cNvSpPr>
          <p:nvPr/>
        </p:nvSpPr>
        <p:spPr>
          <a:xfrm>
            <a:off x="762000" y="1219200"/>
            <a:ext cx="1600200" cy="6858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电路</a:t>
            </a:r>
          </a:p>
        </p:txBody>
      </p:sp>
      <p:grpSp>
        <p:nvGrpSpPr>
          <p:cNvPr id="3861" name="组合"/>
          <p:cNvGrpSpPr>
            <a:grpSpLocks/>
          </p:cNvGrpSpPr>
          <p:nvPr/>
        </p:nvGrpSpPr>
        <p:grpSpPr>
          <a:xfrm>
            <a:off x="3903345" y="1574800"/>
            <a:ext cx="1219200" cy="2362200"/>
            <a:chOff x="3903345" y="1574800"/>
            <a:chExt cx="1219200" cy="2362200"/>
          </a:xfrm>
        </p:grpSpPr>
        <p:sp>
          <p:nvSpPr>
            <p:cNvPr id="3855" name="直线"/>
            <p:cNvSpPr>
              <a:spLocks/>
            </p:cNvSpPr>
            <p:nvPr/>
          </p:nvSpPr>
          <p:spPr>
            <a:xfrm>
              <a:off x="4131945" y="1650999"/>
              <a:ext cx="0" cy="13716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</a:ln>
          </p:spPr>
        </p:sp>
        <p:sp>
          <p:nvSpPr>
            <p:cNvPr id="3856" name="直线"/>
            <p:cNvSpPr>
              <a:spLocks/>
            </p:cNvSpPr>
            <p:nvPr/>
          </p:nvSpPr>
          <p:spPr>
            <a:xfrm flipH="1">
              <a:off x="3903345" y="3022600"/>
              <a:ext cx="228600" cy="4572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</a:ln>
          </p:spPr>
        </p:sp>
        <p:sp>
          <p:nvSpPr>
            <p:cNvPr id="3857" name="直线"/>
            <p:cNvSpPr>
              <a:spLocks/>
            </p:cNvSpPr>
            <p:nvPr/>
          </p:nvSpPr>
          <p:spPr>
            <a:xfrm>
              <a:off x="3903345" y="3479800"/>
              <a:ext cx="0" cy="4572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  <a:tailEnd type="triangle" w="med" len="med"/>
            </a:ln>
          </p:spPr>
        </p:sp>
        <p:sp>
          <p:nvSpPr>
            <p:cNvPr id="3858" name="直线"/>
            <p:cNvSpPr>
              <a:spLocks/>
            </p:cNvSpPr>
            <p:nvPr/>
          </p:nvSpPr>
          <p:spPr>
            <a:xfrm>
              <a:off x="5122545" y="1574800"/>
              <a:ext cx="0" cy="12192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</a:ln>
          </p:spPr>
        </p:sp>
        <p:sp>
          <p:nvSpPr>
            <p:cNvPr id="3859" name="直线"/>
            <p:cNvSpPr>
              <a:spLocks/>
            </p:cNvSpPr>
            <p:nvPr/>
          </p:nvSpPr>
          <p:spPr>
            <a:xfrm>
              <a:off x="4512945" y="2794000"/>
              <a:ext cx="609600" cy="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</a:ln>
          </p:spPr>
        </p:sp>
        <p:sp>
          <p:nvSpPr>
            <p:cNvPr id="3860" name="直线"/>
            <p:cNvSpPr>
              <a:spLocks/>
            </p:cNvSpPr>
            <p:nvPr/>
          </p:nvSpPr>
          <p:spPr>
            <a:xfrm>
              <a:off x="4512945" y="2794000"/>
              <a:ext cx="0" cy="1143000"/>
            </a:xfrm>
            <a:prstGeom prst="line">
              <a:avLst/>
            </a:prstGeom>
            <a:noFill/>
            <a:ln w="28575" cap="flat" cmpd="sng">
              <a:solidFill>
                <a:srgbClr val="006600"/>
              </a:solidFill>
              <a:prstDash val="dash"/>
              <a:round/>
              <a:tailEnd type="triangle" w="med" len="med"/>
            </a:ln>
          </p:spPr>
        </p:sp>
      </p:grpSp>
      <p:sp>
        <p:nvSpPr>
          <p:cNvPr id="3862" name="椭圆形标注"/>
          <p:cNvSpPr>
            <a:spLocks/>
          </p:cNvSpPr>
          <p:nvPr/>
        </p:nvSpPr>
        <p:spPr>
          <a:xfrm>
            <a:off x="2800349" y="2005965"/>
            <a:ext cx="838200" cy="533400"/>
          </a:xfrm>
          <a:prstGeom prst="wedgeEllipseCallout">
            <a:avLst>
              <a:gd name="adj1" fmla="val 168365"/>
              <a:gd name="adj2" fmla="val 97314"/>
            </a:avLst>
          </a:prstGeom>
          <a:solidFill>
            <a:srgbClr val="FFFFCC"/>
          </a:solidFill>
          <a:ln w="28575" cap="flat" cmpd="sng">
            <a:solidFill>
              <a:srgbClr val="000099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导通</a:t>
            </a:r>
          </a:p>
        </p:txBody>
      </p:sp>
      <p:grpSp>
        <p:nvGrpSpPr>
          <p:cNvPr id="3865" name="组合"/>
          <p:cNvGrpSpPr>
            <a:grpSpLocks/>
          </p:cNvGrpSpPr>
          <p:nvPr/>
        </p:nvGrpSpPr>
        <p:grpSpPr>
          <a:xfrm>
            <a:off x="4256087" y="2743200"/>
            <a:ext cx="1793997" cy="651827"/>
            <a:chOff x="4256087" y="2743200"/>
            <a:chExt cx="1793997" cy="651827"/>
          </a:xfrm>
        </p:grpSpPr>
        <p:sp>
          <p:nvSpPr>
            <p:cNvPr id="3863" name="矩形"/>
            <p:cNvSpPr>
              <a:spLocks/>
            </p:cNvSpPr>
            <p:nvPr/>
          </p:nvSpPr>
          <p:spPr>
            <a:xfrm>
              <a:off x="4256087" y="2941638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1V</a:t>
              </a:r>
              <a:endParaRPr lang="zh-CN" altLang="en-US" sz="24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864" name="矩形"/>
            <p:cNvSpPr>
              <a:spLocks/>
            </p:cNvSpPr>
            <p:nvPr/>
          </p:nvSpPr>
          <p:spPr>
            <a:xfrm>
              <a:off x="5486400" y="2743200"/>
              <a:ext cx="563684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1V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3870" name="组合"/>
          <p:cNvGrpSpPr>
            <a:grpSpLocks/>
          </p:cNvGrpSpPr>
          <p:nvPr/>
        </p:nvGrpSpPr>
        <p:grpSpPr>
          <a:xfrm>
            <a:off x="7315201" y="2362200"/>
            <a:ext cx="1066799" cy="2667000"/>
            <a:chOff x="7315201" y="2362200"/>
            <a:chExt cx="1066799" cy="2667000"/>
          </a:xfrm>
        </p:grpSpPr>
        <p:sp>
          <p:nvSpPr>
            <p:cNvPr id="3866" name="椭圆形标注"/>
            <p:cNvSpPr>
              <a:spLocks/>
            </p:cNvSpPr>
            <p:nvPr/>
          </p:nvSpPr>
          <p:spPr>
            <a:xfrm>
              <a:off x="7315201" y="4572001"/>
              <a:ext cx="914399" cy="457200"/>
            </a:xfrm>
            <a:prstGeom prst="wedgeEllipseCallout">
              <a:avLst>
                <a:gd name="adj1" fmla="val -103125"/>
                <a:gd name="adj2" fmla="val -125000"/>
              </a:avLst>
            </a:prstGeom>
            <a:solidFill>
              <a:srgbClr val="FFCCCC"/>
            </a:solidFill>
            <a:ln w="28575" cap="flat" cmpd="sng">
              <a:solidFill>
                <a:srgbClr val="000099"/>
              </a:solidFill>
              <a:prstDash val="solid"/>
              <a:miter/>
            </a:ln>
          </p:spPr>
        </p:sp>
        <p:sp>
          <p:nvSpPr>
            <p:cNvPr id="3867" name="椭圆形标注"/>
            <p:cNvSpPr>
              <a:spLocks/>
            </p:cNvSpPr>
            <p:nvPr/>
          </p:nvSpPr>
          <p:spPr>
            <a:xfrm>
              <a:off x="7315201" y="2362200"/>
              <a:ext cx="1066799" cy="457200"/>
            </a:xfrm>
            <a:prstGeom prst="wedgeEllipseCallout">
              <a:avLst>
                <a:gd name="adj1" fmla="val -98953"/>
                <a:gd name="adj2" fmla="val 95481"/>
              </a:avLst>
            </a:prstGeom>
            <a:solidFill>
              <a:srgbClr val="FFCCCC"/>
            </a:solidFill>
            <a:ln w="28575" cap="flat" cmpd="sng">
              <a:solidFill>
                <a:srgbClr val="000099"/>
              </a:solidFill>
              <a:prstDash val="solid"/>
              <a:miter/>
            </a:ln>
          </p:spPr>
        </p:sp>
        <p:sp>
          <p:nvSpPr>
            <p:cNvPr id="3868" name="矩形"/>
            <p:cNvSpPr>
              <a:spLocks/>
            </p:cNvSpPr>
            <p:nvPr/>
          </p:nvSpPr>
          <p:spPr>
            <a:xfrm>
              <a:off x="7391400" y="4572001"/>
              <a:ext cx="990599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截止</a:t>
              </a:r>
              <a:endParaRPr lang="zh-CN" altLang="en-US" sz="1800" b="1" i="0" u="none" strike="noStrike" kern="1200" cap="none" spc="0" baseline="0">
                <a:solidFill>
                  <a:srgbClr val="FFFF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869" name="矩形"/>
            <p:cNvSpPr>
              <a:spLocks/>
            </p:cNvSpPr>
            <p:nvPr/>
          </p:nvSpPr>
          <p:spPr>
            <a:xfrm>
              <a:off x="7467601" y="2362200"/>
              <a:ext cx="652563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截止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3871" name="竖卷形" descr="10%"/>
          <p:cNvSpPr>
            <a:spLocks/>
          </p:cNvSpPr>
          <p:nvPr/>
        </p:nvSpPr>
        <p:spPr>
          <a:xfrm>
            <a:off x="228600" y="1801813"/>
            <a:ext cx="2511425" cy="3994150"/>
          </a:xfrm>
          <a:prstGeom prst="verticalScroll">
            <a:avLst>
              <a:gd name="adj" fmla="val 12500"/>
            </a:avLst>
          </a:prstGeom>
          <a:pattFill prst="pct10">
            <a:fgClr>
              <a:srgbClr val="33CCFF"/>
            </a:fgClr>
            <a:bgClr>
              <a:srgbClr val="FFFFFF"/>
            </a:bgClr>
          </a:pattFill>
          <a:ln w="28575" cap="sq" cmpd="sng">
            <a:solidFill>
              <a:srgbClr val="CC0000"/>
            </a:solidFill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当控制端为低电平</a:t>
            </a:r>
            <a:r>
              <a:rPr lang="zh-CN" altLang="en-US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“</a:t>
            </a:r>
            <a:r>
              <a:rPr lang="en-US" altLang="zh-CN" sz="28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时，输出 </a:t>
            </a:r>
            <a:r>
              <a:rPr lang="en-US" altLang="zh-CN" sz="2800" b="1" i="1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Y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处于开路状态，也称为高阻状态。</a:t>
            </a:r>
          </a:p>
        </p:txBody>
      </p:sp>
      <p:grpSp>
        <p:nvGrpSpPr>
          <p:cNvPr id="3905" name="组合"/>
          <p:cNvGrpSpPr>
            <a:grpSpLocks/>
          </p:cNvGrpSpPr>
          <p:nvPr/>
        </p:nvGrpSpPr>
        <p:grpSpPr>
          <a:xfrm>
            <a:off x="838199" y="990600"/>
            <a:ext cx="4886325" cy="171449"/>
            <a:chOff x="838199" y="990600"/>
            <a:chExt cx="4886325" cy="171449"/>
          </a:xfrm>
        </p:grpSpPr>
        <p:pic>
          <p:nvPicPr>
            <p:cNvPr id="387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30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7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9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7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78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7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31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76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50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77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7474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7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03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79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22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0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75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1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4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18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4750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2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5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46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6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6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7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90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9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89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8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90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6275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91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9150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9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1075" y="1000124"/>
              <a:ext cx="161924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89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3474" y="1000124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grpSp>
          <p:nvGrpSpPr>
            <p:cNvPr id="3900" name="组合"/>
            <p:cNvGrpSpPr>
              <a:grpSpLocks/>
            </p:cNvGrpSpPr>
            <p:nvPr/>
          </p:nvGrpSpPr>
          <p:grpSpPr>
            <a:xfrm>
              <a:off x="838199" y="990600"/>
              <a:ext cx="923924" cy="161925"/>
              <a:chOff x="838199" y="990600"/>
              <a:chExt cx="923924" cy="161925"/>
            </a:xfrm>
          </p:grpSpPr>
          <p:pic>
            <p:nvPicPr>
              <p:cNvPr id="3894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1074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895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9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896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53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897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8274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898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00199" y="990600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3899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8199" y="990600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</p:grpSp>
        <p:pic>
          <p:nvPicPr>
            <p:cNvPr id="3901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54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902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8274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903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2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3904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600" y="990600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  <p:graphicFrame>
        <p:nvGraphicFramePr>
          <p:cNvPr id="3906" name="对象"/>
          <p:cNvGraphicFramePr>
            <a:graphicFrameLocks noChangeAspect="1"/>
          </p:cNvGraphicFramePr>
          <p:nvPr/>
        </p:nvGraphicFramePr>
        <p:xfrm>
          <a:off x="7620000" y="3124200"/>
          <a:ext cx="476249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package" r:id="rId5" imgW="635000" imgH="1612900" progId="package">
                  <p:embed/>
                </p:oleObj>
              </mc:Choice>
              <mc:Fallback>
                <p:oleObj name="package" r:id="rId5" imgW="635000" imgH="1612900" progId="package">
                  <p:embed/>
                  <p:pic>
                    <p:nvPicPr>
                      <p:cNvPr id="3906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/>
                      <a:stretch>
                        <a:fillRect/>
                      </a:stretch>
                    </p:blipFill>
                    <p:spPr>
                      <a:xfrm>
                        <a:off x="7620000" y="3124200"/>
                        <a:ext cx="476249" cy="120967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7" name="对象"/>
          <p:cNvGraphicFramePr>
            <a:graphicFrameLocks noChangeAspect="1"/>
          </p:cNvGraphicFramePr>
          <p:nvPr/>
        </p:nvGraphicFramePr>
        <p:xfrm>
          <a:off x="6487159" y="2626995"/>
          <a:ext cx="869949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package" r:id="rId7" imgW="635000" imgH="1612900" progId="package">
                  <p:embed/>
                </p:oleObj>
              </mc:Choice>
              <mc:Fallback>
                <p:oleObj name="package" r:id="rId7" imgW="635000" imgH="1612900" progId="package">
                  <p:embed/>
                  <p:pic>
                    <p:nvPicPr>
                      <p:cNvPr id="3907" name="对象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/>
                      <a:stretch>
                        <a:fillRect/>
                      </a:stretch>
                    </p:blipFill>
                    <p:spPr>
                      <a:xfrm>
                        <a:off x="6487159" y="2626995"/>
                        <a:ext cx="869949" cy="21336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0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2" grpId="0"/>
      <p:bldP spid="3854" grpId="0"/>
      <p:bldP spid="3861" grpId="0" animBg="1"/>
      <p:bldP spid="3862" grpId="0" animBg="1"/>
      <p:bldP spid="3865" grpId="0" animBg="1"/>
      <p:bldP spid="3870" grpId="0" animBg="1"/>
      <p:bldP spid="387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6" name="组合"/>
          <p:cNvGrpSpPr>
            <a:grpSpLocks/>
          </p:cNvGrpSpPr>
          <p:nvPr/>
        </p:nvGrpSpPr>
        <p:grpSpPr>
          <a:xfrm>
            <a:off x="990600" y="1585594"/>
            <a:ext cx="3429000" cy="2043113"/>
            <a:chOff x="990600" y="1585594"/>
            <a:chExt cx="3429000" cy="2043113"/>
          </a:xfrm>
        </p:grpSpPr>
        <p:sp>
          <p:nvSpPr>
            <p:cNvPr id="3908" name="矩形"/>
            <p:cNvSpPr>
              <a:spLocks/>
            </p:cNvSpPr>
            <p:nvPr/>
          </p:nvSpPr>
          <p:spPr>
            <a:xfrm>
              <a:off x="2209800" y="1585594"/>
              <a:ext cx="1142999" cy="15240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3912" name="组合"/>
            <p:cNvGrpSpPr>
              <a:grpSpLocks/>
            </p:cNvGrpSpPr>
            <p:nvPr/>
          </p:nvGrpSpPr>
          <p:grpSpPr>
            <a:xfrm>
              <a:off x="1600200" y="1966595"/>
              <a:ext cx="609600" cy="914400"/>
              <a:chOff x="1600200" y="1966595"/>
              <a:chExt cx="609600" cy="914400"/>
            </a:xfrm>
          </p:grpSpPr>
          <p:sp>
            <p:nvSpPr>
              <p:cNvPr id="3909" name="直线"/>
              <p:cNvSpPr>
                <a:spLocks/>
              </p:cNvSpPr>
              <p:nvPr/>
            </p:nvSpPr>
            <p:spPr>
              <a:xfrm>
                <a:off x="1600200" y="1966595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910" name="直线"/>
              <p:cNvSpPr>
                <a:spLocks/>
              </p:cNvSpPr>
              <p:nvPr/>
            </p:nvSpPr>
            <p:spPr>
              <a:xfrm>
                <a:off x="1600200" y="2423795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911" name="直线"/>
              <p:cNvSpPr>
                <a:spLocks/>
              </p:cNvSpPr>
              <p:nvPr/>
            </p:nvSpPr>
            <p:spPr>
              <a:xfrm>
                <a:off x="1600200" y="2880995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3913" name="椭圆"/>
            <p:cNvSpPr>
              <a:spLocks/>
            </p:cNvSpPr>
            <p:nvPr/>
          </p:nvSpPr>
          <p:spPr>
            <a:xfrm>
              <a:off x="1447800" y="189039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14" name="椭圆"/>
            <p:cNvSpPr>
              <a:spLocks/>
            </p:cNvSpPr>
            <p:nvPr/>
          </p:nvSpPr>
          <p:spPr>
            <a:xfrm>
              <a:off x="1447800" y="234759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15" name="椭圆"/>
            <p:cNvSpPr>
              <a:spLocks/>
            </p:cNvSpPr>
            <p:nvPr/>
          </p:nvSpPr>
          <p:spPr>
            <a:xfrm>
              <a:off x="1447800" y="280479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16" name="椭圆"/>
            <p:cNvSpPr>
              <a:spLocks/>
            </p:cNvSpPr>
            <p:nvPr/>
          </p:nvSpPr>
          <p:spPr>
            <a:xfrm>
              <a:off x="3352800" y="2271395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17" name="直线"/>
            <p:cNvSpPr>
              <a:spLocks/>
            </p:cNvSpPr>
            <p:nvPr/>
          </p:nvSpPr>
          <p:spPr>
            <a:xfrm>
              <a:off x="3505200" y="2347595"/>
              <a:ext cx="6096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18" name="矩形"/>
            <p:cNvSpPr>
              <a:spLocks/>
            </p:cNvSpPr>
            <p:nvPr/>
          </p:nvSpPr>
          <p:spPr>
            <a:xfrm>
              <a:off x="2514600" y="1585594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919" name="矩形"/>
            <p:cNvSpPr>
              <a:spLocks/>
            </p:cNvSpPr>
            <p:nvPr/>
          </p:nvSpPr>
          <p:spPr>
            <a:xfrm>
              <a:off x="3962400" y="2042795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920" name="矩形"/>
            <p:cNvSpPr>
              <a:spLocks/>
            </p:cNvSpPr>
            <p:nvPr/>
          </p:nvSpPr>
          <p:spPr>
            <a:xfrm>
              <a:off x="990600" y="2623820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E</a:t>
              </a:r>
              <a:endPara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921" name="矩形"/>
            <p:cNvSpPr>
              <a:spLocks/>
            </p:cNvSpPr>
            <p:nvPr/>
          </p:nvSpPr>
          <p:spPr>
            <a:xfrm>
              <a:off x="990600" y="2166620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922" name="矩形"/>
            <p:cNvSpPr>
              <a:spLocks/>
            </p:cNvSpPr>
            <p:nvPr/>
          </p:nvSpPr>
          <p:spPr>
            <a:xfrm>
              <a:off x="990600" y="1709419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923" name="矩形"/>
            <p:cNvSpPr>
              <a:spLocks/>
            </p:cNvSpPr>
            <p:nvPr/>
          </p:nvSpPr>
          <p:spPr>
            <a:xfrm>
              <a:off x="1905000" y="3109595"/>
              <a:ext cx="18288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latin typeface="Times New Roman" charset="0"/>
                  <a:ea typeface="宋体" charset="0"/>
                  <a:cs typeface="宋体" charset="0"/>
                </a:rPr>
                <a:t>逻辑符号</a:t>
              </a:r>
            </a:p>
          </p:txBody>
        </p:sp>
        <p:sp>
          <p:nvSpPr>
            <p:cNvPr id="3924" name="等腰三角形"/>
            <p:cNvSpPr>
              <a:spLocks/>
            </p:cNvSpPr>
            <p:nvPr/>
          </p:nvSpPr>
          <p:spPr>
            <a:xfrm rot="-10730670">
              <a:off x="2971800" y="2195195"/>
              <a:ext cx="304800" cy="304800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925" name="矩形"/>
            <p:cNvSpPr>
              <a:spLocks/>
            </p:cNvSpPr>
            <p:nvPr/>
          </p:nvSpPr>
          <p:spPr>
            <a:xfrm>
              <a:off x="2209800" y="2576195"/>
              <a:ext cx="609600" cy="4572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sp>
      </p:grpSp>
      <p:sp>
        <p:nvSpPr>
          <p:cNvPr id="3927" name="矩形"/>
          <p:cNvSpPr>
            <a:spLocks/>
          </p:cNvSpPr>
          <p:nvPr/>
        </p:nvSpPr>
        <p:spPr>
          <a:xfrm>
            <a:off x="5105400" y="2590799"/>
            <a:ext cx="2971800" cy="57943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  <a:sym typeface="Symbol" charset="0"/>
              </a:rPr>
              <a:t>          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rPr>
              <a:t>0</a:t>
            </a: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rPr>
              <a:t>   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latin typeface="Times New Roman" charset="0"/>
                <a:ea typeface="宋体" charset="0"/>
                <a:cs typeface="Calibri" charset="0"/>
              </a:rPr>
              <a:t>高阻</a:t>
            </a:r>
          </a:p>
        </p:txBody>
      </p:sp>
      <p:grpSp>
        <p:nvGrpSpPr>
          <p:cNvPr id="3932" name="组合"/>
          <p:cNvGrpSpPr>
            <a:grpSpLocks/>
          </p:cNvGrpSpPr>
          <p:nvPr/>
        </p:nvGrpSpPr>
        <p:grpSpPr>
          <a:xfrm>
            <a:off x="5181600" y="3124200"/>
            <a:ext cx="2514598" cy="1966912"/>
            <a:chOff x="5181600" y="3124200"/>
            <a:chExt cx="2514598" cy="1966912"/>
          </a:xfrm>
        </p:grpSpPr>
        <p:sp>
          <p:nvSpPr>
            <p:cNvPr id="3928" name="矩形"/>
            <p:cNvSpPr>
              <a:spLocks/>
            </p:cNvSpPr>
            <p:nvPr/>
          </p:nvSpPr>
          <p:spPr>
            <a:xfrm>
              <a:off x="5181600" y="3124200"/>
              <a:ext cx="2514598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</a:t>
              </a: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 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  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</a:t>
              </a:r>
              <a:endParaRPr lang="zh-CN" altLang="en-US" sz="2800" b="1" i="0" u="none" strike="noStrike" kern="1200" cap="none" spc="0" baseline="0">
                <a:solidFill>
                  <a:srgbClr val="FF33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929" name="矩形"/>
            <p:cNvSpPr>
              <a:spLocks/>
            </p:cNvSpPr>
            <p:nvPr/>
          </p:nvSpPr>
          <p:spPr>
            <a:xfrm>
              <a:off x="5181600" y="3629024"/>
              <a:ext cx="2500960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</a:t>
              </a: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 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1       1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</a:t>
              </a:r>
              <a:endParaRPr lang="zh-CN" altLang="en-US" sz="2800" b="1" i="0" u="none" strike="noStrike" kern="1200" cap="none" spc="0" baseline="0">
                <a:solidFill>
                  <a:srgbClr val="FF3399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930" name="矩形"/>
            <p:cNvSpPr>
              <a:spLocks/>
            </p:cNvSpPr>
            <p:nvPr/>
          </p:nvSpPr>
          <p:spPr>
            <a:xfrm>
              <a:off x="5181600" y="4086225"/>
              <a:ext cx="24955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</a:t>
              </a: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 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1       1</a:t>
              </a:r>
              <a:endParaRPr lang="zh-CN" altLang="en-US" sz="28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931" name="矩形"/>
            <p:cNvSpPr>
              <a:spLocks/>
            </p:cNvSpPr>
            <p:nvPr/>
          </p:nvSpPr>
          <p:spPr>
            <a:xfrm>
              <a:off x="5181600" y="4572000"/>
              <a:ext cx="24955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</a:t>
              </a: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r>
                <a:rPr lang="en-US" altLang="zh-CN" sz="2800" b="1" i="0" u="none" strike="noStrike" kern="1200" cap="none" spc="0" baseline="0">
                  <a:solidFill>
                    <a:srgbClr val="FF3399"/>
                  </a:solidFill>
                  <a:latin typeface="Times New Roman" charset="0"/>
                  <a:ea typeface="宋体" charset="0"/>
                  <a:cs typeface="Calibri" charset="0"/>
                </a:rPr>
                <a:t>      </a:t>
              </a:r>
              <a:r>
                <a:rPr lang="en-US" altLang="zh-CN" sz="2800" b="1" i="0" u="none" strike="noStrike" kern="1200" cap="none" spc="0" baseline="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1       0</a:t>
              </a:r>
              <a:endParaRPr lang="zh-CN" altLang="en-US" sz="2800" b="1" i="0" u="none" strike="noStrike" kern="1200" cap="none" spc="0" baseline="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3933" name="矩形"/>
          <p:cNvSpPr>
            <a:spLocks/>
          </p:cNvSpPr>
          <p:nvPr/>
        </p:nvSpPr>
        <p:spPr>
          <a:xfrm>
            <a:off x="5173663" y="5440363"/>
            <a:ext cx="2522537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  <a:sym typeface="Symbol" charset="0"/>
              </a:rPr>
              <a:t>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表示任意态</a:t>
            </a:r>
          </a:p>
        </p:txBody>
      </p:sp>
      <p:sp>
        <p:nvSpPr>
          <p:cNvPr id="3934" name="矩形"/>
          <p:cNvSpPr>
            <a:spLocks/>
          </p:cNvSpPr>
          <p:nvPr/>
        </p:nvSpPr>
        <p:spPr>
          <a:xfrm>
            <a:off x="762000" y="533400"/>
            <a:ext cx="53340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20.6.2  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三态输出“与非”门</a:t>
            </a:r>
          </a:p>
        </p:txBody>
      </p:sp>
      <p:grpSp>
        <p:nvGrpSpPr>
          <p:cNvPr id="3947" name="组合"/>
          <p:cNvGrpSpPr>
            <a:grpSpLocks/>
          </p:cNvGrpSpPr>
          <p:nvPr/>
        </p:nvGrpSpPr>
        <p:grpSpPr>
          <a:xfrm>
            <a:off x="4419600" y="1524000"/>
            <a:ext cx="4343401" cy="3659189"/>
            <a:chOff x="4419600" y="1524000"/>
            <a:chExt cx="4343401" cy="3659189"/>
          </a:xfrm>
        </p:grpSpPr>
        <p:sp>
          <p:nvSpPr>
            <p:cNvPr id="3935" name="直线"/>
            <p:cNvSpPr>
              <a:spLocks/>
            </p:cNvSpPr>
            <p:nvPr/>
          </p:nvSpPr>
          <p:spPr>
            <a:xfrm rot="5391598">
              <a:off x="6391274" y="1338262"/>
              <a:ext cx="0" cy="2590801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36" name="直线"/>
            <p:cNvSpPr>
              <a:spLocks/>
            </p:cNvSpPr>
            <p:nvPr/>
          </p:nvSpPr>
          <p:spPr>
            <a:xfrm rot="5391597" flipV="1">
              <a:off x="6399212" y="762000"/>
              <a:ext cx="1588" cy="2592387"/>
            </a:xfrm>
            <a:prstGeom prst="lin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3946" name="组合"/>
            <p:cNvGrpSpPr>
              <a:grpSpLocks/>
            </p:cNvGrpSpPr>
            <p:nvPr/>
          </p:nvGrpSpPr>
          <p:grpSpPr>
            <a:xfrm>
              <a:off x="4419600" y="1524000"/>
              <a:ext cx="4343401" cy="3659189"/>
              <a:chOff x="4419600" y="1524000"/>
              <a:chExt cx="4343401" cy="3659189"/>
            </a:xfrm>
          </p:grpSpPr>
          <p:sp>
            <p:nvSpPr>
              <p:cNvPr id="3937" name="矩形"/>
              <p:cNvSpPr>
                <a:spLocks/>
              </p:cNvSpPr>
              <p:nvPr/>
            </p:nvSpPr>
            <p:spPr>
              <a:xfrm>
                <a:off x="4419600" y="1524000"/>
                <a:ext cx="4343401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宋体" charset="0"/>
                  </a:rPr>
                  <a:t>三态输出“与非”状态表</a:t>
                </a:r>
              </a:p>
            </p:txBody>
          </p:sp>
          <p:sp>
            <p:nvSpPr>
              <p:cNvPr id="3938" name="矩形"/>
              <p:cNvSpPr>
                <a:spLocks/>
              </p:cNvSpPr>
              <p:nvPr/>
            </p:nvSpPr>
            <p:spPr>
              <a:xfrm>
                <a:off x="5097462" y="2073275"/>
                <a:ext cx="428641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A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939" name="矩形"/>
              <p:cNvSpPr>
                <a:spLocks/>
              </p:cNvSpPr>
              <p:nvPr/>
            </p:nvSpPr>
            <p:spPr>
              <a:xfrm>
                <a:off x="5783262" y="2073275"/>
                <a:ext cx="428641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940" name="矩形"/>
              <p:cNvSpPr>
                <a:spLocks/>
              </p:cNvSpPr>
              <p:nvPr/>
            </p:nvSpPr>
            <p:spPr>
              <a:xfrm>
                <a:off x="6545263" y="2073275"/>
                <a:ext cx="428641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E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941" name="矩形"/>
              <p:cNvSpPr>
                <a:spLocks/>
              </p:cNvSpPr>
              <p:nvPr/>
            </p:nvSpPr>
            <p:spPr>
              <a:xfrm>
                <a:off x="7162801" y="2057400"/>
                <a:ext cx="511175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Y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3942" name="直线"/>
              <p:cNvSpPr>
                <a:spLocks/>
              </p:cNvSpPr>
              <p:nvPr/>
            </p:nvSpPr>
            <p:spPr>
              <a:xfrm rot="5391597" flipV="1">
                <a:off x="6324601" y="3886201"/>
                <a:ext cx="1587" cy="2592387"/>
              </a:xfrm>
              <a:prstGeom prst="lin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943" name="直线"/>
              <p:cNvSpPr>
                <a:spLocks/>
              </p:cNvSpPr>
              <p:nvPr/>
            </p:nvSpPr>
            <p:spPr>
              <a:xfrm>
                <a:off x="5715000" y="2057400"/>
                <a:ext cx="0" cy="3124201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944" name="直线"/>
              <p:cNvSpPr>
                <a:spLocks/>
              </p:cNvSpPr>
              <p:nvPr/>
            </p:nvSpPr>
            <p:spPr>
              <a:xfrm>
                <a:off x="7086601" y="2057400"/>
                <a:ext cx="0" cy="3124201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3945" name="直线"/>
              <p:cNvSpPr>
                <a:spLocks/>
              </p:cNvSpPr>
              <p:nvPr/>
            </p:nvSpPr>
            <p:spPr>
              <a:xfrm>
                <a:off x="6400800" y="2057400"/>
                <a:ext cx="0" cy="3124201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</a:ln>
            </p:spPr>
          </p:sp>
        </p:grpSp>
      </p:grpSp>
      <p:grpSp>
        <p:nvGrpSpPr>
          <p:cNvPr id="3956" name="组合"/>
          <p:cNvGrpSpPr>
            <a:grpSpLocks/>
          </p:cNvGrpSpPr>
          <p:nvPr/>
        </p:nvGrpSpPr>
        <p:grpSpPr>
          <a:xfrm>
            <a:off x="914400" y="3581400"/>
            <a:ext cx="3810000" cy="2230414"/>
            <a:chOff x="914400" y="3581400"/>
            <a:chExt cx="3810000" cy="2230414"/>
          </a:xfrm>
        </p:grpSpPr>
        <p:sp>
          <p:nvSpPr>
            <p:cNvPr id="3948" name="矩形"/>
            <p:cNvSpPr>
              <a:spLocks/>
            </p:cNvSpPr>
            <p:nvPr/>
          </p:nvSpPr>
          <p:spPr>
            <a:xfrm>
              <a:off x="3048000" y="5334001"/>
              <a:ext cx="1432123" cy="428624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宋体" charset="0"/>
                  <a:ea typeface="宋体" charset="0"/>
                  <a:cs typeface="Calibri" charset="0"/>
                </a:rPr>
                <a:t>输出高阻</a:t>
              </a:r>
              <a:endPara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949" name="直线"/>
            <p:cNvSpPr>
              <a:spLocks/>
            </p:cNvSpPr>
            <p:nvPr/>
          </p:nvSpPr>
          <p:spPr>
            <a:xfrm>
              <a:off x="914400" y="5067300"/>
              <a:ext cx="3810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graphicFrame>
          <p:nvGraphicFramePr>
            <p:cNvPr id="3950" name="对象"/>
            <p:cNvGraphicFramePr>
              <a:graphicFrameLocks noChangeAspect="1"/>
            </p:cNvGraphicFramePr>
            <p:nvPr/>
          </p:nvGraphicFramePr>
          <p:xfrm>
            <a:off x="1523987" y="4419627"/>
            <a:ext cx="914415" cy="393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6" name="package" r:id="rId4" imgW="0" imgH="0" progId="package">
                    <p:embed/>
                  </p:oleObj>
                </mc:Choice>
                <mc:Fallback>
                  <p:oleObj name="package" r:id="rId4" imgW="0" imgH="0" progId="package">
                    <p:embed/>
                    <p:pic>
                      <p:nvPicPr>
                        <p:cNvPr id="3950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1523987" y="4419627"/>
                          <a:ext cx="914415" cy="393672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51" name="对象"/>
            <p:cNvGraphicFramePr>
              <a:graphicFrameLocks noChangeAspect="1"/>
            </p:cNvGraphicFramePr>
            <p:nvPr/>
          </p:nvGraphicFramePr>
          <p:xfrm>
            <a:off x="1371594" y="5333985"/>
            <a:ext cx="1066808" cy="477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7" name="package" r:id="rId6" imgW="0" imgH="0" progId="package">
                    <p:embed/>
                  </p:oleObj>
                </mc:Choice>
                <mc:Fallback>
                  <p:oleObj name="package" r:id="rId6" imgW="0" imgH="0" progId="package">
                    <p:embed/>
                    <p:pic>
                      <p:nvPicPr>
                        <p:cNvPr id="3951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/>
                        <a:stretch>
                          <a:fillRect/>
                        </a:stretch>
                      </p:blipFill>
                      <p:spPr>
                        <a:xfrm>
                          <a:off x="1371594" y="5333985"/>
                          <a:ext cx="1066808" cy="477828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52" name="对象"/>
            <p:cNvGraphicFramePr>
              <a:graphicFrameLocks noChangeAspect="1"/>
            </p:cNvGraphicFramePr>
            <p:nvPr/>
          </p:nvGraphicFramePr>
          <p:xfrm>
            <a:off x="3063895" y="4287827"/>
            <a:ext cx="1355732" cy="5127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8" name="package" r:id="rId8" imgW="0" imgH="0" progId="package">
                    <p:embed/>
                  </p:oleObj>
                </mc:Choice>
                <mc:Fallback>
                  <p:oleObj name="package" r:id="rId8" imgW="0" imgH="0" progId="package">
                    <p:embed/>
                    <p:pic>
                      <p:nvPicPr>
                        <p:cNvPr id="3952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print"/>
                        <a:stretch>
                          <a:fillRect/>
                        </a:stretch>
                      </p:blipFill>
                      <p:spPr>
                        <a:xfrm>
                          <a:off x="3063895" y="4287827"/>
                          <a:ext cx="1355732" cy="512783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53" name="矩形"/>
            <p:cNvSpPr>
              <a:spLocks/>
            </p:cNvSpPr>
            <p:nvPr/>
          </p:nvSpPr>
          <p:spPr>
            <a:xfrm>
              <a:off x="2209800" y="3581400"/>
              <a:ext cx="13716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功能表</a:t>
              </a:r>
              <a:endParaRPr lang="zh-CN" altLang="en-US" sz="2800" b="1" i="0" u="none" strike="noStrike" kern="1200" cap="none" spc="0" baseline="0">
                <a:solidFill>
                  <a:schemeClr val="bg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954" name="直线"/>
            <p:cNvSpPr>
              <a:spLocks/>
            </p:cNvSpPr>
            <p:nvPr/>
          </p:nvSpPr>
          <p:spPr>
            <a:xfrm>
              <a:off x="914400" y="4152900"/>
              <a:ext cx="3810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55" name="直线"/>
            <p:cNvSpPr>
              <a:spLocks/>
            </p:cNvSpPr>
            <p:nvPr/>
          </p:nvSpPr>
          <p:spPr>
            <a:xfrm rot="-5400000">
              <a:off x="1905000" y="5064124"/>
              <a:ext cx="1828799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26932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300"/>
                                        <p:tgtEl>
                                          <p:spTgt spid="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6" grpId="0" animBg="1"/>
      <p:bldP spid="3927" grpId="0"/>
      <p:bldP spid="3932" grpId="0" animBg="1"/>
      <p:bldP spid="3933" grpId="0"/>
      <p:bldP spid="3947" grpId="0" animBg="1"/>
      <p:bldP spid="395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9" name="组合"/>
          <p:cNvGrpSpPr>
            <a:grpSpLocks/>
          </p:cNvGrpSpPr>
          <p:nvPr/>
        </p:nvGrpSpPr>
        <p:grpSpPr>
          <a:xfrm>
            <a:off x="838200" y="533400"/>
            <a:ext cx="2514600" cy="519113"/>
            <a:chOff x="838200" y="533400"/>
            <a:chExt cx="2514600" cy="519113"/>
          </a:xfrm>
        </p:grpSpPr>
        <p:sp>
          <p:nvSpPr>
            <p:cNvPr id="3957" name="矩形"/>
            <p:cNvSpPr>
              <a:spLocks/>
            </p:cNvSpPr>
            <p:nvPr/>
          </p:nvSpPr>
          <p:spPr>
            <a:xfrm>
              <a:off x="1219200" y="533400"/>
              <a:ext cx="2133600" cy="519113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三态门应用：</a:t>
              </a:r>
            </a:p>
          </p:txBody>
        </p:sp>
        <p:sp>
          <p:nvSpPr>
            <p:cNvPr id="3958" name="五角星"/>
            <p:cNvSpPr>
              <a:spLocks/>
            </p:cNvSpPr>
            <p:nvPr/>
          </p:nvSpPr>
          <p:spPr>
            <a:xfrm>
              <a:off x="838200" y="609600"/>
              <a:ext cx="481012" cy="381000"/>
            </a:xfrm>
            <a:prstGeom prst="star5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/>
            </a:ln>
          </p:spPr>
        </p:sp>
      </p:grpSp>
      <p:sp>
        <p:nvSpPr>
          <p:cNvPr id="3960" name="矩形"/>
          <p:cNvSpPr>
            <a:spLocks/>
          </p:cNvSpPr>
          <p:nvPr/>
        </p:nvSpPr>
        <p:spPr>
          <a:xfrm>
            <a:off x="3429000" y="533400"/>
            <a:ext cx="4495800" cy="94614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可实现用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一条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总线分时传送几个不同的数据或控制信号。</a:t>
            </a:r>
          </a:p>
        </p:txBody>
      </p:sp>
      <p:grpSp>
        <p:nvGrpSpPr>
          <p:cNvPr id="3964" name="组合"/>
          <p:cNvGrpSpPr>
            <a:grpSpLocks/>
          </p:cNvGrpSpPr>
          <p:nvPr/>
        </p:nvGrpSpPr>
        <p:grpSpPr>
          <a:xfrm>
            <a:off x="2133600" y="2819400"/>
            <a:ext cx="762000" cy="3414713"/>
            <a:chOff x="2133600" y="2819400"/>
            <a:chExt cx="762000" cy="3414713"/>
          </a:xfrm>
        </p:grpSpPr>
        <p:sp>
          <p:nvSpPr>
            <p:cNvPr id="3961" name="矩形"/>
            <p:cNvSpPr>
              <a:spLocks/>
            </p:cNvSpPr>
            <p:nvPr/>
          </p:nvSpPr>
          <p:spPr>
            <a:xfrm>
              <a:off x="2133600" y="2819400"/>
              <a:ext cx="7620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“1”</a:t>
              </a:r>
              <a:endParaRPr lang="zh-CN" altLang="en-US" sz="2800" b="1" i="0" u="none" strike="noStrike" kern="1200" cap="none" spc="0" baseline="0">
                <a:solidFill>
                  <a:schemeClr val="bg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3962" name="矩形"/>
            <p:cNvSpPr>
              <a:spLocks/>
            </p:cNvSpPr>
            <p:nvPr/>
          </p:nvSpPr>
          <p:spPr>
            <a:xfrm>
              <a:off x="2133600" y="4267200"/>
              <a:ext cx="7175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“0”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3963" name="矩形"/>
            <p:cNvSpPr>
              <a:spLocks/>
            </p:cNvSpPr>
            <p:nvPr/>
          </p:nvSpPr>
          <p:spPr>
            <a:xfrm>
              <a:off x="2133600" y="5715000"/>
              <a:ext cx="71754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“0”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pic>
        <p:nvPicPr>
          <p:cNvPr id="3965" name="图片" descr="BD09297_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399" y="5029200"/>
            <a:ext cx="1600200" cy="99853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grpSp>
        <p:nvGrpSpPr>
          <p:cNvPr id="4022" name="组合"/>
          <p:cNvGrpSpPr>
            <a:grpSpLocks/>
          </p:cNvGrpSpPr>
          <p:nvPr/>
        </p:nvGrpSpPr>
        <p:grpSpPr>
          <a:xfrm>
            <a:off x="912495" y="1293495"/>
            <a:ext cx="5486400" cy="4939665"/>
            <a:chOff x="912495" y="1293495"/>
            <a:chExt cx="5486400" cy="4939665"/>
          </a:xfrm>
        </p:grpSpPr>
        <p:sp>
          <p:nvSpPr>
            <p:cNvPr id="3966" name="矩形"/>
            <p:cNvSpPr>
              <a:spLocks/>
            </p:cNvSpPr>
            <p:nvPr/>
          </p:nvSpPr>
          <p:spPr>
            <a:xfrm>
              <a:off x="912495" y="1293495"/>
              <a:ext cx="18287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如图所示：</a:t>
              </a:r>
            </a:p>
          </p:txBody>
        </p:sp>
        <p:grpSp>
          <p:nvGrpSpPr>
            <p:cNvPr id="4021" name="组合"/>
            <p:cNvGrpSpPr>
              <a:grpSpLocks/>
            </p:cNvGrpSpPr>
            <p:nvPr/>
          </p:nvGrpSpPr>
          <p:grpSpPr>
            <a:xfrm>
              <a:off x="2893695" y="1674495"/>
              <a:ext cx="3505200" cy="4558665"/>
              <a:chOff x="2893695" y="1674495"/>
              <a:chExt cx="3505200" cy="4558665"/>
            </a:xfrm>
          </p:grpSpPr>
          <p:sp>
            <p:nvSpPr>
              <p:cNvPr id="3967" name="直线"/>
              <p:cNvSpPr>
                <a:spLocks/>
              </p:cNvSpPr>
              <p:nvPr/>
            </p:nvSpPr>
            <p:spPr>
              <a:xfrm>
                <a:off x="5865494" y="1826895"/>
                <a:ext cx="0" cy="40386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968" name="椭圆"/>
              <p:cNvSpPr>
                <a:spLocks/>
              </p:cNvSpPr>
              <p:nvPr/>
            </p:nvSpPr>
            <p:spPr>
              <a:xfrm>
                <a:off x="5789294" y="1674495"/>
                <a:ext cx="152400" cy="1524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969" name="矩形"/>
              <p:cNvSpPr>
                <a:spLocks/>
              </p:cNvSpPr>
              <p:nvPr/>
            </p:nvSpPr>
            <p:spPr>
              <a:xfrm>
                <a:off x="5865494" y="2969895"/>
                <a:ext cx="533400" cy="94615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总线</a:t>
                </a:r>
              </a:p>
            </p:txBody>
          </p:sp>
          <p:grpSp>
            <p:nvGrpSpPr>
              <p:cNvPr id="3986" name="组合"/>
              <p:cNvGrpSpPr>
                <a:grpSpLocks/>
              </p:cNvGrpSpPr>
              <p:nvPr/>
            </p:nvGrpSpPr>
            <p:grpSpPr>
              <a:xfrm>
                <a:off x="2893695" y="1903095"/>
                <a:ext cx="2971799" cy="1434465"/>
                <a:chOff x="2893695" y="1903095"/>
                <a:chExt cx="2971799" cy="1434465"/>
              </a:xfrm>
            </p:grpSpPr>
            <p:grpSp>
              <p:nvGrpSpPr>
                <p:cNvPr id="3980" name="组合"/>
                <p:cNvGrpSpPr>
                  <a:grpSpLocks/>
                </p:cNvGrpSpPr>
                <p:nvPr/>
              </p:nvGrpSpPr>
              <p:grpSpPr>
                <a:xfrm>
                  <a:off x="3427095" y="1979295"/>
                  <a:ext cx="2438399" cy="1295400"/>
                  <a:chOff x="3427095" y="1979295"/>
                  <a:chExt cx="2438399" cy="1295400"/>
                </a:xfrm>
              </p:grpSpPr>
              <p:sp>
                <p:nvSpPr>
                  <p:cNvPr id="3970" name="矩形"/>
                  <p:cNvSpPr>
                    <a:spLocks/>
                  </p:cNvSpPr>
                  <p:nvPr/>
                </p:nvSpPr>
                <p:spPr>
                  <a:xfrm>
                    <a:off x="4189094" y="1979295"/>
                    <a:ext cx="914399" cy="1295400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/>
                  </a:ln>
                </p:spPr>
              </p:sp>
              <p:grpSp>
                <p:nvGrpSpPr>
                  <p:cNvPr id="3974" name="组合"/>
                  <p:cNvGrpSpPr>
                    <a:grpSpLocks/>
                  </p:cNvGrpSpPr>
                  <p:nvPr/>
                </p:nvGrpSpPr>
                <p:grpSpPr>
                  <a:xfrm>
                    <a:off x="3579495" y="2207895"/>
                    <a:ext cx="609600" cy="914400"/>
                    <a:chOff x="3579495" y="2207895"/>
                    <a:chExt cx="609600" cy="914400"/>
                  </a:xfrm>
                </p:grpSpPr>
                <p:sp>
                  <p:nvSpPr>
                    <p:cNvPr id="3971" name="直线"/>
                    <p:cNvSpPr>
                      <a:spLocks/>
                    </p:cNvSpPr>
                    <p:nvPr/>
                  </p:nvSpPr>
                  <p:spPr>
                    <a:xfrm>
                      <a:off x="3579495" y="2207895"/>
                      <a:ext cx="609600" cy="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72" name="直线"/>
                    <p:cNvSpPr>
                      <a:spLocks/>
                    </p:cNvSpPr>
                    <p:nvPr/>
                  </p:nvSpPr>
                  <p:spPr>
                    <a:xfrm>
                      <a:off x="3579495" y="2665095"/>
                      <a:ext cx="609600" cy="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73" name="直线"/>
                    <p:cNvSpPr>
                      <a:spLocks/>
                    </p:cNvSpPr>
                    <p:nvPr/>
                  </p:nvSpPr>
                  <p:spPr>
                    <a:xfrm>
                      <a:off x="3579495" y="3122295"/>
                      <a:ext cx="609600" cy="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</p:grpSp>
              <p:sp>
                <p:nvSpPr>
                  <p:cNvPr id="3975" name="椭圆"/>
                  <p:cNvSpPr>
                    <a:spLocks/>
                  </p:cNvSpPr>
                  <p:nvPr/>
                </p:nvSpPr>
                <p:spPr>
                  <a:xfrm>
                    <a:off x="3427095" y="2131695"/>
                    <a:ext cx="152400" cy="15239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976" name="椭圆"/>
                  <p:cNvSpPr>
                    <a:spLocks/>
                  </p:cNvSpPr>
                  <p:nvPr/>
                </p:nvSpPr>
                <p:spPr>
                  <a:xfrm>
                    <a:off x="3427095" y="2588895"/>
                    <a:ext cx="152400" cy="15240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977" name="椭圆"/>
                  <p:cNvSpPr>
                    <a:spLocks/>
                  </p:cNvSpPr>
                  <p:nvPr/>
                </p:nvSpPr>
                <p:spPr>
                  <a:xfrm>
                    <a:off x="3427095" y="3046095"/>
                    <a:ext cx="152400" cy="15240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978" name="椭圆"/>
                  <p:cNvSpPr>
                    <a:spLocks/>
                  </p:cNvSpPr>
                  <p:nvPr/>
                </p:nvSpPr>
                <p:spPr>
                  <a:xfrm>
                    <a:off x="5103494" y="2588895"/>
                    <a:ext cx="152400" cy="15240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979" name="直线"/>
                  <p:cNvSpPr>
                    <a:spLocks/>
                  </p:cNvSpPr>
                  <p:nvPr/>
                </p:nvSpPr>
                <p:spPr>
                  <a:xfrm>
                    <a:off x="5255894" y="2665095"/>
                    <a:ext cx="609600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3981" name="矩形"/>
                <p:cNvSpPr>
                  <a:spLocks/>
                </p:cNvSpPr>
                <p:nvPr/>
              </p:nvSpPr>
              <p:spPr>
                <a:xfrm>
                  <a:off x="4265295" y="1979295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2E2AE2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宋体" charset="0"/>
                    </a:rPr>
                    <a:t>&amp;</a:t>
                  </a:r>
                  <a:endParaRPr lang="zh-CN" altLang="en-US" sz="2800" b="1" i="0" u="none" strike="noStrike" kern="1200" cap="none" spc="0" baseline="0">
                    <a:solidFill>
                      <a:srgbClr val="2E2AE2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3982" name="等腰三角形"/>
                <p:cNvSpPr>
                  <a:spLocks/>
                </p:cNvSpPr>
                <p:nvPr/>
              </p:nvSpPr>
              <p:spPr>
                <a:xfrm rot="-10730670">
                  <a:off x="4798694" y="2588895"/>
                  <a:ext cx="228600" cy="228600"/>
                </a:xfrm>
                <a:prstGeom prst="triangle">
                  <a:avLst>
                    <a:gd name="adj" fmla="val 50000"/>
                  </a:avLst>
                </a:prstGeom>
                <a:noFill/>
                <a:ln w="38100" cap="flat" cmpd="sng">
                  <a:solidFill>
                    <a:srgbClr val="2E2AE2"/>
                  </a:solidFill>
                  <a:prstDash val="solid"/>
                  <a:miter/>
                </a:ln>
              </p:spPr>
            </p:sp>
            <p:sp>
              <p:nvSpPr>
                <p:cNvPr id="3983" name="矩形"/>
                <p:cNvSpPr>
                  <a:spLocks/>
                </p:cNvSpPr>
                <p:nvPr/>
              </p:nvSpPr>
              <p:spPr>
                <a:xfrm>
                  <a:off x="2893695" y="1903095"/>
                  <a:ext cx="543748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A</a:t>
                  </a:r>
                  <a:r>
                    <a:rPr lang="en-US" altLang="zh-CN" sz="2800" b="1" i="0" u="none" strike="noStrike" kern="1200" cap="none" spc="0" baseline="-250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984" name="矩形"/>
                <p:cNvSpPr>
                  <a:spLocks/>
                </p:cNvSpPr>
                <p:nvPr/>
              </p:nvSpPr>
              <p:spPr>
                <a:xfrm>
                  <a:off x="2893695" y="2360295"/>
                  <a:ext cx="543748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B</a:t>
                  </a:r>
                  <a:r>
                    <a:rPr lang="en-US" altLang="zh-CN" sz="2800" b="1" i="0" u="none" strike="noStrike" kern="1200" cap="none" spc="0" baseline="-250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-250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3985" name="矩形"/>
                <p:cNvSpPr>
                  <a:spLocks/>
                </p:cNvSpPr>
                <p:nvPr/>
              </p:nvSpPr>
              <p:spPr>
                <a:xfrm>
                  <a:off x="2893695" y="2817495"/>
                  <a:ext cx="543748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E</a:t>
                  </a:r>
                  <a:r>
                    <a:rPr lang="en-US" altLang="zh-CN" sz="2800" b="1" i="0" u="none" strike="noStrike" kern="1200" cap="none" spc="0" baseline="-250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-250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  <p:grpSp>
            <p:nvGrpSpPr>
              <p:cNvPr id="4003" name="组合"/>
              <p:cNvGrpSpPr>
                <a:grpSpLocks/>
              </p:cNvGrpSpPr>
              <p:nvPr/>
            </p:nvGrpSpPr>
            <p:grpSpPr>
              <a:xfrm>
                <a:off x="2893695" y="3350895"/>
                <a:ext cx="2971799" cy="1434465"/>
                <a:chOff x="2893695" y="3350895"/>
                <a:chExt cx="2971799" cy="1434465"/>
              </a:xfrm>
            </p:grpSpPr>
            <p:grpSp>
              <p:nvGrpSpPr>
                <p:cNvPr id="3997" name="组合"/>
                <p:cNvGrpSpPr>
                  <a:grpSpLocks/>
                </p:cNvGrpSpPr>
                <p:nvPr/>
              </p:nvGrpSpPr>
              <p:grpSpPr>
                <a:xfrm>
                  <a:off x="3427095" y="3427095"/>
                  <a:ext cx="2438399" cy="1295400"/>
                  <a:chOff x="3427095" y="3427095"/>
                  <a:chExt cx="2438399" cy="1295400"/>
                </a:xfrm>
              </p:grpSpPr>
              <p:sp>
                <p:nvSpPr>
                  <p:cNvPr id="3987" name="矩形"/>
                  <p:cNvSpPr>
                    <a:spLocks/>
                  </p:cNvSpPr>
                  <p:nvPr/>
                </p:nvSpPr>
                <p:spPr>
                  <a:xfrm>
                    <a:off x="4189094" y="3427095"/>
                    <a:ext cx="914399" cy="1295400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/>
                  </a:ln>
                </p:spPr>
              </p:sp>
              <p:grpSp>
                <p:nvGrpSpPr>
                  <p:cNvPr id="3991" name="组合"/>
                  <p:cNvGrpSpPr>
                    <a:grpSpLocks/>
                  </p:cNvGrpSpPr>
                  <p:nvPr/>
                </p:nvGrpSpPr>
                <p:grpSpPr>
                  <a:xfrm>
                    <a:off x="3579495" y="3655695"/>
                    <a:ext cx="609600" cy="914400"/>
                    <a:chOff x="3579495" y="3655695"/>
                    <a:chExt cx="609600" cy="914400"/>
                  </a:xfrm>
                </p:grpSpPr>
                <p:sp>
                  <p:nvSpPr>
                    <p:cNvPr id="3988" name="直线"/>
                    <p:cNvSpPr>
                      <a:spLocks/>
                    </p:cNvSpPr>
                    <p:nvPr/>
                  </p:nvSpPr>
                  <p:spPr>
                    <a:xfrm>
                      <a:off x="3579495" y="3655695"/>
                      <a:ext cx="609600" cy="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89" name="直线"/>
                    <p:cNvSpPr>
                      <a:spLocks/>
                    </p:cNvSpPr>
                    <p:nvPr/>
                  </p:nvSpPr>
                  <p:spPr>
                    <a:xfrm>
                      <a:off x="3579495" y="4112895"/>
                      <a:ext cx="609600" cy="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3990" name="直线"/>
                    <p:cNvSpPr>
                      <a:spLocks/>
                    </p:cNvSpPr>
                    <p:nvPr/>
                  </p:nvSpPr>
                  <p:spPr>
                    <a:xfrm>
                      <a:off x="3579495" y="4570095"/>
                      <a:ext cx="609600" cy="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</p:grpSp>
              <p:sp>
                <p:nvSpPr>
                  <p:cNvPr id="3992" name="椭圆"/>
                  <p:cNvSpPr>
                    <a:spLocks/>
                  </p:cNvSpPr>
                  <p:nvPr/>
                </p:nvSpPr>
                <p:spPr>
                  <a:xfrm>
                    <a:off x="3427095" y="3579494"/>
                    <a:ext cx="152400" cy="15239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993" name="椭圆"/>
                  <p:cNvSpPr>
                    <a:spLocks/>
                  </p:cNvSpPr>
                  <p:nvPr/>
                </p:nvSpPr>
                <p:spPr>
                  <a:xfrm>
                    <a:off x="3427095" y="4036695"/>
                    <a:ext cx="152400" cy="15240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994" name="椭圆"/>
                  <p:cNvSpPr>
                    <a:spLocks/>
                  </p:cNvSpPr>
                  <p:nvPr/>
                </p:nvSpPr>
                <p:spPr>
                  <a:xfrm>
                    <a:off x="3427095" y="4493895"/>
                    <a:ext cx="152400" cy="15240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995" name="椭圆"/>
                  <p:cNvSpPr>
                    <a:spLocks/>
                  </p:cNvSpPr>
                  <p:nvPr/>
                </p:nvSpPr>
                <p:spPr>
                  <a:xfrm>
                    <a:off x="5103494" y="4036695"/>
                    <a:ext cx="152400" cy="15240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3996" name="直线"/>
                  <p:cNvSpPr>
                    <a:spLocks/>
                  </p:cNvSpPr>
                  <p:nvPr/>
                </p:nvSpPr>
                <p:spPr>
                  <a:xfrm>
                    <a:off x="5255894" y="4112895"/>
                    <a:ext cx="609600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3998" name="矩形"/>
                <p:cNvSpPr>
                  <a:spLocks/>
                </p:cNvSpPr>
                <p:nvPr/>
              </p:nvSpPr>
              <p:spPr>
                <a:xfrm>
                  <a:off x="4265295" y="3427095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2E2AE2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宋体" charset="0"/>
                    </a:rPr>
                    <a:t>&amp;</a:t>
                  </a:r>
                  <a:endParaRPr lang="zh-CN" altLang="en-US" sz="2800" b="1" i="0" u="none" strike="noStrike" kern="1200" cap="none" spc="0" baseline="0">
                    <a:solidFill>
                      <a:srgbClr val="2E2AE2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3999" name="等腰三角形"/>
                <p:cNvSpPr>
                  <a:spLocks/>
                </p:cNvSpPr>
                <p:nvPr/>
              </p:nvSpPr>
              <p:spPr>
                <a:xfrm rot="-10730670">
                  <a:off x="4798694" y="4036695"/>
                  <a:ext cx="228600" cy="228600"/>
                </a:xfrm>
                <a:prstGeom prst="triangle">
                  <a:avLst>
                    <a:gd name="adj" fmla="val 50000"/>
                  </a:avLst>
                </a:prstGeom>
                <a:noFill/>
                <a:ln w="38100" cap="flat" cmpd="sng">
                  <a:solidFill>
                    <a:srgbClr val="2E2AE2"/>
                  </a:solidFill>
                  <a:prstDash val="solid"/>
                  <a:miter/>
                </a:ln>
              </p:spPr>
            </p:sp>
            <p:sp>
              <p:nvSpPr>
                <p:cNvPr id="4000" name="矩形"/>
                <p:cNvSpPr>
                  <a:spLocks/>
                </p:cNvSpPr>
                <p:nvPr/>
              </p:nvSpPr>
              <p:spPr>
                <a:xfrm>
                  <a:off x="2893695" y="3350895"/>
                  <a:ext cx="543748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A</a:t>
                  </a:r>
                  <a:r>
                    <a:rPr lang="en-US" altLang="zh-CN" sz="2800" b="1" i="0" u="none" strike="noStrike" kern="1200" cap="none" spc="0" baseline="-250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2</a:t>
                  </a:r>
                  <a:endParaRPr lang="zh-CN" altLang="en-US" sz="2800" b="1" i="0" u="none" strike="noStrike" kern="1200" cap="none" spc="0" baseline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4001" name="矩形"/>
                <p:cNvSpPr>
                  <a:spLocks/>
                </p:cNvSpPr>
                <p:nvPr/>
              </p:nvSpPr>
              <p:spPr>
                <a:xfrm>
                  <a:off x="2893695" y="3808094"/>
                  <a:ext cx="543748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B</a:t>
                  </a:r>
                  <a:r>
                    <a:rPr lang="en-US" altLang="zh-CN" sz="2800" b="1" i="0" u="none" strike="noStrike" kern="1200" cap="none" spc="0" baseline="-250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2</a:t>
                  </a:r>
                  <a:endParaRPr lang="zh-CN" altLang="en-US" sz="2800" b="1" i="0" u="none" strike="noStrike" kern="1200" cap="none" spc="0" baseline="-250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4002" name="矩形"/>
                <p:cNvSpPr>
                  <a:spLocks/>
                </p:cNvSpPr>
                <p:nvPr/>
              </p:nvSpPr>
              <p:spPr>
                <a:xfrm>
                  <a:off x="2893695" y="4265295"/>
                  <a:ext cx="543748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E</a:t>
                  </a:r>
                  <a:r>
                    <a:rPr lang="en-US" altLang="zh-CN" sz="2800" b="1" i="0" u="none" strike="noStrike" kern="1200" cap="none" spc="0" baseline="-250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2</a:t>
                  </a:r>
                  <a:endParaRPr lang="zh-CN" altLang="en-US" sz="2800" b="1" i="0" u="none" strike="noStrike" kern="1200" cap="none" spc="0" baseline="-250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  <p:grpSp>
            <p:nvGrpSpPr>
              <p:cNvPr id="4020" name="组合"/>
              <p:cNvGrpSpPr>
                <a:grpSpLocks/>
              </p:cNvGrpSpPr>
              <p:nvPr/>
            </p:nvGrpSpPr>
            <p:grpSpPr>
              <a:xfrm>
                <a:off x="2893695" y="4798695"/>
                <a:ext cx="2971799" cy="1434465"/>
                <a:chOff x="2893695" y="4798695"/>
                <a:chExt cx="2971799" cy="1434465"/>
              </a:xfrm>
            </p:grpSpPr>
            <p:grpSp>
              <p:nvGrpSpPr>
                <p:cNvPr id="4014" name="组合"/>
                <p:cNvGrpSpPr>
                  <a:grpSpLocks/>
                </p:cNvGrpSpPr>
                <p:nvPr/>
              </p:nvGrpSpPr>
              <p:grpSpPr>
                <a:xfrm>
                  <a:off x="3427095" y="4874896"/>
                  <a:ext cx="2438399" cy="1295400"/>
                  <a:chOff x="3427095" y="4874896"/>
                  <a:chExt cx="2438399" cy="1295400"/>
                </a:xfrm>
              </p:grpSpPr>
              <p:sp>
                <p:nvSpPr>
                  <p:cNvPr id="4004" name="矩形"/>
                  <p:cNvSpPr>
                    <a:spLocks/>
                  </p:cNvSpPr>
                  <p:nvPr/>
                </p:nvSpPr>
                <p:spPr>
                  <a:xfrm>
                    <a:off x="4189094" y="4874896"/>
                    <a:ext cx="914399" cy="1295400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/>
                  </a:ln>
                </p:spPr>
              </p:sp>
              <p:grpSp>
                <p:nvGrpSpPr>
                  <p:cNvPr id="4008" name="组合"/>
                  <p:cNvGrpSpPr>
                    <a:grpSpLocks/>
                  </p:cNvGrpSpPr>
                  <p:nvPr/>
                </p:nvGrpSpPr>
                <p:grpSpPr>
                  <a:xfrm>
                    <a:off x="3579495" y="5103495"/>
                    <a:ext cx="609600" cy="914400"/>
                    <a:chOff x="3579495" y="5103495"/>
                    <a:chExt cx="609600" cy="914400"/>
                  </a:xfrm>
                </p:grpSpPr>
                <p:sp>
                  <p:nvSpPr>
                    <p:cNvPr id="4005" name="直线"/>
                    <p:cNvSpPr>
                      <a:spLocks/>
                    </p:cNvSpPr>
                    <p:nvPr/>
                  </p:nvSpPr>
                  <p:spPr>
                    <a:xfrm>
                      <a:off x="3579495" y="5103495"/>
                      <a:ext cx="609600" cy="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4006" name="直线"/>
                    <p:cNvSpPr>
                      <a:spLocks/>
                    </p:cNvSpPr>
                    <p:nvPr/>
                  </p:nvSpPr>
                  <p:spPr>
                    <a:xfrm>
                      <a:off x="3579495" y="5560696"/>
                      <a:ext cx="609600" cy="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  <p:sp>
                  <p:nvSpPr>
                    <p:cNvPr id="4007" name="直线"/>
                    <p:cNvSpPr>
                      <a:spLocks/>
                    </p:cNvSpPr>
                    <p:nvPr/>
                  </p:nvSpPr>
                  <p:spPr>
                    <a:xfrm>
                      <a:off x="3579495" y="6017895"/>
                      <a:ext cx="609600" cy="0"/>
                    </a:xfrm>
                    <a:prstGeom prst="line">
                      <a:avLst/>
                    </a:prstGeom>
                    <a:noFill/>
                    <a:ln w="381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</p:grpSp>
              <p:sp>
                <p:nvSpPr>
                  <p:cNvPr id="4009" name="椭圆"/>
                  <p:cNvSpPr>
                    <a:spLocks/>
                  </p:cNvSpPr>
                  <p:nvPr/>
                </p:nvSpPr>
                <p:spPr>
                  <a:xfrm>
                    <a:off x="3427095" y="5027296"/>
                    <a:ext cx="152400" cy="152398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010" name="椭圆"/>
                  <p:cNvSpPr>
                    <a:spLocks/>
                  </p:cNvSpPr>
                  <p:nvPr/>
                </p:nvSpPr>
                <p:spPr>
                  <a:xfrm>
                    <a:off x="3427095" y="5484495"/>
                    <a:ext cx="152400" cy="15240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011" name="椭圆"/>
                  <p:cNvSpPr>
                    <a:spLocks/>
                  </p:cNvSpPr>
                  <p:nvPr/>
                </p:nvSpPr>
                <p:spPr>
                  <a:xfrm>
                    <a:off x="3427095" y="5941695"/>
                    <a:ext cx="152400" cy="15240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012" name="椭圆"/>
                  <p:cNvSpPr>
                    <a:spLocks/>
                  </p:cNvSpPr>
                  <p:nvPr/>
                </p:nvSpPr>
                <p:spPr>
                  <a:xfrm>
                    <a:off x="5103494" y="5484495"/>
                    <a:ext cx="152400" cy="15240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013" name="直线"/>
                  <p:cNvSpPr>
                    <a:spLocks/>
                  </p:cNvSpPr>
                  <p:nvPr/>
                </p:nvSpPr>
                <p:spPr>
                  <a:xfrm>
                    <a:off x="5255894" y="5560696"/>
                    <a:ext cx="609600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4015" name="矩形"/>
                <p:cNvSpPr>
                  <a:spLocks/>
                </p:cNvSpPr>
                <p:nvPr/>
              </p:nvSpPr>
              <p:spPr>
                <a:xfrm>
                  <a:off x="4265295" y="4874896"/>
                  <a:ext cx="457200" cy="519112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 eaLnBrk="1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rgbClr val="2E2AE2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宋体" charset="0"/>
                    </a:rPr>
                    <a:t>&amp;</a:t>
                  </a:r>
                  <a:endParaRPr lang="zh-CN" altLang="en-US" sz="2800" b="1" i="0" u="none" strike="noStrike" kern="1200" cap="none" spc="0" baseline="0">
                    <a:solidFill>
                      <a:srgbClr val="2E2AE2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宋体" charset="0"/>
                  </a:endParaRPr>
                </a:p>
              </p:txBody>
            </p:sp>
            <p:sp>
              <p:nvSpPr>
                <p:cNvPr id="4016" name="等腰三角形"/>
                <p:cNvSpPr>
                  <a:spLocks/>
                </p:cNvSpPr>
                <p:nvPr/>
              </p:nvSpPr>
              <p:spPr>
                <a:xfrm rot="-10730670">
                  <a:off x="4798694" y="5484495"/>
                  <a:ext cx="228600" cy="228599"/>
                </a:xfrm>
                <a:prstGeom prst="triangle">
                  <a:avLst>
                    <a:gd name="adj" fmla="val 50000"/>
                  </a:avLst>
                </a:prstGeom>
                <a:noFill/>
                <a:ln w="38100" cap="flat" cmpd="sng">
                  <a:solidFill>
                    <a:srgbClr val="2E2AE2"/>
                  </a:solidFill>
                  <a:prstDash val="solid"/>
                  <a:miter/>
                </a:ln>
              </p:spPr>
            </p:sp>
            <p:sp>
              <p:nvSpPr>
                <p:cNvPr id="4017" name="矩形"/>
                <p:cNvSpPr>
                  <a:spLocks/>
                </p:cNvSpPr>
                <p:nvPr/>
              </p:nvSpPr>
              <p:spPr>
                <a:xfrm>
                  <a:off x="2893695" y="4798695"/>
                  <a:ext cx="543748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A</a:t>
                  </a:r>
                  <a:r>
                    <a:rPr lang="en-US" altLang="zh-CN" sz="2800" b="1" i="0" u="none" strike="noStrike" kern="1200" cap="none" spc="0" baseline="-250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3</a:t>
                  </a:r>
                  <a:endParaRPr lang="zh-CN" altLang="en-US" sz="2800" b="1" i="0" u="none" strike="noStrike" kern="1200" cap="none" spc="0" baseline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4018" name="矩形"/>
                <p:cNvSpPr>
                  <a:spLocks/>
                </p:cNvSpPr>
                <p:nvPr/>
              </p:nvSpPr>
              <p:spPr>
                <a:xfrm>
                  <a:off x="2893695" y="5255895"/>
                  <a:ext cx="543748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B</a:t>
                  </a:r>
                  <a:r>
                    <a:rPr lang="en-US" altLang="zh-CN" sz="2800" b="1" i="0" u="none" strike="noStrike" kern="1200" cap="none" spc="0" baseline="-250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3</a:t>
                  </a:r>
                  <a:endParaRPr lang="zh-CN" altLang="en-US" sz="2800" b="1" i="0" u="none" strike="noStrike" kern="1200" cap="none" spc="0" baseline="-250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4019" name="矩形"/>
                <p:cNvSpPr>
                  <a:spLocks/>
                </p:cNvSpPr>
                <p:nvPr/>
              </p:nvSpPr>
              <p:spPr>
                <a:xfrm>
                  <a:off x="2893695" y="5713095"/>
                  <a:ext cx="543748" cy="52006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1" u="none" strike="noStrike" kern="1200" cap="none" spc="0" baseline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E</a:t>
                  </a:r>
                  <a:r>
                    <a:rPr lang="en-US" altLang="zh-CN" sz="2800" b="1" i="0" u="none" strike="noStrike" kern="1200" cap="none" spc="0" baseline="-250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3</a:t>
                  </a:r>
                  <a:endParaRPr lang="zh-CN" altLang="en-US" sz="2800" b="1" i="0" u="none" strike="noStrike" kern="1200" cap="none" spc="0" baseline="-250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</p:grpSp>
      </p:grpSp>
      <p:grpSp>
        <p:nvGrpSpPr>
          <p:cNvPr id="4029" name="组合"/>
          <p:cNvGrpSpPr>
            <a:grpSpLocks/>
          </p:cNvGrpSpPr>
          <p:nvPr/>
        </p:nvGrpSpPr>
        <p:grpSpPr>
          <a:xfrm>
            <a:off x="5029200" y="2209800"/>
            <a:ext cx="990600" cy="3505200"/>
            <a:chOff x="5029200" y="2209800"/>
            <a:chExt cx="990600" cy="3505200"/>
          </a:xfrm>
        </p:grpSpPr>
        <p:sp>
          <p:nvSpPr>
            <p:cNvPr id="4023" name="直线"/>
            <p:cNvSpPr>
              <a:spLocks/>
            </p:cNvSpPr>
            <p:nvPr/>
          </p:nvSpPr>
          <p:spPr>
            <a:xfrm>
              <a:off x="5562601" y="5334000"/>
              <a:ext cx="152400" cy="3810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4024" name="直线"/>
            <p:cNvSpPr>
              <a:spLocks/>
            </p:cNvSpPr>
            <p:nvPr/>
          </p:nvSpPr>
          <p:spPr>
            <a:xfrm>
              <a:off x="5562601" y="3962400"/>
              <a:ext cx="152400" cy="3810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grpSp>
          <p:nvGrpSpPr>
            <p:cNvPr id="4028" name="组合"/>
            <p:cNvGrpSpPr>
              <a:grpSpLocks/>
            </p:cNvGrpSpPr>
            <p:nvPr/>
          </p:nvGrpSpPr>
          <p:grpSpPr>
            <a:xfrm>
              <a:off x="5029200" y="2209800"/>
              <a:ext cx="990600" cy="453390"/>
              <a:chOff x="5029200" y="2209800"/>
              <a:chExt cx="990600" cy="453390"/>
            </a:xfrm>
          </p:grpSpPr>
          <p:sp>
            <p:nvSpPr>
              <p:cNvPr id="4025" name="直线"/>
              <p:cNvSpPr>
                <a:spLocks/>
              </p:cNvSpPr>
              <p:nvPr/>
            </p:nvSpPr>
            <p:spPr>
              <a:xfrm>
                <a:off x="5170714" y="2286000"/>
                <a:ext cx="566056" cy="0"/>
              </a:xfrm>
              <a:prstGeom prst="lin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</a:ln>
            </p:spPr>
          </p:sp>
          <p:sp>
            <p:nvSpPr>
              <p:cNvPr id="4026" name="矩形"/>
              <p:cNvSpPr>
                <a:spLocks/>
              </p:cNvSpPr>
              <p:nvPr/>
            </p:nvSpPr>
            <p:spPr>
              <a:xfrm>
                <a:off x="5029200" y="2209800"/>
                <a:ext cx="990600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A</a:t>
                </a:r>
                <a:r>
                  <a:rPr lang="en-US" altLang="zh-CN" sz="2400" b="1" i="0" u="none" strike="noStrike" kern="1200" cap="none" spc="0" baseline="-2500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  </a:t>
                </a:r>
                <a:r>
                  <a:rPr lang="en-US" altLang="zh-CN" sz="24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B</a:t>
                </a:r>
                <a:r>
                  <a:rPr lang="en-US" altLang="zh-CN" sz="2400" b="1" i="0" u="none" strike="noStrike" kern="1200" cap="none" spc="0" baseline="-2500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rgbClr val="FFFF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27" name="椭圆"/>
              <p:cNvSpPr>
                <a:spLocks/>
              </p:cNvSpPr>
              <p:nvPr/>
            </p:nvSpPr>
            <p:spPr>
              <a:xfrm>
                <a:off x="5453743" y="2438400"/>
                <a:ext cx="47171" cy="50799"/>
              </a:xfrm>
              <a:prstGeom prst="ellipse">
                <a:avLst/>
              </a:prstGeom>
              <a:solidFill>
                <a:srgbClr val="FF3300"/>
              </a:solidFill>
              <a:ln w="28575" cap="flat" cmpd="sng">
                <a:solidFill>
                  <a:srgbClr val="FF3300"/>
                </a:solidFill>
                <a:prstDash val="solid"/>
                <a:round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3811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0" grpId="0"/>
      <p:bldP spid="3964" grpId="0" animBg="1"/>
      <p:bldP spid="4022" grpId="0" animBg="1"/>
      <p:bldP spid="402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矩形"/>
          <p:cNvSpPr>
            <a:spLocks/>
          </p:cNvSpPr>
          <p:nvPr/>
        </p:nvSpPr>
        <p:spPr>
          <a:xfrm>
            <a:off x="1012825" y="1295399"/>
            <a:ext cx="1600200" cy="6858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1. 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电路</a:t>
            </a:r>
          </a:p>
        </p:txBody>
      </p:sp>
      <p:grpSp>
        <p:nvGrpSpPr>
          <p:cNvPr id="4033" name="组合"/>
          <p:cNvGrpSpPr>
            <a:grpSpLocks/>
          </p:cNvGrpSpPr>
          <p:nvPr/>
        </p:nvGrpSpPr>
        <p:grpSpPr>
          <a:xfrm>
            <a:off x="6575425" y="1219200"/>
            <a:ext cx="1654175" cy="1904999"/>
            <a:chOff x="6575425" y="1219200"/>
            <a:chExt cx="1654175" cy="1904999"/>
          </a:xfrm>
        </p:grpSpPr>
        <p:sp>
          <p:nvSpPr>
            <p:cNvPr id="4031" name="矩形"/>
            <p:cNvSpPr>
              <a:spLocks/>
            </p:cNvSpPr>
            <p:nvPr/>
          </p:nvSpPr>
          <p:spPr>
            <a:xfrm>
              <a:off x="6575425" y="1219200"/>
              <a:ext cx="946149" cy="1904999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dash"/>
              <a:miter/>
            </a:ln>
          </p:spPr>
        </p:sp>
        <p:sp>
          <p:nvSpPr>
            <p:cNvPr id="4032" name="矩形"/>
            <p:cNvSpPr>
              <a:spLocks/>
            </p:cNvSpPr>
            <p:nvPr/>
          </p:nvSpPr>
          <p:spPr>
            <a:xfrm>
              <a:off x="7521575" y="1295400"/>
              <a:ext cx="708025" cy="1805940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有源负载</a:t>
              </a:r>
            </a:p>
          </p:txBody>
        </p:sp>
      </p:grpSp>
      <p:grpSp>
        <p:nvGrpSpPr>
          <p:cNvPr id="4052" name="组合"/>
          <p:cNvGrpSpPr>
            <a:grpSpLocks/>
          </p:cNvGrpSpPr>
          <p:nvPr/>
        </p:nvGrpSpPr>
        <p:grpSpPr>
          <a:xfrm>
            <a:off x="1012825" y="4343400"/>
            <a:ext cx="3200400" cy="1738312"/>
            <a:chOff x="1012825" y="4343400"/>
            <a:chExt cx="3200400" cy="1738312"/>
          </a:xfrm>
        </p:grpSpPr>
        <p:sp>
          <p:nvSpPr>
            <p:cNvPr id="4034" name="矩形"/>
            <p:cNvSpPr>
              <a:spLocks/>
            </p:cNvSpPr>
            <p:nvPr/>
          </p:nvSpPr>
          <p:spPr>
            <a:xfrm>
              <a:off x="2155825" y="4419600"/>
              <a:ext cx="990600" cy="12192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4038" name="组合"/>
            <p:cNvGrpSpPr>
              <a:grpSpLocks/>
            </p:cNvGrpSpPr>
            <p:nvPr/>
          </p:nvGrpSpPr>
          <p:grpSpPr>
            <a:xfrm>
              <a:off x="1546225" y="4648199"/>
              <a:ext cx="609599" cy="914400"/>
              <a:chOff x="1546225" y="4648199"/>
              <a:chExt cx="609599" cy="914400"/>
            </a:xfrm>
          </p:grpSpPr>
          <p:sp>
            <p:nvSpPr>
              <p:cNvPr id="4035" name="直线"/>
              <p:cNvSpPr>
                <a:spLocks/>
              </p:cNvSpPr>
              <p:nvPr/>
            </p:nvSpPr>
            <p:spPr>
              <a:xfrm>
                <a:off x="1546225" y="4648199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036" name="直线"/>
              <p:cNvSpPr>
                <a:spLocks/>
              </p:cNvSpPr>
              <p:nvPr/>
            </p:nvSpPr>
            <p:spPr>
              <a:xfrm>
                <a:off x="1546225" y="5105400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037" name="直线"/>
              <p:cNvSpPr>
                <a:spLocks/>
              </p:cNvSpPr>
              <p:nvPr/>
            </p:nvSpPr>
            <p:spPr>
              <a:xfrm>
                <a:off x="1546225" y="5562599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4039" name="椭圆"/>
            <p:cNvSpPr>
              <a:spLocks/>
            </p:cNvSpPr>
            <p:nvPr/>
          </p:nvSpPr>
          <p:spPr>
            <a:xfrm>
              <a:off x="1393825" y="4572000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40" name="椭圆"/>
            <p:cNvSpPr>
              <a:spLocks/>
            </p:cNvSpPr>
            <p:nvPr/>
          </p:nvSpPr>
          <p:spPr>
            <a:xfrm>
              <a:off x="1393825" y="5029200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41" name="椭圆"/>
            <p:cNvSpPr>
              <a:spLocks/>
            </p:cNvSpPr>
            <p:nvPr/>
          </p:nvSpPr>
          <p:spPr>
            <a:xfrm>
              <a:off x="1393825" y="5486400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42" name="椭圆"/>
            <p:cNvSpPr>
              <a:spLocks/>
            </p:cNvSpPr>
            <p:nvPr/>
          </p:nvSpPr>
          <p:spPr>
            <a:xfrm>
              <a:off x="3146425" y="4876800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43" name="直线"/>
            <p:cNvSpPr>
              <a:spLocks/>
            </p:cNvSpPr>
            <p:nvPr/>
          </p:nvSpPr>
          <p:spPr>
            <a:xfrm>
              <a:off x="3298825" y="4953000"/>
              <a:ext cx="6096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44" name="矩形"/>
            <p:cNvSpPr>
              <a:spLocks/>
            </p:cNvSpPr>
            <p:nvPr/>
          </p:nvSpPr>
          <p:spPr>
            <a:xfrm>
              <a:off x="2368550" y="4419600"/>
              <a:ext cx="457199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045" name="矩形"/>
            <p:cNvSpPr>
              <a:spLocks/>
            </p:cNvSpPr>
            <p:nvPr/>
          </p:nvSpPr>
          <p:spPr>
            <a:xfrm>
              <a:off x="3756025" y="46482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046" name="矩形"/>
            <p:cNvSpPr>
              <a:spLocks/>
            </p:cNvSpPr>
            <p:nvPr/>
          </p:nvSpPr>
          <p:spPr>
            <a:xfrm>
              <a:off x="1012825" y="5257800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47" name="矩形"/>
            <p:cNvSpPr>
              <a:spLocks/>
            </p:cNvSpPr>
            <p:nvPr/>
          </p:nvSpPr>
          <p:spPr>
            <a:xfrm>
              <a:off x="1012825" y="4800600"/>
              <a:ext cx="428641" cy="52006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48" name="矩形"/>
            <p:cNvSpPr>
              <a:spLocks/>
            </p:cNvSpPr>
            <p:nvPr/>
          </p:nvSpPr>
          <p:spPr>
            <a:xfrm>
              <a:off x="1012825" y="4343400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49" name="矩形"/>
            <p:cNvSpPr>
              <a:spLocks/>
            </p:cNvSpPr>
            <p:nvPr/>
          </p:nvSpPr>
          <p:spPr>
            <a:xfrm>
              <a:off x="1835150" y="5562600"/>
              <a:ext cx="18288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逻辑符号</a:t>
              </a:r>
            </a:p>
          </p:txBody>
        </p:sp>
        <p:sp>
          <p:nvSpPr>
            <p:cNvPr id="4050" name="矩形"/>
            <p:cNvSpPr>
              <a:spLocks/>
            </p:cNvSpPr>
            <p:nvPr/>
          </p:nvSpPr>
          <p:spPr>
            <a:xfrm>
              <a:off x="2139950" y="5257800"/>
              <a:ext cx="609600" cy="4572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sp>
        <p:sp>
          <p:nvSpPr>
            <p:cNvPr id="4051" name="直线"/>
            <p:cNvSpPr>
              <a:spLocks/>
            </p:cNvSpPr>
            <p:nvPr/>
          </p:nvSpPr>
          <p:spPr>
            <a:xfrm>
              <a:off x="2841625" y="4419600"/>
              <a:ext cx="304799" cy="3048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4117" name="组合"/>
          <p:cNvGrpSpPr>
            <a:grpSpLocks/>
          </p:cNvGrpSpPr>
          <p:nvPr/>
        </p:nvGrpSpPr>
        <p:grpSpPr>
          <a:xfrm>
            <a:off x="1064895" y="1143000"/>
            <a:ext cx="6511925" cy="4343400"/>
            <a:chOff x="1064895" y="1143000"/>
            <a:chExt cx="6511925" cy="4343400"/>
          </a:xfrm>
        </p:grpSpPr>
        <p:sp>
          <p:nvSpPr>
            <p:cNvPr id="4053" name="椭圆"/>
            <p:cNvSpPr>
              <a:spLocks/>
            </p:cNvSpPr>
            <p:nvPr/>
          </p:nvSpPr>
          <p:spPr>
            <a:xfrm>
              <a:off x="5789295" y="1219200"/>
              <a:ext cx="150812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54" name="矩形"/>
            <p:cNvSpPr>
              <a:spLocks/>
            </p:cNvSpPr>
            <p:nvPr/>
          </p:nvSpPr>
          <p:spPr>
            <a:xfrm>
              <a:off x="5762307" y="3657600"/>
              <a:ext cx="9397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5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55" name="矩形"/>
            <p:cNvSpPr>
              <a:spLocks/>
            </p:cNvSpPr>
            <p:nvPr/>
          </p:nvSpPr>
          <p:spPr>
            <a:xfrm>
              <a:off x="7008495" y="3124200"/>
              <a:ext cx="568324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 </a:t>
              </a:r>
              <a:endParaRPr lang="zh-CN" altLang="en-US" sz="24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056" name="矩形"/>
            <p:cNvSpPr>
              <a:spLocks/>
            </p:cNvSpPr>
            <p:nvPr/>
          </p:nvSpPr>
          <p:spPr>
            <a:xfrm>
              <a:off x="4112895" y="4343400"/>
              <a:ext cx="911224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3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057" name="矩形"/>
            <p:cNvSpPr>
              <a:spLocks/>
            </p:cNvSpPr>
            <p:nvPr/>
          </p:nvSpPr>
          <p:spPr>
            <a:xfrm>
              <a:off x="1064895" y="2959099"/>
              <a:ext cx="56673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A</a:t>
              </a:r>
              <a:endParaRPr lang="zh-CN" altLang="en-US" sz="24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058" name="矩形"/>
            <p:cNvSpPr>
              <a:spLocks/>
            </p:cNvSpPr>
            <p:nvPr/>
          </p:nvSpPr>
          <p:spPr>
            <a:xfrm>
              <a:off x="1064895" y="3429000"/>
              <a:ext cx="39489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 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59" name="矩形"/>
            <p:cNvSpPr>
              <a:spLocks/>
            </p:cNvSpPr>
            <p:nvPr/>
          </p:nvSpPr>
          <p:spPr>
            <a:xfrm>
              <a:off x="1064895" y="3810000"/>
              <a:ext cx="394893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24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60" name="矩形"/>
            <p:cNvSpPr>
              <a:spLocks/>
            </p:cNvSpPr>
            <p:nvPr/>
          </p:nvSpPr>
          <p:spPr>
            <a:xfrm>
              <a:off x="4570095" y="1828800"/>
              <a:ext cx="55562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2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061" name="矩形"/>
            <p:cNvSpPr>
              <a:spLocks/>
            </p:cNvSpPr>
            <p:nvPr/>
          </p:nvSpPr>
          <p:spPr>
            <a:xfrm>
              <a:off x="3350895" y="1828800"/>
              <a:ext cx="566737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062" name="矩形"/>
            <p:cNvSpPr>
              <a:spLocks/>
            </p:cNvSpPr>
            <p:nvPr/>
          </p:nvSpPr>
          <p:spPr>
            <a:xfrm>
              <a:off x="4341495" y="2743200"/>
              <a:ext cx="418268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2</a:t>
              </a:r>
              <a:endParaRPr lang="zh-CN" altLang="en-US" sz="18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063" name="矩形"/>
            <p:cNvSpPr>
              <a:spLocks/>
            </p:cNvSpPr>
            <p:nvPr/>
          </p:nvSpPr>
          <p:spPr>
            <a:xfrm>
              <a:off x="5865495" y="1143000"/>
              <a:ext cx="838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+5V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064" name="矩形"/>
            <p:cNvSpPr>
              <a:spLocks/>
            </p:cNvSpPr>
            <p:nvPr/>
          </p:nvSpPr>
          <p:spPr>
            <a:xfrm>
              <a:off x="2817495" y="2743200"/>
              <a:ext cx="101282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    T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1</a:t>
              </a:r>
              <a:endParaRPr lang="zh-CN" altLang="en-US" sz="24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065" name="直线"/>
            <p:cNvSpPr>
              <a:spLocks/>
            </p:cNvSpPr>
            <p:nvPr/>
          </p:nvSpPr>
          <p:spPr>
            <a:xfrm>
              <a:off x="4498657" y="5486400"/>
              <a:ext cx="379412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66" name="直线"/>
            <p:cNvSpPr>
              <a:spLocks/>
            </p:cNvSpPr>
            <p:nvPr/>
          </p:nvSpPr>
          <p:spPr>
            <a:xfrm>
              <a:off x="6170295" y="4191000"/>
              <a:ext cx="0" cy="10668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67" name="直线"/>
            <p:cNvSpPr>
              <a:spLocks/>
            </p:cNvSpPr>
            <p:nvPr/>
          </p:nvSpPr>
          <p:spPr>
            <a:xfrm>
              <a:off x="6067107" y="3276600"/>
              <a:ext cx="0" cy="3810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68" name="直线"/>
            <p:cNvSpPr>
              <a:spLocks/>
            </p:cNvSpPr>
            <p:nvPr/>
          </p:nvSpPr>
          <p:spPr>
            <a:xfrm>
              <a:off x="5565457" y="3505200"/>
              <a:ext cx="0" cy="7080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69" name="直线"/>
            <p:cNvSpPr>
              <a:spLocks/>
            </p:cNvSpPr>
            <p:nvPr/>
          </p:nvSpPr>
          <p:spPr>
            <a:xfrm flipH="1">
              <a:off x="5565457" y="3606800"/>
              <a:ext cx="484187" cy="2016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70" name="直线"/>
            <p:cNvSpPr>
              <a:spLocks/>
            </p:cNvSpPr>
            <p:nvPr/>
          </p:nvSpPr>
          <p:spPr>
            <a:xfrm>
              <a:off x="5565457" y="4011612"/>
              <a:ext cx="604837" cy="2016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4071" name="直线"/>
            <p:cNvSpPr>
              <a:spLocks/>
            </p:cNvSpPr>
            <p:nvPr/>
          </p:nvSpPr>
          <p:spPr>
            <a:xfrm rot="10787484">
              <a:off x="3300094" y="1295400"/>
              <a:ext cx="2489200" cy="158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4077" name="组合"/>
            <p:cNvGrpSpPr>
              <a:grpSpLocks/>
            </p:cNvGrpSpPr>
            <p:nvPr/>
          </p:nvGrpSpPr>
          <p:grpSpPr>
            <a:xfrm>
              <a:off x="2526982" y="2590799"/>
              <a:ext cx="1128713" cy="428625"/>
              <a:chOff x="2526982" y="2590799"/>
              <a:chExt cx="1128713" cy="428625"/>
            </a:xfrm>
          </p:grpSpPr>
          <p:sp>
            <p:nvSpPr>
              <p:cNvPr id="4072" name="直线"/>
              <p:cNvSpPr>
                <a:spLocks/>
              </p:cNvSpPr>
              <p:nvPr/>
            </p:nvSpPr>
            <p:spPr>
              <a:xfrm rot="5400000">
                <a:off x="3147774" y="2082879"/>
                <a:ext cx="0" cy="1015841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073" name="直线"/>
              <p:cNvSpPr>
                <a:spLocks/>
              </p:cNvSpPr>
              <p:nvPr/>
            </p:nvSpPr>
            <p:spPr>
              <a:xfrm rot="5400000" flipH="1">
                <a:off x="3329400" y="2691352"/>
                <a:ext cx="426846" cy="22574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074" name="直线"/>
              <p:cNvSpPr>
                <a:spLocks/>
              </p:cNvSpPr>
              <p:nvPr/>
            </p:nvSpPr>
            <p:spPr>
              <a:xfrm rot="5400000">
                <a:off x="2880267" y="2693130"/>
                <a:ext cx="426846" cy="22574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4075" name="直线"/>
              <p:cNvSpPr>
                <a:spLocks/>
              </p:cNvSpPr>
              <p:nvPr/>
            </p:nvSpPr>
            <p:spPr>
              <a:xfrm rot="5400000">
                <a:off x="2652173" y="2691352"/>
                <a:ext cx="426846" cy="22574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4076" name="直线"/>
              <p:cNvSpPr>
                <a:spLocks/>
              </p:cNvSpPr>
              <p:nvPr/>
            </p:nvSpPr>
            <p:spPr>
              <a:xfrm rot="5400000">
                <a:off x="2426430" y="2691351"/>
                <a:ext cx="426846" cy="22574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</p:grpSp>
        <p:grpSp>
          <p:nvGrpSpPr>
            <p:cNvPr id="4082" name="组合"/>
            <p:cNvGrpSpPr>
              <a:grpSpLocks/>
            </p:cNvGrpSpPr>
            <p:nvPr/>
          </p:nvGrpSpPr>
          <p:grpSpPr>
            <a:xfrm>
              <a:off x="3663632" y="2514600"/>
              <a:ext cx="1041400" cy="901699"/>
              <a:chOff x="3663632" y="2514600"/>
              <a:chExt cx="1041400" cy="901699"/>
            </a:xfrm>
          </p:grpSpPr>
          <p:sp>
            <p:nvSpPr>
              <p:cNvPr id="4078" name="直线"/>
              <p:cNvSpPr>
                <a:spLocks/>
              </p:cNvSpPr>
              <p:nvPr/>
            </p:nvSpPr>
            <p:spPr>
              <a:xfrm>
                <a:off x="4126477" y="2514600"/>
                <a:ext cx="0" cy="9016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079" name="直线"/>
              <p:cNvSpPr>
                <a:spLocks/>
              </p:cNvSpPr>
              <p:nvPr/>
            </p:nvSpPr>
            <p:spPr>
              <a:xfrm flipH="1">
                <a:off x="4126477" y="2643414"/>
                <a:ext cx="462844" cy="257628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080" name="直线"/>
              <p:cNvSpPr>
                <a:spLocks/>
              </p:cNvSpPr>
              <p:nvPr/>
            </p:nvSpPr>
            <p:spPr>
              <a:xfrm>
                <a:off x="4126477" y="3158671"/>
                <a:ext cx="578555" cy="257628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4081" name="直线"/>
              <p:cNvSpPr>
                <a:spLocks/>
              </p:cNvSpPr>
              <p:nvPr/>
            </p:nvSpPr>
            <p:spPr>
              <a:xfrm>
                <a:off x="3663632" y="3029857"/>
                <a:ext cx="462844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4083" name="矩形"/>
            <p:cNvSpPr>
              <a:spLocks/>
            </p:cNvSpPr>
            <p:nvPr/>
          </p:nvSpPr>
          <p:spPr>
            <a:xfrm>
              <a:off x="3238182" y="1828800"/>
              <a:ext cx="160337" cy="436562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84" name="直线"/>
            <p:cNvSpPr>
              <a:spLocks/>
            </p:cNvSpPr>
            <p:nvPr/>
          </p:nvSpPr>
          <p:spPr>
            <a:xfrm>
              <a:off x="3333432" y="1295400"/>
              <a:ext cx="0" cy="5540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85" name="直线"/>
            <p:cNvSpPr>
              <a:spLocks/>
            </p:cNvSpPr>
            <p:nvPr/>
          </p:nvSpPr>
          <p:spPr>
            <a:xfrm>
              <a:off x="4563745" y="1295400"/>
              <a:ext cx="0" cy="6191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86" name="直线"/>
            <p:cNvSpPr>
              <a:spLocks/>
            </p:cNvSpPr>
            <p:nvPr/>
          </p:nvSpPr>
          <p:spPr>
            <a:xfrm flipH="1">
              <a:off x="4570095" y="2362199"/>
              <a:ext cx="0" cy="3048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87" name="直线"/>
            <p:cNvSpPr>
              <a:spLocks/>
            </p:cNvSpPr>
            <p:nvPr/>
          </p:nvSpPr>
          <p:spPr>
            <a:xfrm>
              <a:off x="4658994" y="3352800"/>
              <a:ext cx="0" cy="9382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88" name="直线"/>
            <p:cNvSpPr>
              <a:spLocks/>
            </p:cNvSpPr>
            <p:nvPr/>
          </p:nvSpPr>
          <p:spPr>
            <a:xfrm>
              <a:off x="4646295" y="5257800"/>
              <a:ext cx="1523999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89" name="直线"/>
            <p:cNvSpPr>
              <a:spLocks/>
            </p:cNvSpPr>
            <p:nvPr/>
          </p:nvSpPr>
          <p:spPr>
            <a:xfrm>
              <a:off x="6076632" y="3276600"/>
              <a:ext cx="7572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id="4099" name="组合"/>
            <p:cNvGrpSpPr>
              <a:grpSpLocks/>
            </p:cNvGrpSpPr>
            <p:nvPr/>
          </p:nvGrpSpPr>
          <p:grpSpPr>
            <a:xfrm>
              <a:off x="1674495" y="2971799"/>
              <a:ext cx="1325562" cy="990600"/>
              <a:chOff x="1674495" y="2971799"/>
              <a:chExt cx="1325562" cy="990600"/>
            </a:xfrm>
          </p:grpSpPr>
          <p:grpSp>
            <p:nvGrpSpPr>
              <p:cNvPr id="4092" name="组合"/>
              <p:cNvGrpSpPr>
                <a:grpSpLocks/>
              </p:cNvGrpSpPr>
              <p:nvPr/>
            </p:nvGrpSpPr>
            <p:grpSpPr>
              <a:xfrm>
                <a:off x="1674495" y="2971799"/>
                <a:ext cx="852147" cy="381000"/>
                <a:chOff x="1674495" y="2971799"/>
                <a:chExt cx="852147" cy="381000"/>
              </a:xfrm>
            </p:grpSpPr>
            <p:sp>
              <p:nvSpPr>
                <p:cNvPr id="4090" name="直线"/>
                <p:cNvSpPr>
                  <a:spLocks/>
                </p:cNvSpPr>
                <p:nvPr/>
              </p:nvSpPr>
              <p:spPr>
                <a:xfrm>
                  <a:off x="2526642" y="2971799"/>
                  <a:ext cx="0" cy="3810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091" name="直线"/>
                <p:cNvSpPr>
                  <a:spLocks/>
                </p:cNvSpPr>
                <p:nvPr/>
              </p:nvSpPr>
              <p:spPr>
                <a:xfrm flipH="1" flipV="1">
                  <a:off x="1674495" y="3352799"/>
                  <a:ext cx="852147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grpSp>
            <p:nvGrpSpPr>
              <p:cNvPr id="4095" name="组合"/>
              <p:cNvGrpSpPr>
                <a:grpSpLocks/>
              </p:cNvGrpSpPr>
              <p:nvPr/>
            </p:nvGrpSpPr>
            <p:grpSpPr>
              <a:xfrm>
                <a:off x="1674495" y="2971799"/>
                <a:ext cx="1136196" cy="685800"/>
                <a:chOff x="1674495" y="2971799"/>
                <a:chExt cx="1136196" cy="685800"/>
              </a:xfrm>
            </p:grpSpPr>
            <p:sp>
              <p:nvSpPr>
                <p:cNvPr id="4093" name="直线"/>
                <p:cNvSpPr>
                  <a:spLocks/>
                </p:cNvSpPr>
                <p:nvPr/>
              </p:nvSpPr>
              <p:spPr>
                <a:xfrm>
                  <a:off x="2810691" y="2971799"/>
                  <a:ext cx="0" cy="6858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094" name="直线"/>
                <p:cNvSpPr>
                  <a:spLocks/>
                </p:cNvSpPr>
                <p:nvPr/>
              </p:nvSpPr>
              <p:spPr>
                <a:xfrm flipH="1" flipV="1">
                  <a:off x="1674495" y="3657599"/>
                  <a:ext cx="1136196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grpSp>
            <p:nvGrpSpPr>
              <p:cNvPr id="4098" name="组合"/>
              <p:cNvGrpSpPr>
                <a:grpSpLocks/>
              </p:cNvGrpSpPr>
              <p:nvPr/>
            </p:nvGrpSpPr>
            <p:grpSpPr>
              <a:xfrm>
                <a:off x="1674495" y="2971799"/>
                <a:ext cx="1325562" cy="990600"/>
                <a:chOff x="1674495" y="2971799"/>
                <a:chExt cx="1325562" cy="990600"/>
              </a:xfrm>
            </p:grpSpPr>
            <p:sp>
              <p:nvSpPr>
                <p:cNvPr id="4096" name="直线"/>
                <p:cNvSpPr>
                  <a:spLocks/>
                </p:cNvSpPr>
                <p:nvPr/>
              </p:nvSpPr>
              <p:spPr>
                <a:xfrm>
                  <a:off x="3000057" y="2971799"/>
                  <a:ext cx="0" cy="9906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097" name="直线"/>
                <p:cNvSpPr>
                  <a:spLocks/>
                </p:cNvSpPr>
                <p:nvPr/>
              </p:nvSpPr>
              <p:spPr>
                <a:xfrm flipH="1" flipV="1">
                  <a:off x="1674495" y="3962399"/>
                  <a:ext cx="1325562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</p:grpSp>
        <p:sp>
          <p:nvSpPr>
            <p:cNvPr id="4100" name="直线"/>
            <p:cNvSpPr>
              <a:spLocks/>
            </p:cNvSpPr>
            <p:nvPr/>
          </p:nvSpPr>
          <p:spPr>
            <a:xfrm>
              <a:off x="4654232" y="5257800"/>
              <a:ext cx="0" cy="2286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01" name="椭圆"/>
            <p:cNvSpPr>
              <a:spLocks/>
            </p:cNvSpPr>
            <p:nvPr/>
          </p:nvSpPr>
          <p:spPr>
            <a:xfrm>
              <a:off x="1522095" y="3276600"/>
              <a:ext cx="150812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02" name="椭圆"/>
            <p:cNvSpPr>
              <a:spLocks/>
            </p:cNvSpPr>
            <p:nvPr/>
          </p:nvSpPr>
          <p:spPr>
            <a:xfrm>
              <a:off x="1522095" y="3581400"/>
              <a:ext cx="150812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03" name="椭圆"/>
            <p:cNvSpPr>
              <a:spLocks/>
            </p:cNvSpPr>
            <p:nvPr/>
          </p:nvSpPr>
          <p:spPr>
            <a:xfrm>
              <a:off x="1522095" y="3886200"/>
              <a:ext cx="150812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04" name="椭圆"/>
            <p:cNvSpPr>
              <a:spLocks/>
            </p:cNvSpPr>
            <p:nvPr/>
          </p:nvSpPr>
          <p:spPr>
            <a:xfrm>
              <a:off x="4646295" y="3886200"/>
              <a:ext cx="50800" cy="50800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05" name="矩形"/>
            <p:cNvSpPr>
              <a:spLocks/>
            </p:cNvSpPr>
            <p:nvPr/>
          </p:nvSpPr>
          <p:spPr>
            <a:xfrm>
              <a:off x="4493895" y="1905000"/>
              <a:ext cx="160337" cy="436562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06" name="矩形"/>
            <p:cNvSpPr>
              <a:spLocks/>
            </p:cNvSpPr>
            <p:nvPr/>
          </p:nvSpPr>
          <p:spPr>
            <a:xfrm>
              <a:off x="4570095" y="4267200"/>
              <a:ext cx="160337" cy="436562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07" name="直线"/>
            <p:cNvSpPr>
              <a:spLocks/>
            </p:cNvSpPr>
            <p:nvPr/>
          </p:nvSpPr>
          <p:spPr>
            <a:xfrm flipV="1">
              <a:off x="4655820" y="4724400"/>
              <a:ext cx="0" cy="533399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08" name="直线"/>
            <p:cNvSpPr>
              <a:spLocks/>
            </p:cNvSpPr>
            <p:nvPr/>
          </p:nvSpPr>
          <p:spPr>
            <a:xfrm>
              <a:off x="4646295" y="3922713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09" name="椭圆"/>
            <p:cNvSpPr>
              <a:spLocks/>
            </p:cNvSpPr>
            <p:nvPr/>
          </p:nvSpPr>
          <p:spPr>
            <a:xfrm>
              <a:off x="6814819" y="3200400"/>
              <a:ext cx="150812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10" name="直线"/>
            <p:cNvSpPr>
              <a:spLocks/>
            </p:cNvSpPr>
            <p:nvPr/>
          </p:nvSpPr>
          <p:spPr>
            <a:xfrm>
              <a:off x="3312795" y="2286000"/>
              <a:ext cx="0" cy="3048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11" name="矩形"/>
            <p:cNvSpPr>
              <a:spLocks/>
            </p:cNvSpPr>
            <p:nvPr/>
          </p:nvSpPr>
          <p:spPr>
            <a:xfrm>
              <a:off x="6932294" y="2133600"/>
              <a:ext cx="609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R</a:t>
              </a:r>
              <a:r>
                <a:rPr lang="en-US" altLang="zh-CN" sz="24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L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112" name="矩形"/>
            <p:cNvSpPr>
              <a:spLocks/>
            </p:cNvSpPr>
            <p:nvPr/>
          </p:nvSpPr>
          <p:spPr>
            <a:xfrm>
              <a:off x="6817995" y="2133600"/>
              <a:ext cx="160337" cy="436562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13" name="直线"/>
            <p:cNvSpPr>
              <a:spLocks/>
            </p:cNvSpPr>
            <p:nvPr/>
          </p:nvSpPr>
          <p:spPr>
            <a:xfrm flipV="1">
              <a:off x="6898957" y="1371600"/>
              <a:ext cx="0" cy="7620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4114" name="椭圆"/>
            <p:cNvSpPr>
              <a:spLocks/>
            </p:cNvSpPr>
            <p:nvPr/>
          </p:nvSpPr>
          <p:spPr>
            <a:xfrm>
              <a:off x="6822758" y="1295400"/>
              <a:ext cx="150812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15" name="矩形"/>
            <p:cNvSpPr>
              <a:spLocks/>
            </p:cNvSpPr>
            <p:nvPr/>
          </p:nvSpPr>
          <p:spPr>
            <a:xfrm>
              <a:off x="6952932" y="1295400"/>
              <a:ext cx="568325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U</a:t>
              </a: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 </a:t>
              </a:r>
              <a:endParaRPr lang="zh-CN" altLang="en-US" sz="2400" b="0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116" name="直线"/>
            <p:cNvSpPr>
              <a:spLocks/>
            </p:cNvSpPr>
            <p:nvPr/>
          </p:nvSpPr>
          <p:spPr>
            <a:xfrm>
              <a:off x="6876732" y="2590800"/>
              <a:ext cx="0" cy="6096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</a:ln>
          </p:spPr>
        </p:sp>
      </p:grpSp>
      <p:sp>
        <p:nvSpPr>
          <p:cNvPr id="4118" name="矩形"/>
          <p:cNvSpPr>
            <a:spLocks/>
          </p:cNvSpPr>
          <p:nvPr/>
        </p:nvSpPr>
        <p:spPr>
          <a:xfrm>
            <a:off x="838200" y="457200"/>
            <a:ext cx="7891145" cy="6096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20.6.3  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集电极开路“与非”门电路</a:t>
            </a: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(OC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门</a:t>
            </a: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)</a:t>
            </a:r>
            <a:endParaRPr lang="zh-CN" altLang="en-US" sz="32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222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0" grpId="0"/>
      <p:bldP spid="4033" grpId="0" animBg="1"/>
      <p:bldP spid="405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矩形"/>
          <p:cNvSpPr>
            <a:spLocks/>
          </p:cNvSpPr>
          <p:nvPr/>
        </p:nvSpPr>
        <p:spPr>
          <a:xfrm>
            <a:off x="533400" y="623887"/>
            <a:ext cx="2506422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OC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门的特点：</a:t>
            </a:r>
          </a:p>
        </p:txBody>
      </p:sp>
      <p:sp>
        <p:nvSpPr>
          <p:cNvPr id="4120" name="矩形"/>
          <p:cNvSpPr>
            <a:spLocks/>
          </p:cNvSpPr>
          <p:nvPr/>
        </p:nvSpPr>
        <p:spPr>
          <a:xfrm>
            <a:off x="454025" y="1143000"/>
            <a:ext cx="4014535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1.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输出端可直接驱动负载</a:t>
            </a:r>
          </a:p>
        </p:txBody>
      </p:sp>
      <p:sp>
        <p:nvSpPr>
          <p:cNvPr id="4121" name="直线"/>
          <p:cNvSpPr>
            <a:spLocks/>
          </p:cNvSpPr>
          <p:nvPr/>
        </p:nvSpPr>
        <p:spPr>
          <a:xfrm>
            <a:off x="4419600" y="1143000"/>
            <a:ext cx="0" cy="5105400"/>
          </a:xfrm>
          <a:prstGeom prst="line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</a:ln>
        </p:spPr>
      </p:sp>
      <p:grpSp>
        <p:nvGrpSpPr>
          <p:cNvPr id="4162" name="组合"/>
          <p:cNvGrpSpPr>
            <a:grpSpLocks/>
          </p:cNvGrpSpPr>
          <p:nvPr/>
        </p:nvGrpSpPr>
        <p:grpSpPr>
          <a:xfrm>
            <a:off x="457200" y="1539875"/>
            <a:ext cx="3652838" cy="4246563"/>
            <a:chOff x="457200" y="1539875"/>
            <a:chExt cx="3652838" cy="4246563"/>
          </a:xfrm>
        </p:grpSpPr>
        <p:sp>
          <p:nvSpPr>
            <p:cNvPr id="4122" name="矩形"/>
            <p:cNvSpPr>
              <a:spLocks/>
            </p:cNvSpPr>
            <p:nvPr/>
          </p:nvSpPr>
          <p:spPr>
            <a:xfrm>
              <a:off x="838200" y="1752600"/>
              <a:ext cx="914400" cy="53340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如：</a:t>
              </a:r>
            </a:p>
          </p:txBody>
        </p:sp>
        <p:sp>
          <p:nvSpPr>
            <p:cNvPr id="4123" name="矩形"/>
            <p:cNvSpPr>
              <a:spLocks/>
            </p:cNvSpPr>
            <p:nvPr/>
          </p:nvSpPr>
          <p:spPr>
            <a:xfrm>
              <a:off x="2743200" y="33528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Y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124" name="矩形"/>
            <p:cNvSpPr>
              <a:spLocks/>
            </p:cNvSpPr>
            <p:nvPr/>
          </p:nvSpPr>
          <p:spPr>
            <a:xfrm>
              <a:off x="1600200" y="2819400"/>
              <a:ext cx="990600" cy="12192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4128" name="组合"/>
            <p:cNvGrpSpPr>
              <a:grpSpLocks/>
            </p:cNvGrpSpPr>
            <p:nvPr/>
          </p:nvGrpSpPr>
          <p:grpSpPr>
            <a:xfrm>
              <a:off x="990600" y="3048000"/>
              <a:ext cx="609600" cy="914399"/>
              <a:chOff x="990600" y="3048000"/>
              <a:chExt cx="609600" cy="914399"/>
            </a:xfrm>
          </p:grpSpPr>
          <p:sp>
            <p:nvSpPr>
              <p:cNvPr id="4125" name="直线"/>
              <p:cNvSpPr>
                <a:spLocks/>
              </p:cNvSpPr>
              <p:nvPr/>
            </p:nvSpPr>
            <p:spPr>
              <a:xfrm>
                <a:off x="990600" y="3048000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26" name="直线"/>
              <p:cNvSpPr>
                <a:spLocks/>
              </p:cNvSpPr>
              <p:nvPr/>
            </p:nvSpPr>
            <p:spPr>
              <a:xfrm>
                <a:off x="990600" y="3505200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27" name="直线"/>
              <p:cNvSpPr>
                <a:spLocks/>
              </p:cNvSpPr>
              <p:nvPr/>
            </p:nvSpPr>
            <p:spPr>
              <a:xfrm>
                <a:off x="990600" y="3962399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id="4129" name="椭圆"/>
            <p:cNvSpPr>
              <a:spLocks/>
            </p:cNvSpPr>
            <p:nvPr/>
          </p:nvSpPr>
          <p:spPr>
            <a:xfrm>
              <a:off x="838200" y="2971800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30" name="椭圆"/>
            <p:cNvSpPr>
              <a:spLocks/>
            </p:cNvSpPr>
            <p:nvPr/>
          </p:nvSpPr>
          <p:spPr>
            <a:xfrm>
              <a:off x="838200" y="3429000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31" name="椭圆"/>
            <p:cNvSpPr>
              <a:spLocks/>
            </p:cNvSpPr>
            <p:nvPr/>
          </p:nvSpPr>
          <p:spPr>
            <a:xfrm>
              <a:off x="838200" y="3871912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32" name="椭圆"/>
            <p:cNvSpPr>
              <a:spLocks/>
            </p:cNvSpPr>
            <p:nvPr/>
          </p:nvSpPr>
          <p:spPr>
            <a:xfrm>
              <a:off x="2590800" y="3276600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33" name="直线"/>
            <p:cNvSpPr>
              <a:spLocks/>
            </p:cNvSpPr>
            <p:nvPr/>
          </p:nvSpPr>
          <p:spPr>
            <a:xfrm>
              <a:off x="2743200" y="3352800"/>
              <a:ext cx="10668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34" name="矩形"/>
            <p:cNvSpPr>
              <a:spLocks/>
            </p:cNvSpPr>
            <p:nvPr/>
          </p:nvSpPr>
          <p:spPr>
            <a:xfrm>
              <a:off x="1828800" y="2819400"/>
              <a:ext cx="457200" cy="51911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&amp;</a:t>
              </a:r>
              <a:endParaRPr lang="zh-CN" altLang="en-US" sz="2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135" name="矩形"/>
            <p:cNvSpPr>
              <a:spLocks/>
            </p:cNvSpPr>
            <p:nvPr/>
          </p:nvSpPr>
          <p:spPr>
            <a:xfrm>
              <a:off x="457200" y="3657600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36" name="矩形"/>
            <p:cNvSpPr>
              <a:spLocks/>
            </p:cNvSpPr>
            <p:nvPr/>
          </p:nvSpPr>
          <p:spPr>
            <a:xfrm>
              <a:off x="457200" y="3200400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37" name="矩形"/>
            <p:cNvSpPr>
              <a:spLocks/>
            </p:cNvSpPr>
            <p:nvPr/>
          </p:nvSpPr>
          <p:spPr>
            <a:xfrm>
              <a:off x="457200" y="2743200"/>
              <a:ext cx="428641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32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138" name="直线"/>
            <p:cNvSpPr>
              <a:spLocks/>
            </p:cNvSpPr>
            <p:nvPr/>
          </p:nvSpPr>
          <p:spPr>
            <a:xfrm>
              <a:off x="2286000" y="2819400"/>
              <a:ext cx="304799" cy="3048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grpSp>
          <p:nvGrpSpPr>
            <p:cNvPr id="4142" name="组合"/>
            <p:cNvGrpSpPr>
              <a:grpSpLocks/>
            </p:cNvGrpSpPr>
            <p:nvPr/>
          </p:nvGrpSpPr>
          <p:grpSpPr>
            <a:xfrm>
              <a:off x="2895599" y="2057400"/>
              <a:ext cx="381000" cy="990600"/>
              <a:chOff x="2895599" y="2057400"/>
              <a:chExt cx="381000" cy="990600"/>
            </a:xfrm>
          </p:grpSpPr>
          <p:sp>
            <p:nvSpPr>
              <p:cNvPr id="4139" name="等腰三角形"/>
              <p:cNvSpPr>
                <a:spLocks/>
              </p:cNvSpPr>
              <p:nvPr/>
            </p:nvSpPr>
            <p:spPr>
              <a:xfrm>
                <a:off x="2935287" y="2362200"/>
                <a:ext cx="304799" cy="381000"/>
              </a:xfrm>
              <a:prstGeom prst="triangle">
                <a:avLst>
                  <a:gd name="adj" fmla="val 50000"/>
                </a:avLst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4140" name="直线"/>
              <p:cNvSpPr>
                <a:spLocks/>
              </p:cNvSpPr>
              <p:nvPr/>
            </p:nvSpPr>
            <p:spPr>
              <a:xfrm>
                <a:off x="2895599" y="2362200"/>
                <a:ext cx="381000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41" name="直线"/>
              <p:cNvSpPr>
                <a:spLocks/>
              </p:cNvSpPr>
              <p:nvPr/>
            </p:nvSpPr>
            <p:spPr>
              <a:xfrm>
                <a:off x="3087687" y="2057400"/>
                <a:ext cx="0" cy="9906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</p:grpSp>
        <p:sp>
          <p:nvSpPr>
            <p:cNvPr id="4143" name="矩形"/>
            <p:cNvSpPr>
              <a:spLocks/>
            </p:cNvSpPr>
            <p:nvPr/>
          </p:nvSpPr>
          <p:spPr>
            <a:xfrm>
              <a:off x="3505200" y="2362200"/>
              <a:ext cx="604837" cy="424814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KA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144" name="直线"/>
            <p:cNvSpPr>
              <a:spLocks/>
            </p:cNvSpPr>
            <p:nvPr/>
          </p:nvSpPr>
          <p:spPr>
            <a:xfrm flipV="1">
              <a:off x="3810000" y="2819400"/>
              <a:ext cx="0" cy="5334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145" name="直线"/>
            <p:cNvSpPr>
              <a:spLocks/>
            </p:cNvSpPr>
            <p:nvPr/>
          </p:nvSpPr>
          <p:spPr>
            <a:xfrm>
              <a:off x="3084512" y="3048000"/>
              <a:ext cx="727075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146" name="直线"/>
            <p:cNvSpPr>
              <a:spLocks/>
            </p:cNvSpPr>
            <p:nvPr/>
          </p:nvSpPr>
          <p:spPr>
            <a:xfrm flipV="1">
              <a:off x="3810000" y="1828800"/>
              <a:ext cx="0" cy="5334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147" name="直线"/>
            <p:cNvSpPr>
              <a:spLocks/>
            </p:cNvSpPr>
            <p:nvPr/>
          </p:nvSpPr>
          <p:spPr>
            <a:xfrm>
              <a:off x="3087687" y="2057400"/>
              <a:ext cx="727075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148" name="椭圆"/>
            <p:cNvSpPr>
              <a:spLocks/>
            </p:cNvSpPr>
            <p:nvPr/>
          </p:nvSpPr>
          <p:spPr>
            <a:xfrm>
              <a:off x="3733800" y="1676400"/>
              <a:ext cx="152400" cy="1524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49" name="矩形"/>
            <p:cNvSpPr>
              <a:spLocks/>
            </p:cNvSpPr>
            <p:nvPr/>
          </p:nvSpPr>
          <p:spPr>
            <a:xfrm>
              <a:off x="2895600" y="1539875"/>
              <a:ext cx="990600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+24V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grpSp>
          <p:nvGrpSpPr>
            <p:cNvPr id="4161" name="组合"/>
            <p:cNvGrpSpPr>
              <a:grpSpLocks/>
            </p:cNvGrpSpPr>
            <p:nvPr/>
          </p:nvGrpSpPr>
          <p:grpSpPr>
            <a:xfrm>
              <a:off x="1371600" y="4191000"/>
              <a:ext cx="2097087" cy="1595437"/>
              <a:chOff x="1371600" y="4191000"/>
              <a:chExt cx="2097087" cy="1595437"/>
            </a:xfrm>
          </p:grpSpPr>
          <p:sp>
            <p:nvSpPr>
              <p:cNvPr id="4150" name="直线"/>
              <p:cNvSpPr>
                <a:spLocks/>
              </p:cNvSpPr>
              <p:nvPr/>
            </p:nvSpPr>
            <p:spPr>
              <a:xfrm>
                <a:off x="1828800" y="4648200"/>
                <a:ext cx="685800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51" name="椭圆"/>
              <p:cNvSpPr>
                <a:spLocks/>
              </p:cNvSpPr>
              <p:nvPr/>
            </p:nvSpPr>
            <p:spPr>
              <a:xfrm>
                <a:off x="1676400" y="4572000"/>
                <a:ext cx="147637" cy="147637"/>
              </a:xfrm>
              <a:prstGeom prst="ellipse">
                <a:avLst/>
              </a:prstGeom>
              <a:solidFill>
                <a:srgbClr val="FFFFFF"/>
              </a:solidFill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52" name="直线"/>
              <p:cNvSpPr>
                <a:spLocks/>
              </p:cNvSpPr>
              <p:nvPr/>
            </p:nvSpPr>
            <p:spPr>
              <a:xfrm>
                <a:off x="2514600" y="4495800"/>
                <a:ext cx="304800" cy="1524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53" name="直线"/>
              <p:cNvSpPr>
                <a:spLocks/>
              </p:cNvSpPr>
              <p:nvPr/>
            </p:nvSpPr>
            <p:spPr>
              <a:xfrm>
                <a:off x="2819400" y="4648200"/>
                <a:ext cx="457200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54" name="流程图: 汇总连接"/>
              <p:cNvSpPr>
                <a:spLocks/>
              </p:cNvSpPr>
              <p:nvPr/>
            </p:nvSpPr>
            <p:spPr>
              <a:xfrm>
                <a:off x="3087687" y="4953000"/>
                <a:ext cx="381000" cy="381000"/>
              </a:xfrm>
              <a:prstGeom prst="flowChartSummingJunction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55" name="直线"/>
              <p:cNvSpPr>
                <a:spLocks/>
              </p:cNvSpPr>
              <p:nvPr/>
            </p:nvSpPr>
            <p:spPr>
              <a:xfrm>
                <a:off x="3276600" y="4648200"/>
                <a:ext cx="0" cy="304799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56" name="直线"/>
              <p:cNvSpPr>
                <a:spLocks/>
              </p:cNvSpPr>
              <p:nvPr/>
            </p:nvSpPr>
            <p:spPr>
              <a:xfrm>
                <a:off x="3276600" y="5334000"/>
                <a:ext cx="0" cy="3810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57" name="直线"/>
              <p:cNvSpPr>
                <a:spLocks/>
              </p:cNvSpPr>
              <p:nvPr/>
            </p:nvSpPr>
            <p:spPr>
              <a:xfrm flipH="1">
                <a:off x="1828800" y="5715000"/>
                <a:ext cx="1447800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58" name="椭圆"/>
              <p:cNvSpPr>
                <a:spLocks/>
              </p:cNvSpPr>
              <p:nvPr/>
            </p:nvSpPr>
            <p:spPr>
              <a:xfrm>
                <a:off x="1676400" y="5638800"/>
                <a:ext cx="147637" cy="147637"/>
              </a:xfrm>
              <a:prstGeom prst="ellipse">
                <a:avLst/>
              </a:prstGeom>
              <a:solidFill>
                <a:srgbClr val="FFFFFF"/>
              </a:solidFill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59" name="矩形"/>
              <p:cNvSpPr>
                <a:spLocks/>
              </p:cNvSpPr>
              <p:nvPr/>
            </p:nvSpPr>
            <p:spPr>
              <a:xfrm>
                <a:off x="2438400" y="4191000"/>
                <a:ext cx="571880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KA</a:t>
                </a:r>
                <a:endParaRPr lang="zh-CN" altLang="en-US" sz="20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160" name="矩形"/>
              <p:cNvSpPr>
                <a:spLocks/>
              </p:cNvSpPr>
              <p:nvPr/>
            </p:nvSpPr>
            <p:spPr>
              <a:xfrm>
                <a:off x="1371600" y="4876800"/>
                <a:ext cx="805638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~220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</p:grpSp>
      <p:sp>
        <p:nvSpPr>
          <p:cNvPr id="4163" name="矩形"/>
          <p:cNvSpPr>
            <a:spLocks/>
          </p:cNvSpPr>
          <p:nvPr/>
        </p:nvSpPr>
        <p:spPr>
          <a:xfrm>
            <a:off x="4492625" y="1143000"/>
            <a:ext cx="4014535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几个输出端可直接相联</a:t>
            </a:r>
          </a:p>
        </p:txBody>
      </p:sp>
      <p:grpSp>
        <p:nvGrpSpPr>
          <p:cNvPr id="4224" name="组合"/>
          <p:cNvGrpSpPr>
            <a:grpSpLocks/>
          </p:cNvGrpSpPr>
          <p:nvPr/>
        </p:nvGrpSpPr>
        <p:grpSpPr>
          <a:xfrm>
            <a:off x="4953000" y="1878330"/>
            <a:ext cx="3413161" cy="3689985"/>
            <a:chOff x="4953000" y="1878330"/>
            <a:chExt cx="3413161" cy="3689985"/>
          </a:xfrm>
        </p:grpSpPr>
        <p:grpSp>
          <p:nvGrpSpPr>
            <p:cNvPr id="4222" name="组合"/>
            <p:cNvGrpSpPr>
              <a:grpSpLocks/>
            </p:cNvGrpSpPr>
            <p:nvPr/>
          </p:nvGrpSpPr>
          <p:grpSpPr>
            <a:xfrm>
              <a:off x="4953000" y="1878330"/>
              <a:ext cx="3413161" cy="3689985"/>
              <a:chOff x="4953000" y="1878330"/>
              <a:chExt cx="3413161" cy="3689985"/>
            </a:xfrm>
          </p:grpSpPr>
          <p:sp>
            <p:nvSpPr>
              <p:cNvPr id="4164" name="直线"/>
              <p:cNvSpPr>
                <a:spLocks/>
              </p:cNvSpPr>
              <p:nvPr/>
            </p:nvSpPr>
            <p:spPr>
              <a:xfrm>
                <a:off x="7162801" y="2667000"/>
                <a:ext cx="0" cy="24384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65" name="椭圆"/>
              <p:cNvSpPr>
                <a:spLocks/>
              </p:cNvSpPr>
              <p:nvPr/>
            </p:nvSpPr>
            <p:spPr>
              <a:xfrm>
                <a:off x="7772401" y="20574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66" name="矩形"/>
              <p:cNvSpPr>
                <a:spLocks/>
              </p:cNvSpPr>
              <p:nvPr/>
            </p:nvSpPr>
            <p:spPr>
              <a:xfrm>
                <a:off x="5943600" y="2133600"/>
                <a:ext cx="685800" cy="990600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grpSp>
            <p:nvGrpSpPr>
              <p:cNvPr id="4170" name="组合"/>
              <p:cNvGrpSpPr>
                <a:grpSpLocks/>
              </p:cNvGrpSpPr>
              <p:nvPr/>
            </p:nvGrpSpPr>
            <p:grpSpPr>
              <a:xfrm>
                <a:off x="5486401" y="2362199"/>
                <a:ext cx="457199" cy="533400"/>
                <a:chOff x="5486401" y="2362199"/>
                <a:chExt cx="457199" cy="533400"/>
              </a:xfrm>
            </p:grpSpPr>
            <p:sp>
              <p:nvSpPr>
                <p:cNvPr id="4167" name="直线"/>
                <p:cNvSpPr>
                  <a:spLocks/>
                </p:cNvSpPr>
                <p:nvPr/>
              </p:nvSpPr>
              <p:spPr>
                <a:xfrm>
                  <a:off x="5486401" y="2362199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168" name="直线"/>
                <p:cNvSpPr>
                  <a:spLocks/>
                </p:cNvSpPr>
                <p:nvPr/>
              </p:nvSpPr>
              <p:spPr>
                <a:xfrm>
                  <a:off x="5486401" y="26289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169" name="直线"/>
                <p:cNvSpPr>
                  <a:spLocks/>
                </p:cNvSpPr>
                <p:nvPr/>
              </p:nvSpPr>
              <p:spPr>
                <a:xfrm>
                  <a:off x="5486401" y="28956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171" name="椭圆"/>
              <p:cNvSpPr>
                <a:spLocks/>
              </p:cNvSpPr>
              <p:nvPr/>
            </p:nvSpPr>
            <p:spPr>
              <a:xfrm>
                <a:off x="5370512" y="2303462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72" name="直线"/>
              <p:cNvSpPr>
                <a:spLocks/>
              </p:cNvSpPr>
              <p:nvPr/>
            </p:nvSpPr>
            <p:spPr>
              <a:xfrm>
                <a:off x="6781801" y="2667000"/>
                <a:ext cx="3810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73" name="矩形"/>
              <p:cNvSpPr>
                <a:spLocks/>
              </p:cNvSpPr>
              <p:nvPr/>
            </p:nvSpPr>
            <p:spPr>
              <a:xfrm>
                <a:off x="6019800" y="21336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2E2AE2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800" b="1" i="0" u="none" strike="noStrike" kern="1200" cap="none" spc="0" baseline="0">
                  <a:solidFill>
                    <a:srgbClr val="2E2AE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174" name="矩形"/>
              <p:cNvSpPr>
                <a:spLocks/>
              </p:cNvSpPr>
              <p:nvPr/>
            </p:nvSpPr>
            <p:spPr>
              <a:xfrm>
                <a:off x="5029200" y="21336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A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175" name="矩形"/>
              <p:cNvSpPr>
                <a:spLocks/>
              </p:cNvSpPr>
              <p:nvPr/>
            </p:nvSpPr>
            <p:spPr>
              <a:xfrm>
                <a:off x="4953000" y="24384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176" name="矩形"/>
              <p:cNvSpPr>
                <a:spLocks/>
              </p:cNvSpPr>
              <p:nvPr/>
            </p:nvSpPr>
            <p:spPr>
              <a:xfrm>
                <a:off x="4953000" y="27432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177" name="椭圆"/>
              <p:cNvSpPr>
                <a:spLocks/>
              </p:cNvSpPr>
              <p:nvPr/>
            </p:nvSpPr>
            <p:spPr>
              <a:xfrm>
                <a:off x="5373687" y="2555875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78" name="椭圆"/>
              <p:cNvSpPr>
                <a:spLocks/>
              </p:cNvSpPr>
              <p:nvPr/>
            </p:nvSpPr>
            <p:spPr>
              <a:xfrm>
                <a:off x="5373687" y="28194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79" name="椭圆"/>
              <p:cNvSpPr>
                <a:spLocks/>
              </p:cNvSpPr>
              <p:nvPr/>
            </p:nvSpPr>
            <p:spPr>
              <a:xfrm>
                <a:off x="6629401" y="2590800"/>
                <a:ext cx="150811" cy="150812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80" name="矩形"/>
              <p:cNvSpPr>
                <a:spLocks/>
              </p:cNvSpPr>
              <p:nvPr/>
            </p:nvSpPr>
            <p:spPr>
              <a:xfrm>
                <a:off x="6705600" y="2209800"/>
                <a:ext cx="428944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Y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181" name="直线"/>
              <p:cNvSpPr>
                <a:spLocks/>
              </p:cNvSpPr>
              <p:nvPr/>
            </p:nvSpPr>
            <p:spPr>
              <a:xfrm>
                <a:off x="6400801" y="2133600"/>
                <a:ext cx="228599" cy="2286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82" name="矩形"/>
              <p:cNvSpPr>
                <a:spLocks/>
              </p:cNvSpPr>
              <p:nvPr/>
            </p:nvSpPr>
            <p:spPr>
              <a:xfrm>
                <a:off x="5943600" y="3352800"/>
                <a:ext cx="685800" cy="990600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grpSp>
            <p:nvGrpSpPr>
              <p:cNvPr id="4186" name="组合"/>
              <p:cNvGrpSpPr>
                <a:grpSpLocks/>
              </p:cNvGrpSpPr>
              <p:nvPr/>
            </p:nvGrpSpPr>
            <p:grpSpPr>
              <a:xfrm>
                <a:off x="5486401" y="3581399"/>
                <a:ext cx="457199" cy="533400"/>
                <a:chOff x="5486401" y="3581399"/>
                <a:chExt cx="457199" cy="533400"/>
              </a:xfrm>
            </p:grpSpPr>
            <p:sp>
              <p:nvSpPr>
                <p:cNvPr id="4183" name="直线"/>
                <p:cNvSpPr>
                  <a:spLocks/>
                </p:cNvSpPr>
                <p:nvPr/>
              </p:nvSpPr>
              <p:spPr>
                <a:xfrm>
                  <a:off x="5486401" y="3581399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184" name="直线"/>
                <p:cNvSpPr>
                  <a:spLocks/>
                </p:cNvSpPr>
                <p:nvPr/>
              </p:nvSpPr>
              <p:spPr>
                <a:xfrm>
                  <a:off x="5486401" y="38481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185" name="直线"/>
                <p:cNvSpPr>
                  <a:spLocks/>
                </p:cNvSpPr>
                <p:nvPr/>
              </p:nvSpPr>
              <p:spPr>
                <a:xfrm>
                  <a:off x="5486401" y="41148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187" name="椭圆"/>
              <p:cNvSpPr>
                <a:spLocks/>
              </p:cNvSpPr>
              <p:nvPr/>
            </p:nvSpPr>
            <p:spPr>
              <a:xfrm>
                <a:off x="5370512" y="3522662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88" name="直线"/>
              <p:cNvSpPr>
                <a:spLocks/>
              </p:cNvSpPr>
              <p:nvPr/>
            </p:nvSpPr>
            <p:spPr>
              <a:xfrm>
                <a:off x="6781801" y="3886200"/>
                <a:ext cx="3810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89" name="矩形"/>
              <p:cNvSpPr>
                <a:spLocks/>
              </p:cNvSpPr>
              <p:nvPr/>
            </p:nvSpPr>
            <p:spPr>
              <a:xfrm>
                <a:off x="6019800" y="33528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2E2AE2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800" b="1" i="0" u="none" strike="noStrike" kern="1200" cap="none" spc="0" baseline="0">
                  <a:solidFill>
                    <a:srgbClr val="2E2AE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190" name="矩形"/>
              <p:cNvSpPr>
                <a:spLocks/>
              </p:cNvSpPr>
              <p:nvPr/>
            </p:nvSpPr>
            <p:spPr>
              <a:xfrm>
                <a:off x="5029200" y="33528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A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191" name="矩形"/>
              <p:cNvSpPr>
                <a:spLocks/>
              </p:cNvSpPr>
              <p:nvPr/>
            </p:nvSpPr>
            <p:spPr>
              <a:xfrm>
                <a:off x="4953000" y="36576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192" name="矩形"/>
              <p:cNvSpPr>
                <a:spLocks/>
              </p:cNvSpPr>
              <p:nvPr/>
            </p:nvSpPr>
            <p:spPr>
              <a:xfrm>
                <a:off x="4953000" y="3962399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193" name="椭圆"/>
              <p:cNvSpPr>
                <a:spLocks/>
              </p:cNvSpPr>
              <p:nvPr/>
            </p:nvSpPr>
            <p:spPr>
              <a:xfrm>
                <a:off x="5373687" y="3775075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94" name="椭圆"/>
              <p:cNvSpPr>
                <a:spLocks/>
              </p:cNvSpPr>
              <p:nvPr/>
            </p:nvSpPr>
            <p:spPr>
              <a:xfrm>
                <a:off x="5373687" y="40386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195" name="矩形"/>
              <p:cNvSpPr>
                <a:spLocks/>
              </p:cNvSpPr>
              <p:nvPr/>
            </p:nvSpPr>
            <p:spPr>
              <a:xfrm>
                <a:off x="6705600" y="3429000"/>
                <a:ext cx="428944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Y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196" name="直线"/>
              <p:cNvSpPr>
                <a:spLocks/>
              </p:cNvSpPr>
              <p:nvPr/>
            </p:nvSpPr>
            <p:spPr>
              <a:xfrm>
                <a:off x="6400801" y="3352800"/>
                <a:ext cx="228599" cy="2286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197" name="矩形"/>
              <p:cNvSpPr>
                <a:spLocks/>
              </p:cNvSpPr>
              <p:nvPr/>
            </p:nvSpPr>
            <p:spPr>
              <a:xfrm>
                <a:off x="5943600" y="4572000"/>
                <a:ext cx="685800" cy="990599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grpSp>
            <p:nvGrpSpPr>
              <p:cNvPr id="4201" name="组合"/>
              <p:cNvGrpSpPr>
                <a:grpSpLocks/>
              </p:cNvGrpSpPr>
              <p:nvPr/>
            </p:nvGrpSpPr>
            <p:grpSpPr>
              <a:xfrm>
                <a:off x="5486401" y="4800600"/>
                <a:ext cx="457199" cy="533400"/>
                <a:chOff x="5486401" y="4800600"/>
                <a:chExt cx="457199" cy="533400"/>
              </a:xfrm>
            </p:grpSpPr>
            <p:sp>
              <p:nvSpPr>
                <p:cNvPr id="4198" name="直线"/>
                <p:cNvSpPr>
                  <a:spLocks/>
                </p:cNvSpPr>
                <p:nvPr/>
              </p:nvSpPr>
              <p:spPr>
                <a:xfrm>
                  <a:off x="5486401" y="48006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199" name="直线"/>
                <p:cNvSpPr>
                  <a:spLocks/>
                </p:cNvSpPr>
                <p:nvPr/>
              </p:nvSpPr>
              <p:spPr>
                <a:xfrm>
                  <a:off x="5486401" y="50673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200" name="直线"/>
                <p:cNvSpPr>
                  <a:spLocks/>
                </p:cNvSpPr>
                <p:nvPr/>
              </p:nvSpPr>
              <p:spPr>
                <a:xfrm>
                  <a:off x="5486401" y="53340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202" name="椭圆"/>
              <p:cNvSpPr>
                <a:spLocks/>
              </p:cNvSpPr>
              <p:nvPr/>
            </p:nvSpPr>
            <p:spPr>
              <a:xfrm>
                <a:off x="5370512" y="4741862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03" name="直线"/>
              <p:cNvSpPr>
                <a:spLocks/>
              </p:cNvSpPr>
              <p:nvPr/>
            </p:nvSpPr>
            <p:spPr>
              <a:xfrm>
                <a:off x="6781801" y="5105400"/>
                <a:ext cx="3810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04" name="矩形"/>
              <p:cNvSpPr>
                <a:spLocks/>
              </p:cNvSpPr>
              <p:nvPr/>
            </p:nvSpPr>
            <p:spPr>
              <a:xfrm>
                <a:off x="6019800" y="45720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2E2AE2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800" b="1" i="0" u="none" strike="noStrike" kern="1200" cap="none" spc="0" baseline="0">
                  <a:solidFill>
                    <a:srgbClr val="2E2AE2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205" name="矩形"/>
              <p:cNvSpPr>
                <a:spLocks/>
              </p:cNvSpPr>
              <p:nvPr/>
            </p:nvSpPr>
            <p:spPr>
              <a:xfrm>
                <a:off x="5029200" y="45720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A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06" name="矩形"/>
              <p:cNvSpPr>
                <a:spLocks/>
              </p:cNvSpPr>
              <p:nvPr/>
            </p:nvSpPr>
            <p:spPr>
              <a:xfrm>
                <a:off x="4953000" y="48768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07" name="矩形"/>
              <p:cNvSpPr>
                <a:spLocks/>
              </p:cNvSpPr>
              <p:nvPr/>
            </p:nvSpPr>
            <p:spPr>
              <a:xfrm>
                <a:off x="4953000" y="51816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08" name="椭圆"/>
              <p:cNvSpPr>
                <a:spLocks/>
              </p:cNvSpPr>
              <p:nvPr/>
            </p:nvSpPr>
            <p:spPr>
              <a:xfrm>
                <a:off x="5373687" y="4994275"/>
                <a:ext cx="115887" cy="115888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09" name="椭圆"/>
              <p:cNvSpPr>
                <a:spLocks/>
              </p:cNvSpPr>
              <p:nvPr/>
            </p:nvSpPr>
            <p:spPr>
              <a:xfrm>
                <a:off x="5373687" y="52578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10" name="矩形"/>
              <p:cNvSpPr>
                <a:spLocks/>
              </p:cNvSpPr>
              <p:nvPr/>
            </p:nvSpPr>
            <p:spPr>
              <a:xfrm>
                <a:off x="6705600" y="4648199"/>
                <a:ext cx="428944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Y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11" name="直线"/>
              <p:cNvSpPr>
                <a:spLocks/>
              </p:cNvSpPr>
              <p:nvPr/>
            </p:nvSpPr>
            <p:spPr>
              <a:xfrm>
                <a:off x="6400801" y="4572000"/>
                <a:ext cx="228599" cy="228599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212" name="直线"/>
              <p:cNvSpPr>
                <a:spLocks/>
              </p:cNvSpPr>
              <p:nvPr/>
            </p:nvSpPr>
            <p:spPr>
              <a:xfrm>
                <a:off x="7162801" y="3886200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213" name="椭圆"/>
              <p:cNvSpPr>
                <a:spLocks/>
              </p:cNvSpPr>
              <p:nvPr/>
            </p:nvSpPr>
            <p:spPr>
              <a:xfrm>
                <a:off x="7126288" y="3846513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14" name="直线"/>
              <p:cNvSpPr>
                <a:spLocks/>
              </p:cNvSpPr>
              <p:nvPr/>
            </p:nvSpPr>
            <p:spPr>
              <a:xfrm flipV="1">
                <a:off x="7848600" y="3276600"/>
                <a:ext cx="0" cy="5334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215" name="椭圆"/>
              <p:cNvSpPr>
                <a:spLocks/>
              </p:cNvSpPr>
              <p:nvPr/>
            </p:nvSpPr>
            <p:spPr>
              <a:xfrm>
                <a:off x="6629401" y="3810000"/>
                <a:ext cx="150811" cy="150812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16" name="椭圆"/>
              <p:cNvSpPr>
                <a:spLocks/>
              </p:cNvSpPr>
              <p:nvPr/>
            </p:nvSpPr>
            <p:spPr>
              <a:xfrm>
                <a:off x="6629401" y="5029200"/>
                <a:ext cx="150811" cy="150812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17" name="椭圆"/>
              <p:cNvSpPr>
                <a:spLocks/>
              </p:cNvSpPr>
              <p:nvPr/>
            </p:nvSpPr>
            <p:spPr>
              <a:xfrm>
                <a:off x="7772401" y="38100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18" name="直线"/>
              <p:cNvSpPr>
                <a:spLocks/>
              </p:cNvSpPr>
              <p:nvPr/>
            </p:nvSpPr>
            <p:spPr>
              <a:xfrm flipV="1">
                <a:off x="7839075" y="2154237"/>
                <a:ext cx="0" cy="6858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219" name="矩形"/>
              <p:cNvSpPr>
                <a:spLocks/>
              </p:cNvSpPr>
              <p:nvPr/>
            </p:nvSpPr>
            <p:spPr>
              <a:xfrm>
                <a:off x="7772401" y="2819400"/>
                <a:ext cx="152400" cy="457199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4220" name="矩形"/>
              <p:cNvSpPr>
                <a:spLocks/>
              </p:cNvSpPr>
              <p:nvPr/>
            </p:nvSpPr>
            <p:spPr>
              <a:xfrm>
                <a:off x="7913884" y="1878330"/>
                <a:ext cx="356793" cy="35813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endParaRPr lang="zh-CN" altLang="en-US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21" name="矩形"/>
              <p:cNvSpPr>
                <a:spLocks/>
              </p:cNvSpPr>
              <p:nvPr/>
            </p:nvSpPr>
            <p:spPr>
              <a:xfrm>
                <a:off x="7923178" y="2838767"/>
                <a:ext cx="442984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R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L</a:t>
                </a:r>
                <a:endParaRPr lang="zh-CN" altLang="en-US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sp>
          <p:nvSpPr>
            <p:cNvPr id="4223" name="矩形"/>
            <p:cNvSpPr>
              <a:spLocks/>
            </p:cNvSpPr>
            <p:nvPr/>
          </p:nvSpPr>
          <p:spPr>
            <a:xfrm>
              <a:off x="7656761" y="3935730"/>
              <a:ext cx="331293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4230" name="组合"/>
          <p:cNvGrpSpPr>
            <a:grpSpLocks/>
          </p:cNvGrpSpPr>
          <p:nvPr/>
        </p:nvGrpSpPr>
        <p:grpSpPr>
          <a:xfrm>
            <a:off x="4343400" y="2362200"/>
            <a:ext cx="990599" cy="2739390"/>
            <a:chOff x="4343400" y="2362200"/>
            <a:chExt cx="990599" cy="2739390"/>
          </a:xfrm>
        </p:grpSpPr>
        <p:grpSp>
          <p:nvGrpSpPr>
            <p:cNvPr id="4227" name="组合"/>
            <p:cNvGrpSpPr>
              <a:grpSpLocks/>
            </p:cNvGrpSpPr>
            <p:nvPr/>
          </p:nvGrpSpPr>
          <p:grpSpPr>
            <a:xfrm>
              <a:off x="4343400" y="2362200"/>
              <a:ext cx="685800" cy="762000"/>
              <a:chOff x="4343400" y="2362200"/>
              <a:chExt cx="685800" cy="762000"/>
            </a:xfrm>
          </p:grpSpPr>
          <p:sp>
            <p:nvSpPr>
              <p:cNvPr id="4225" name="左大括号"/>
              <p:cNvSpPr>
                <a:spLocks/>
              </p:cNvSpPr>
              <p:nvPr/>
            </p:nvSpPr>
            <p:spPr>
              <a:xfrm>
                <a:off x="4876800" y="2362200"/>
                <a:ext cx="152400" cy="762000"/>
              </a:xfrm>
              <a:prstGeom prst="leftBrace">
                <a:avLst>
                  <a:gd name="adj1" fmla="val 41666"/>
                  <a:gd name="adj2" fmla="val 50000"/>
                </a:avLst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</a:ln>
            </p:spPr>
          </p:sp>
          <p:sp>
            <p:nvSpPr>
              <p:cNvPr id="4226" name="矩形"/>
              <p:cNvSpPr>
                <a:spLocks/>
              </p:cNvSpPr>
              <p:nvPr/>
            </p:nvSpPr>
            <p:spPr>
              <a:xfrm>
                <a:off x="4343400" y="2514600"/>
                <a:ext cx="647775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“1”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sp>
          <p:nvSpPr>
            <p:cNvPr id="4228" name="矩形"/>
            <p:cNvSpPr>
              <a:spLocks/>
            </p:cNvSpPr>
            <p:nvPr/>
          </p:nvSpPr>
          <p:spPr>
            <a:xfrm>
              <a:off x="4343400" y="3429000"/>
              <a:ext cx="9905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229" name="矩形"/>
            <p:cNvSpPr>
              <a:spLocks/>
            </p:cNvSpPr>
            <p:nvPr/>
          </p:nvSpPr>
          <p:spPr>
            <a:xfrm>
              <a:off x="4343400" y="4648200"/>
              <a:ext cx="9905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4231" name="矩形"/>
          <p:cNvSpPr>
            <a:spLocks/>
          </p:cNvSpPr>
          <p:nvPr/>
        </p:nvSpPr>
        <p:spPr>
          <a:xfrm>
            <a:off x="7391400" y="4267200"/>
            <a:ext cx="9906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“0”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4234" name="组合"/>
          <p:cNvGrpSpPr>
            <a:grpSpLocks/>
          </p:cNvGrpSpPr>
          <p:nvPr/>
        </p:nvGrpSpPr>
        <p:grpSpPr>
          <a:xfrm>
            <a:off x="7239000" y="2667000"/>
            <a:ext cx="457200" cy="1143000"/>
            <a:chOff x="7239000" y="2667000"/>
            <a:chExt cx="457200" cy="1143000"/>
          </a:xfrm>
        </p:grpSpPr>
        <p:sp>
          <p:nvSpPr>
            <p:cNvPr id="4232" name="直线"/>
            <p:cNvSpPr>
              <a:spLocks/>
            </p:cNvSpPr>
            <p:nvPr/>
          </p:nvSpPr>
          <p:spPr>
            <a:xfrm>
              <a:off x="7696200" y="2667000"/>
              <a:ext cx="0" cy="990599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dash"/>
              <a:round/>
              <a:tailEnd type="triangle" w="med" len="med"/>
            </a:ln>
          </p:spPr>
        </p:sp>
        <p:sp>
          <p:nvSpPr>
            <p:cNvPr id="4233" name="直线"/>
            <p:cNvSpPr>
              <a:spLocks/>
            </p:cNvSpPr>
            <p:nvPr/>
          </p:nvSpPr>
          <p:spPr>
            <a:xfrm flipH="1">
              <a:off x="7239000" y="3810000"/>
              <a:ext cx="4572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dash"/>
              <a:round/>
            </a:ln>
          </p:spPr>
        </p:sp>
      </p:grpSp>
      <p:sp>
        <p:nvSpPr>
          <p:cNvPr id="4235" name="直线"/>
          <p:cNvSpPr>
            <a:spLocks/>
          </p:cNvSpPr>
          <p:nvPr/>
        </p:nvSpPr>
        <p:spPr>
          <a:xfrm flipV="1">
            <a:off x="7239000" y="2819400"/>
            <a:ext cx="0" cy="914400"/>
          </a:xfrm>
          <a:prstGeom prst="line">
            <a:avLst/>
          </a:prstGeom>
          <a:noFill/>
          <a:ln w="28575" cap="flat" cmpd="sng">
            <a:solidFill>
              <a:srgbClr val="FF3300"/>
            </a:solidFill>
            <a:prstDash val="dash"/>
            <a:round/>
            <a:tailEnd type="triangle" w="med" len="med"/>
          </a:ln>
        </p:spPr>
      </p:sp>
      <p:grpSp>
        <p:nvGrpSpPr>
          <p:cNvPr id="4238" name="组合"/>
          <p:cNvGrpSpPr>
            <a:grpSpLocks/>
          </p:cNvGrpSpPr>
          <p:nvPr/>
        </p:nvGrpSpPr>
        <p:grpSpPr>
          <a:xfrm>
            <a:off x="6858000" y="3810000"/>
            <a:ext cx="228600" cy="1371600"/>
            <a:chOff x="6858000" y="3810000"/>
            <a:chExt cx="228600" cy="1371600"/>
          </a:xfrm>
        </p:grpSpPr>
        <p:sp>
          <p:nvSpPr>
            <p:cNvPr id="4236" name="直线"/>
            <p:cNvSpPr>
              <a:spLocks/>
            </p:cNvSpPr>
            <p:nvPr/>
          </p:nvSpPr>
          <p:spPr>
            <a:xfrm>
              <a:off x="6858000" y="3810000"/>
              <a:ext cx="152400" cy="1524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4237" name="直线"/>
            <p:cNvSpPr>
              <a:spLocks/>
            </p:cNvSpPr>
            <p:nvPr/>
          </p:nvSpPr>
          <p:spPr>
            <a:xfrm>
              <a:off x="6934200" y="5029200"/>
              <a:ext cx="152400" cy="1524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</p:grpSp>
      <p:sp>
        <p:nvSpPr>
          <p:cNvPr id="4239" name="矩形"/>
          <p:cNvSpPr>
            <a:spLocks/>
          </p:cNvSpPr>
          <p:nvPr/>
        </p:nvSpPr>
        <p:spPr>
          <a:xfrm>
            <a:off x="7202805" y="2209800"/>
            <a:ext cx="569594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“0”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819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0" grpId="0"/>
      <p:bldP spid="4121" grpId="0" animBg="1"/>
      <p:bldP spid="4162" grpId="0" animBg="1"/>
      <p:bldP spid="4163" grpId="0"/>
      <p:bldP spid="4224" grpId="0" animBg="1"/>
      <p:bldP spid="4230" grpId="0" animBg="1"/>
      <p:bldP spid="4231" grpId="0"/>
      <p:bldP spid="4234" grpId="0" animBg="1"/>
      <p:bldP spid="4235" grpId="0" animBg="1"/>
      <p:bldP spid="4238" grpId="0" animBg="1"/>
      <p:bldP spid="42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"/>
          <p:cNvSpPr>
            <a:spLocks noGrp="1"/>
          </p:cNvSpPr>
          <p:nvPr>
            <p:ph type="title"/>
          </p:nvPr>
        </p:nvSpPr>
        <p:spPr>
          <a:xfrm>
            <a:off x="323849" y="228600"/>
            <a:ext cx="8540750" cy="1143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20.2.1 </a:t>
            </a:r>
            <a:r>
              <a:rPr lang="zh-CN" altLang="en-US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基本逻辑运算</a:t>
            </a:r>
          </a:p>
        </p:txBody>
      </p:sp>
      <p:sp>
        <p:nvSpPr>
          <p:cNvPr id="88" name="矩形"/>
          <p:cNvSpPr>
            <a:spLocks/>
          </p:cNvSpPr>
          <p:nvPr/>
        </p:nvSpPr>
        <p:spPr>
          <a:xfrm>
            <a:off x="634999" y="1600200"/>
            <a:ext cx="4000500" cy="44989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华文新魏" charset="-122"/>
                <a:cs typeface="华文新魏" charset="-122"/>
              </a:rPr>
              <a:t>、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与逻辑运算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50800" dist="25400" dir="5400000" algn="t">
                  <a:srgbClr val="000000">
                    <a:alpha val="40000"/>
                  </a:srgbClr>
                </a:outerShdw>
              </a:effectLst>
              <a:latin typeface="宋体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与逻辑的定义：仅当决定事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25400" dir="5400000" algn="t">
                  <a:srgbClr val="000000">
                    <a:alpha val="40000"/>
                  </a:srgbClr>
                </a:outerShdw>
              </a:effectLst>
              <a:latin typeface="宋体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件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Y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发生的所有条件（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A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，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25400" dir="5400000" algn="t">
                  <a:srgbClr val="000000">
                    <a:alpha val="40000"/>
                  </a:srgbClr>
                </a:outerShdw>
              </a:effectLst>
              <a:latin typeface="宋体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B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，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C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，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…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）均满足时，事件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25400" dir="5400000" algn="t">
                  <a:srgbClr val="000000">
                    <a:alpha val="40000"/>
                  </a:srgbClr>
                </a:outerShdw>
              </a:effectLst>
              <a:latin typeface="宋体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Y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宋体" charset="0"/>
                <a:ea typeface="宋体" charset="0"/>
                <a:cs typeface="华文新魏" charset="-122"/>
              </a:rPr>
              <a:t>才能发生。表达式为：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25400" dir="5400000" algn="t">
                  <a:srgbClr val="000000">
                    <a:alpha val="40000"/>
                  </a:srgbClr>
                </a:outerShdw>
              </a:effectLst>
              <a:latin typeface="宋体" charset="0"/>
              <a:ea typeface="宋体" charset="0"/>
              <a:cs typeface="华文新魏" charset="-122"/>
            </a:endParaRPr>
          </a:p>
          <a:p>
            <a:pPr marL="342900" indent="-342900" algn="ctr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CC3300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Ｙ＝ＡＢ</a:t>
            </a:r>
            <a:r>
              <a:rPr lang="en-US" altLang="zh-CN" sz="2800" b="1" i="0" u="none" strike="noStrike" kern="1200" cap="none" spc="0" baseline="0">
                <a:solidFill>
                  <a:srgbClr val="CC3300"/>
                </a:solidFill>
                <a:effectLst>
                  <a:outerShdw blurRad="50800" dist="254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…</a:t>
            </a: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50800" dist="254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50800" dist="254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89" name="矩形标注"/>
          <p:cNvSpPr>
            <a:spLocks/>
          </p:cNvSpPr>
          <p:nvPr/>
        </p:nvSpPr>
        <p:spPr>
          <a:xfrm>
            <a:off x="4132263" y="5589588"/>
            <a:ext cx="1447799" cy="457200"/>
          </a:xfrm>
          <a:prstGeom prst="wedgeRectCallout">
            <a:avLst>
              <a:gd name="adj1" fmla="val 60087"/>
              <a:gd name="adj2" fmla="val -130555"/>
            </a:avLst>
          </a:prstGeom>
          <a:solidFill>
            <a:schemeClr val="bg1"/>
          </a:solidFill>
          <a:ln w="12700" cap="flat" cmpd="sng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2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Arial" charset="0"/>
                <a:ea typeface="宋体" charset="0"/>
                <a:cs typeface="Calibri" charset="0"/>
              </a:rPr>
              <a:t>真值表</a:t>
            </a:r>
          </a:p>
        </p:txBody>
      </p:sp>
      <p:grpSp>
        <p:nvGrpSpPr>
          <p:cNvPr id="122" name="组合"/>
          <p:cNvGrpSpPr>
            <a:grpSpLocks/>
          </p:cNvGrpSpPr>
          <p:nvPr/>
        </p:nvGrpSpPr>
        <p:grpSpPr>
          <a:xfrm>
            <a:off x="5179695" y="1371599"/>
            <a:ext cx="3211195" cy="1950719"/>
            <a:chOff x="5179695" y="1371599"/>
            <a:chExt cx="3211195" cy="1950719"/>
          </a:xfrm>
        </p:grpSpPr>
        <p:sp>
          <p:nvSpPr>
            <p:cNvPr id="90" name="直线"/>
            <p:cNvSpPr>
              <a:spLocks/>
            </p:cNvSpPr>
            <p:nvPr/>
          </p:nvSpPr>
          <p:spPr>
            <a:xfrm>
              <a:off x="8235951" y="1917064"/>
              <a:ext cx="0" cy="32003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sp>
        <p:sp>
          <p:nvSpPr>
            <p:cNvPr id="91" name="直线"/>
            <p:cNvSpPr>
              <a:spLocks/>
            </p:cNvSpPr>
            <p:nvPr/>
          </p:nvSpPr>
          <p:spPr>
            <a:xfrm>
              <a:off x="8235951" y="2562859"/>
              <a:ext cx="0" cy="32004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sp>
        <p:grpSp>
          <p:nvGrpSpPr>
            <p:cNvPr id="121" name="组合"/>
            <p:cNvGrpSpPr>
              <a:grpSpLocks/>
            </p:cNvGrpSpPr>
            <p:nvPr/>
          </p:nvGrpSpPr>
          <p:grpSpPr>
            <a:xfrm>
              <a:off x="5179695" y="1371599"/>
              <a:ext cx="3211195" cy="1950719"/>
              <a:chOff x="5179695" y="1371599"/>
              <a:chExt cx="3211195" cy="1950719"/>
            </a:xfrm>
          </p:grpSpPr>
          <p:sp>
            <p:nvSpPr>
              <p:cNvPr id="92" name="直线"/>
              <p:cNvSpPr>
                <a:spLocks/>
              </p:cNvSpPr>
              <p:nvPr/>
            </p:nvSpPr>
            <p:spPr>
              <a:xfrm flipV="1">
                <a:off x="6041390" y="1608454"/>
                <a:ext cx="321945" cy="287654"/>
              </a:xfrm>
              <a:prstGeom prst="line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sp>
          <p:grpSp>
            <p:nvGrpSpPr>
              <p:cNvPr id="120" name="组合"/>
              <p:cNvGrpSpPr>
                <a:grpSpLocks/>
              </p:cNvGrpSpPr>
              <p:nvPr/>
            </p:nvGrpSpPr>
            <p:grpSpPr>
              <a:xfrm>
                <a:off x="5179695" y="1371599"/>
                <a:ext cx="3211195" cy="1950719"/>
                <a:chOff x="5179695" y="1371599"/>
                <a:chExt cx="3211195" cy="1950719"/>
              </a:xfrm>
            </p:grpSpPr>
            <p:sp>
              <p:nvSpPr>
                <p:cNvPr id="93" name="直线"/>
                <p:cNvSpPr>
                  <a:spLocks/>
                </p:cNvSpPr>
                <p:nvPr/>
              </p:nvSpPr>
              <p:spPr>
                <a:xfrm flipV="1">
                  <a:off x="7247891" y="1595754"/>
                  <a:ext cx="321945" cy="287654"/>
                </a:xfrm>
                <a:prstGeom prst="line">
                  <a:avLst/>
                </a:pr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sp>
            <p:grpSp>
              <p:nvGrpSpPr>
                <p:cNvPr id="119" name="组合"/>
                <p:cNvGrpSpPr>
                  <a:grpSpLocks/>
                </p:cNvGrpSpPr>
                <p:nvPr/>
              </p:nvGrpSpPr>
              <p:grpSpPr>
                <a:xfrm>
                  <a:off x="5179695" y="1371599"/>
                  <a:ext cx="3211195" cy="1950719"/>
                  <a:chOff x="5179695" y="1371599"/>
                  <a:chExt cx="3211195" cy="1950719"/>
                </a:xfrm>
              </p:grpSpPr>
              <p:sp>
                <p:nvSpPr>
                  <p:cNvPr id="94" name="椭圆"/>
                  <p:cNvSpPr>
                    <a:spLocks/>
                  </p:cNvSpPr>
                  <p:nvPr/>
                </p:nvSpPr>
                <p:spPr>
                  <a:xfrm>
                    <a:off x="6550025" y="1883409"/>
                    <a:ext cx="75565" cy="7556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grpSp>
                <p:nvGrpSpPr>
                  <p:cNvPr id="103" name="组合"/>
                  <p:cNvGrpSpPr>
                    <a:grpSpLocks/>
                  </p:cNvGrpSpPr>
                  <p:nvPr/>
                </p:nvGrpSpPr>
                <p:grpSpPr>
                  <a:xfrm>
                    <a:off x="5394324" y="1371599"/>
                    <a:ext cx="2841625" cy="1511299"/>
                    <a:chOff x="5394324" y="1371599"/>
                    <a:chExt cx="2841625" cy="1511299"/>
                  </a:xfrm>
                </p:grpSpPr>
                <p:sp>
                  <p:nvSpPr>
                    <p:cNvPr id="95" name="椭圆"/>
                    <p:cNvSpPr>
                      <a:spLocks/>
                    </p:cNvSpPr>
                    <p:nvPr/>
                  </p:nvSpPr>
                  <p:spPr>
                    <a:xfrm>
                      <a:off x="7172326" y="1883409"/>
                      <a:ext cx="75564" cy="7556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  <p:grpSp>
                  <p:nvGrpSpPr>
                    <p:cNvPr id="102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5394324" y="1371599"/>
                      <a:ext cx="2841625" cy="1511299"/>
                      <a:chOff x="5394324" y="1371599"/>
                      <a:chExt cx="2841625" cy="1511299"/>
                    </a:xfrm>
                  </p:grpSpPr>
                  <p:sp>
                    <p:nvSpPr>
                      <p:cNvPr id="96" name="椭圆"/>
                      <p:cNvSpPr>
                        <a:spLocks/>
                      </p:cNvSpPr>
                      <p:nvPr/>
                    </p:nvSpPr>
                    <p:spPr>
                      <a:xfrm>
                        <a:off x="7616825" y="1883409"/>
                        <a:ext cx="75565" cy="75565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</p:sp>
                  <p:grpSp>
                    <p:nvGrpSpPr>
                      <p:cNvPr id="101" name="组合"/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5394324" y="1371599"/>
                        <a:ext cx="2841625" cy="1511299"/>
                        <a:chOff x="5394324" y="1371599"/>
                        <a:chExt cx="2841625" cy="1511299"/>
                      </a:xfrm>
                    </p:grpSpPr>
                    <p:sp>
                      <p:nvSpPr>
                        <p:cNvPr id="97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6626859" y="1921509"/>
                          <a:ext cx="558800" cy="0"/>
                        </a:xfrm>
                        <a:prstGeom prst="line">
                          <a:avLst/>
                        </a:prstGeom>
                        <a:noFill/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98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394324" y="2868929"/>
                          <a:ext cx="2841625" cy="13970"/>
                        </a:xfrm>
                        <a:prstGeom prst="line">
                          <a:avLst/>
                        </a:prstGeom>
                        <a:noFill/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99" name="椭圆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965824" y="1896109"/>
                          <a:ext cx="75565" cy="75565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</p:spPr>
                    </p:sp>
                    <p:sp>
                      <p:nvSpPr>
                        <p:cNvPr id="100" name="矩形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796915" y="1371599"/>
                          <a:ext cx="371475" cy="45339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  <p:txBody>
                        <a:bodyPr vert="horz" wrap="square" lIns="91440" tIns="45720" rIns="91440" bIns="45720" anchor="t" anchorCtr="0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rPr>
                            <a:t>A</a:t>
                          </a:r>
                          <a:endParaRPr lang="zh-CN" altLang="en-US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18" name="组合"/>
                  <p:cNvGrpSpPr>
                    <a:grpSpLocks/>
                  </p:cNvGrpSpPr>
                  <p:nvPr/>
                </p:nvGrpSpPr>
                <p:grpSpPr>
                  <a:xfrm>
                    <a:off x="5179695" y="1371599"/>
                    <a:ext cx="3211195" cy="1950719"/>
                    <a:chOff x="5179695" y="1371599"/>
                    <a:chExt cx="3211195" cy="1950719"/>
                  </a:xfrm>
                </p:grpSpPr>
                <p:grpSp>
                  <p:nvGrpSpPr>
                    <p:cNvPr id="107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6964679" y="1371599"/>
                      <a:ext cx="1426211" cy="1178559"/>
                      <a:chOff x="6964679" y="1371599"/>
                      <a:chExt cx="1426211" cy="1178559"/>
                    </a:xfrm>
                  </p:grpSpPr>
                  <p:sp>
                    <p:nvSpPr>
                      <p:cNvPr id="104" name="直线"/>
                      <p:cNvSpPr>
                        <a:spLocks/>
                      </p:cNvSpPr>
                      <p:nvPr/>
                    </p:nvSpPr>
                    <p:spPr>
                      <a:xfrm>
                        <a:off x="7677150" y="1921509"/>
                        <a:ext cx="558799" cy="0"/>
                      </a:xfrm>
                      <a:prstGeom prst="line">
                        <a:avLst/>
                      </a:prstGeom>
                      <a:noFill/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>
                        <a:outerShdw blurRad="40000" dist="20000" dir="5400000" rotWithShape="0">
                          <a:srgbClr val="000000">
                            <a:alpha val="37647"/>
                          </a:srgbClr>
                        </a:outerShdw>
                      </a:effectLst>
                    </p:spPr>
                  </p:sp>
                  <p:sp>
                    <p:nvSpPr>
                      <p:cNvPr id="105" name="流程图: 汇总连接"/>
                      <p:cNvSpPr>
                        <a:spLocks/>
                      </p:cNvSpPr>
                      <p:nvPr/>
                    </p:nvSpPr>
                    <p:spPr>
                      <a:xfrm>
                        <a:off x="8077836" y="2237104"/>
                        <a:ext cx="313055" cy="313055"/>
                      </a:xfrm>
                      <a:prstGeom prst="flowChartSummingJunction">
                        <a:avLst/>
                      </a:prstGeom>
                      <a:solidFill>
                        <a:srgbClr val="FFFFFF"/>
                      </a:solidFill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</p:sp>
                  <p:sp>
                    <p:nvSpPr>
                      <p:cNvPr id="106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6964679" y="1371599"/>
                        <a:ext cx="490220" cy="45339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B</a:t>
                        </a:r>
                        <a:endParaRPr lang="zh-CN" altLang="en-US" sz="2400" b="1" i="1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</p:grpSp>
                <p:grpSp>
                  <p:nvGrpSpPr>
                    <p:cNvPr id="117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5179695" y="1921509"/>
                      <a:ext cx="2401569" cy="1400810"/>
                      <a:chOff x="5179695" y="1921509"/>
                      <a:chExt cx="2401569" cy="1400810"/>
                    </a:xfrm>
                  </p:grpSpPr>
                  <p:sp>
                    <p:nvSpPr>
                      <p:cNvPr id="108" name="直线"/>
                      <p:cNvSpPr>
                        <a:spLocks/>
                      </p:cNvSpPr>
                      <p:nvPr/>
                    </p:nvSpPr>
                    <p:spPr>
                      <a:xfrm flipV="1">
                        <a:off x="5179695" y="2334260"/>
                        <a:ext cx="438785" cy="5080"/>
                      </a:xfrm>
                      <a:prstGeom prst="line">
                        <a:avLst/>
                      </a:prstGeom>
                      <a:noFill/>
                      <a:ln w="3175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>
                        <a:outerShdw blurRad="40000" dist="20000" dir="5400000" rotWithShape="0">
                          <a:srgbClr val="000000">
                            <a:alpha val="37647"/>
                          </a:srgbClr>
                        </a:outerShdw>
                      </a:effectLst>
                    </p:spPr>
                  </p:sp>
                  <p:grpSp>
                    <p:nvGrpSpPr>
                      <p:cNvPr id="116" name="组合"/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5268595" y="1921509"/>
                        <a:ext cx="2312670" cy="1400810"/>
                        <a:chOff x="5268595" y="1921509"/>
                        <a:chExt cx="2312670" cy="1400810"/>
                      </a:xfrm>
                    </p:grpSpPr>
                    <p:sp>
                      <p:nvSpPr>
                        <p:cNvPr id="109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394324" y="1921509"/>
                          <a:ext cx="0" cy="412750"/>
                        </a:xfrm>
                        <a:prstGeom prst="line">
                          <a:avLst/>
                        </a:prstGeom>
                        <a:noFill/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110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394324" y="2562859"/>
                          <a:ext cx="0" cy="320040"/>
                        </a:xfrm>
                        <a:prstGeom prst="line">
                          <a:avLst/>
                        </a:prstGeom>
                        <a:noFill/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111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268595" y="2550159"/>
                          <a:ext cx="286385" cy="0"/>
                        </a:xfrm>
                        <a:prstGeom prst="line">
                          <a:avLst/>
                        </a:prstGeom>
                        <a:noFill/>
                        <a:ln w="381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112" name="矩形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18480" y="2171699"/>
                          <a:ext cx="490219" cy="45339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  <p:txBody>
                        <a:bodyPr vert="horz" wrap="square" lIns="91440" tIns="45720" rIns="91440" bIns="45720" anchor="t" anchorCtr="0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rPr>
                            <a:t>E</a:t>
                          </a:r>
                          <a:endParaRPr lang="zh-CN" altLang="en-US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endParaRPr>
                        </a:p>
                      </p:txBody>
                    </p:sp>
                    <p:grpSp>
                      <p:nvGrpSpPr>
                        <p:cNvPr id="115" name="组合"/>
                        <p:cNvGrpSpPr>
                          <a:grpSpLocks/>
                        </p:cNvGrpSpPr>
                        <p:nvPr/>
                      </p:nvGrpSpPr>
                      <p:grpSpPr>
                        <a:xfrm>
                          <a:off x="5394324" y="1921509"/>
                          <a:ext cx="2186940" cy="1400810"/>
                          <a:chOff x="5394324" y="1921509"/>
                          <a:chExt cx="2186940" cy="1400810"/>
                        </a:xfrm>
                      </p:grpSpPr>
                      <p:sp>
                        <p:nvSpPr>
                          <p:cNvPr id="113" name="直线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394324" y="1921509"/>
                            <a:ext cx="558799" cy="0"/>
                          </a:xfrm>
                          <a:prstGeom prst="line">
                            <a:avLst/>
                          </a:prstGeom>
                          <a:noFill/>
                          <a:ln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>
                            <a:outerShdw blurRad="40000" dist="20000" dir="5400000" rotWithShape="0">
                              <a:srgbClr val="000000">
                                <a:alpha val="37647"/>
                              </a:srgbClr>
                            </a:outerShdw>
                          </a:effectLst>
                        </p:spPr>
                      </p:sp>
                      <p:sp>
                        <p:nvSpPr>
                          <p:cNvPr id="114" name="矩形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6168389" y="2868929"/>
                            <a:ext cx="1412875" cy="453390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  <p:txBody>
                          <a:bodyPr vert="horz" wrap="square" lIns="91440" tIns="45720" rIns="91440" bIns="45720" anchor="t" anchorCtr="0">
                            <a:prstTxWarp prst="textNoShape">
                              <a:avLst/>
                            </a:prstTxWarp>
                            <a:spAutoFit/>
                          </a:bodyPr>
                          <a:lstStyle/>
                          <a:p>
                            <a:pPr marL="0" indent="0" algn="l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zh-CN" altLang="en-US" sz="2400" b="1" i="0" u="none" strike="noStrike" kern="1200" cap="none" spc="0" baseline="0">
                                <a:solidFill>
                                  <a:schemeClr val="tx1"/>
                                </a:solidFill>
                                <a:effectLst>
                                  <a:outerShdw blurRad="50800" dist="38100" dir="5400000" algn="t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Times New Roman" charset="0"/>
                                <a:ea typeface="宋体" charset="0"/>
                                <a:cs typeface="Calibri" charset="0"/>
                              </a:rPr>
                              <a:t>电路图</a:t>
                            </a: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</p:grpSp>
      <p:grpSp>
        <p:nvGrpSpPr>
          <p:cNvPr id="153" name="组合"/>
          <p:cNvGrpSpPr>
            <a:grpSpLocks/>
          </p:cNvGrpSpPr>
          <p:nvPr/>
        </p:nvGrpSpPr>
        <p:grpSpPr>
          <a:xfrm>
            <a:off x="5845810" y="3738245"/>
            <a:ext cx="2184399" cy="2049780"/>
            <a:chOff x="5845810" y="3738245"/>
            <a:chExt cx="2184399" cy="2049780"/>
          </a:xfrm>
        </p:grpSpPr>
        <p:sp>
          <p:nvSpPr>
            <p:cNvPr id="123" name="直线"/>
            <p:cNvSpPr>
              <a:spLocks/>
            </p:cNvSpPr>
            <p:nvPr/>
          </p:nvSpPr>
          <p:spPr>
            <a:xfrm>
              <a:off x="7247890" y="3763645"/>
              <a:ext cx="0" cy="193548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sp>
        <p:grpSp>
          <p:nvGrpSpPr>
            <p:cNvPr id="152" name="组合"/>
            <p:cNvGrpSpPr>
              <a:grpSpLocks/>
            </p:cNvGrpSpPr>
            <p:nvPr/>
          </p:nvGrpSpPr>
          <p:grpSpPr>
            <a:xfrm>
              <a:off x="5845810" y="3738245"/>
              <a:ext cx="2184399" cy="2049780"/>
              <a:chOff x="5845810" y="3738245"/>
              <a:chExt cx="2184399" cy="2049780"/>
            </a:xfrm>
          </p:grpSpPr>
          <p:grpSp>
            <p:nvGrpSpPr>
              <p:cNvPr id="126" name="组合"/>
              <p:cNvGrpSpPr>
                <a:grpSpLocks/>
              </p:cNvGrpSpPr>
              <p:nvPr/>
            </p:nvGrpSpPr>
            <p:grpSpPr>
              <a:xfrm>
                <a:off x="5858510" y="5269864"/>
                <a:ext cx="2171699" cy="518160"/>
                <a:chOff x="5858510" y="5269864"/>
                <a:chExt cx="2171699" cy="518160"/>
              </a:xfrm>
            </p:grpSpPr>
            <p:sp>
              <p:nvSpPr>
                <p:cNvPr id="124" name="直线"/>
                <p:cNvSpPr>
                  <a:spLocks/>
                </p:cNvSpPr>
                <p:nvPr/>
              </p:nvSpPr>
              <p:spPr>
                <a:xfrm>
                  <a:off x="5858510" y="5708014"/>
                  <a:ext cx="2171699" cy="0"/>
                </a:xfrm>
                <a:prstGeom prst="line">
                  <a:avLst/>
                </a:pr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sp>
            <p:sp>
              <p:nvSpPr>
                <p:cNvPr id="125" name="矩形"/>
                <p:cNvSpPr>
                  <a:spLocks/>
                </p:cNvSpPr>
                <p:nvPr/>
              </p:nvSpPr>
              <p:spPr>
                <a:xfrm>
                  <a:off x="6848475" y="5269864"/>
                  <a:ext cx="450214" cy="51816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  <p:grpSp>
            <p:nvGrpSpPr>
              <p:cNvPr id="151" name="组合"/>
              <p:cNvGrpSpPr>
                <a:grpSpLocks/>
              </p:cNvGrpSpPr>
              <p:nvPr/>
            </p:nvGrpSpPr>
            <p:grpSpPr>
              <a:xfrm>
                <a:off x="5845810" y="3738245"/>
                <a:ext cx="2178685" cy="2049780"/>
                <a:chOff x="5845810" y="3738245"/>
                <a:chExt cx="2178685" cy="2049780"/>
              </a:xfrm>
            </p:grpSpPr>
            <p:grpSp>
              <p:nvGrpSpPr>
                <p:cNvPr id="145" name="组合"/>
                <p:cNvGrpSpPr>
                  <a:grpSpLocks/>
                </p:cNvGrpSpPr>
                <p:nvPr/>
              </p:nvGrpSpPr>
              <p:grpSpPr>
                <a:xfrm>
                  <a:off x="5845810" y="3738245"/>
                  <a:ext cx="2178685" cy="2049780"/>
                  <a:chOff x="5845810" y="3738245"/>
                  <a:chExt cx="2178685" cy="2049780"/>
                </a:xfrm>
              </p:grpSpPr>
              <p:grpSp>
                <p:nvGrpSpPr>
                  <p:cNvPr id="137" name="组合"/>
                  <p:cNvGrpSpPr>
                    <a:grpSpLocks/>
                  </p:cNvGrpSpPr>
                  <p:nvPr/>
                </p:nvGrpSpPr>
                <p:grpSpPr>
                  <a:xfrm>
                    <a:off x="5845810" y="3738245"/>
                    <a:ext cx="2178685" cy="1283335"/>
                    <a:chOff x="5845810" y="3738245"/>
                    <a:chExt cx="2178685" cy="1283335"/>
                  </a:xfrm>
                </p:grpSpPr>
                <p:sp>
                  <p:nvSpPr>
                    <p:cNvPr id="127" name="矩形"/>
                    <p:cNvSpPr>
                      <a:spLocks/>
                    </p:cNvSpPr>
                    <p:nvPr/>
                  </p:nvSpPr>
                  <p:spPr>
                    <a:xfrm>
                      <a:off x="5916295" y="4497705"/>
                      <a:ext cx="450214" cy="518159"/>
                    </a:xfrm>
                    <a:prstGeom prst="rect">
                      <a:avLst/>
                    </a:prstGeom>
                    <a:noFill/>
                    <a:ln w="9525" cap="flat" cmpd="sng">
                      <a:noFill/>
                      <a:prstDash val="solid"/>
                      <a:miter/>
                    </a:ln>
                  </p:spPr>
                  <p:txBody>
                    <a:bodyPr vert="horz" wrap="square" lIns="91440" tIns="45720" rIns="91440" bIns="45720" anchor="t" anchorCtr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rPr>
                        <a:t>0</a:t>
                      </a:r>
                      <a:endParaRPr lang="zh-CN" altLang="en-US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endParaRPr>
                    </a:p>
                  </p:txBody>
                </p:sp>
                <p:grpSp>
                  <p:nvGrpSpPr>
                    <p:cNvPr id="136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5845810" y="3738245"/>
                      <a:ext cx="2178685" cy="1283335"/>
                      <a:chOff x="5845810" y="3738245"/>
                      <a:chExt cx="2178685" cy="1283335"/>
                    </a:xfrm>
                  </p:grpSpPr>
                  <p:sp>
                    <p:nvSpPr>
                      <p:cNvPr id="128" name="直线"/>
                      <p:cNvSpPr>
                        <a:spLocks/>
                      </p:cNvSpPr>
                      <p:nvPr/>
                    </p:nvSpPr>
                    <p:spPr>
                      <a:xfrm>
                        <a:off x="5852795" y="3777614"/>
                        <a:ext cx="2171699" cy="0"/>
                      </a:xfrm>
                      <a:prstGeom prst="line">
                        <a:avLst/>
                      </a:prstGeom>
                      <a:noFill/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>
                        <a:outerShdw blurRad="40000" dist="20000" dir="5400000" rotWithShape="0">
                          <a:srgbClr val="000000">
                            <a:alpha val="37647"/>
                          </a:srgbClr>
                        </a:outerShdw>
                      </a:effectLst>
                    </p:spPr>
                  </p:sp>
                  <p:grpSp>
                    <p:nvGrpSpPr>
                      <p:cNvPr id="135" name="组合"/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5845810" y="3738245"/>
                        <a:ext cx="2171700" cy="1283335"/>
                        <a:chOff x="5845810" y="3738245"/>
                        <a:chExt cx="2171700" cy="1283335"/>
                      </a:xfrm>
                    </p:grpSpPr>
                    <p:sp>
                      <p:nvSpPr>
                        <p:cNvPr id="129" name="矩形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6810375" y="3738245"/>
                          <a:ext cx="450214" cy="45339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  <p:txBody>
                        <a:bodyPr vert="horz" wrap="square" lIns="91440" tIns="45720" rIns="91440" bIns="45720" anchor="t" anchorCtr="0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rPr>
                            <a:t>B</a:t>
                          </a:r>
                          <a:endParaRPr lang="zh-CN" altLang="en-US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endParaRPr>
                        </a:p>
                      </p:txBody>
                    </p:sp>
                    <p:sp>
                      <p:nvSpPr>
                        <p:cNvPr id="130" name="矩形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7499350" y="3738879"/>
                          <a:ext cx="450214" cy="45339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  <p:txBody>
                        <a:bodyPr vert="horz" wrap="square" lIns="91440" tIns="45720" rIns="91440" bIns="45720" anchor="t" anchorCtr="0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rPr>
                            <a:t>Y</a:t>
                          </a:r>
                          <a:endParaRPr lang="zh-CN" altLang="en-US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endParaRPr>
                        </a:p>
                      </p:txBody>
                    </p:sp>
                    <p:grpSp>
                      <p:nvGrpSpPr>
                        <p:cNvPr id="134" name="组合"/>
                        <p:cNvGrpSpPr>
                          <a:grpSpLocks/>
                        </p:cNvGrpSpPr>
                        <p:nvPr/>
                      </p:nvGrpSpPr>
                      <p:grpSpPr>
                        <a:xfrm>
                          <a:off x="5845810" y="3747769"/>
                          <a:ext cx="2171700" cy="1273810"/>
                          <a:chOff x="5845810" y="3747769"/>
                          <a:chExt cx="2171700" cy="1273810"/>
                        </a:xfrm>
                      </p:grpSpPr>
                      <p:sp>
                        <p:nvSpPr>
                          <p:cNvPr id="131" name="直线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845810" y="4154169"/>
                            <a:ext cx="2171700" cy="0"/>
                          </a:xfrm>
                          <a:prstGeom prst="line">
                            <a:avLst/>
                          </a:prstGeom>
                          <a:noFill/>
                          <a:ln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>
                            <a:outerShdw blurRad="40000" dist="20000" dir="5400000" rotWithShape="0">
                              <a:srgbClr val="000000">
                                <a:alpha val="37647"/>
                              </a:srgbClr>
                            </a:outerShdw>
                          </a:effectLst>
                        </p:spPr>
                      </p:sp>
                      <p:sp>
                        <p:nvSpPr>
                          <p:cNvPr id="132" name="矩形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972175" y="3747769"/>
                            <a:ext cx="450215" cy="453390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  <p:txBody>
                          <a:bodyPr vert="horz" wrap="square" lIns="91440" tIns="45720" rIns="91440" bIns="45720" anchor="t" anchorCtr="0">
                            <a:prstTxWarp prst="textNoShape">
                              <a:avLst/>
                            </a:prstTxWarp>
                            <a:spAutoFit/>
                          </a:bodyPr>
                          <a:lstStyle/>
                          <a:p>
                            <a:pPr marL="0" indent="0" algn="l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altLang="zh-CN" sz="2400" b="1" i="1" u="none" strike="noStrike" kern="1200" cap="none" spc="0" baseline="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  <a:cs typeface="Calibri" charset="0"/>
                              </a:rPr>
                              <a:t>A</a:t>
                            </a:r>
                            <a:endParaRPr lang="zh-CN" altLang="en-US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endParaRPr>
                          </a:p>
                        </p:txBody>
                      </p:sp>
                      <p:sp>
                        <p:nvSpPr>
                          <p:cNvPr id="133" name="矩形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6857364" y="4503420"/>
                            <a:ext cx="450215" cy="518159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  <p:txBody>
                          <a:bodyPr vert="horz" wrap="square" lIns="91440" tIns="45720" rIns="91440" bIns="45720" anchor="t" anchorCtr="0">
                            <a:prstTxWarp prst="textNoShape">
                              <a:avLst/>
                            </a:prstTxWarp>
                            <a:spAutoFit/>
                          </a:bodyPr>
                          <a:lstStyle/>
                          <a:p>
                            <a:pPr marL="0" indent="0" algn="l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altLang="zh-CN" sz="2800" b="1" i="0" u="none" strike="noStrike" kern="1200" cap="none" spc="0" baseline="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  <a:cs typeface="Calibri" charset="0"/>
                              </a:rPr>
                              <a:t>1</a:t>
                            </a:r>
                            <a:endParaRPr lang="zh-CN" altLang="en-US" sz="2800" b="1" i="0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44" name="组合"/>
                  <p:cNvGrpSpPr>
                    <a:grpSpLocks/>
                  </p:cNvGrpSpPr>
                  <p:nvPr/>
                </p:nvGrpSpPr>
                <p:grpSpPr>
                  <a:xfrm>
                    <a:off x="5920740" y="4103370"/>
                    <a:ext cx="1394458" cy="1684654"/>
                    <a:chOff x="5920740" y="4103370"/>
                    <a:chExt cx="1394458" cy="1684654"/>
                  </a:xfrm>
                </p:grpSpPr>
                <p:sp>
                  <p:nvSpPr>
                    <p:cNvPr id="138" name="矩形"/>
                    <p:cNvSpPr>
                      <a:spLocks/>
                    </p:cNvSpPr>
                    <p:nvPr/>
                  </p:nvSpPr>
                  <p:spPr>
                    <a:xfrm>
                      <a:off x="6848475" y="4905374"/>
                      <a:ext cx="450214" cy="518159"/>
                    </a:xfrm>
                    <a:prstGeom prst="rect">
                      <a:avLst/>
                    </a:prstGeom>
                    <a:noFill/>
                    <a:ln w="9525" cap="flat" cmpd="sng">
                      <a:noFill/>
                      <a:prstDash val="solid"/>
                      <a:miter/>
                    </a:ln>
                  </p:spPr>
                  <p:txBody>
                    <a:bodyPr vert="horz" wrap="square" lIns="91440" tIns="45720" rIns="91440" bIns="45720" anchor="t" anchorCtr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rPr>
                        <a:t>0</a:t>
                      </a:r>
                      <a:endParaRPr lang="zh-CN" altLang="en-US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endParaRPr>
                    </a:p>
                  </p:txBody>
                </p:sp>
                <p:grpSp>
                  <p:nvGrpSpPr>
                    <p:cNvPr id="143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5920740" y="4103370"/>
                      <a:ext cx="1394458" cy="1684654"/>
                      <a:chOff x="5920740" y="4103370"/>
                      <a:chExt cx="1394458" cy="1684654"/>
                    </a:xfrm>
                  </p:grpSpPr>
                  <p:sp>
                    <p:nvSpPr>
                      <p:cNvPr id="139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5920740" y="4103370"/>
                        <a:ext cx="450215" cy="51815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800" b="1" i="0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0</a:t>
                        </a:r>
                        <a:endParaRPr lang="zh-CN" altLang="en-US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  <p:sp>
                    <p:nvSpPr>
                      <p:cNvPr id="140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6864984" y="4103370"/>
                        <a:ext cx="450214" cy="51815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800" b="1" i="0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0</a:t>
                        </a:r>
                        <a:endParaRPr lang="zh-CN" altLang="en-US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  <p:sp>
                    <p:nvSpPr>
                      <p:cNvPr id="141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5950585" y="4884419"/>
                        <a:ext cx="450214" cy="51815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800" b="1" i="0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1</a:t>
                        </a:r>
                        <a:endParaRPr lang="zh-CN" altLang="en-US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  <p:sp>
                    <p:nvSpPr>
                      <p:cNvPr id="142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5937885" y="5269865"/>
                        <a:ext cx="450214" cy="51815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800" b="1" i="0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1</a:t>
                        </a:r>
                        <a:endParaRPr lang="zh-CN" altLang="en-US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0" name="组合"/>
                <p:cNvGrpSpPr>
                  <a:grpSpLocks/>
                </p:cNvGrpSpPr>
                <p:nvPr/>
              </p:nvGrpSpPr>
              <p:grpSpPr>
                <a:xfrm>
                  <a:off x="7499985" y="4103370"/>
                  <a:ext cx="484504" cy="1684654"/>
                  <a:chOff x="7499985" y="4103370"/>
                  <a:chExt cx="484504" cy="1684654"/>
                </a:xfrm>
              </p:grpSpPr>
              <p:sp>
                <p:nvSpPr>
                  <p:cNvPr id="146" name="矩形"/>
                  <p:cNvSpPr>
                    <a:spLocks/>
                  </p:cNvSpPr>
                  <p:nvPr/>
                </p:nvSpPr>
                <p:spPr>
                  <a:xfrm>
                    <a:off x="7513320" y="4103370"/>
                    <a:ext cx="450215" cy="518159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miter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147" name="矩形"/>
                  <p:cNvSpPr>
                    <a:spLocks/>
                  </p:cNvSpPr>
                  <p:nvPr/>
                </p:nvSpPr>
                <p:spPr>
                  <a:xfrm>
                    <a:off x="7512050" y="4497705"/>
                    <a:ext cx="472440" cy="518160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miter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148" name="矩形"/>
                  <p:cNvSpPr>
                    <a:spLocks/>
                  </p:cNvSpPr>
                  <p:nvPr/>
                </p:nvSpPr>
                <p:spPr>
                  <a:xfrm>
                    <a:off x="7500620" y="4884419"/>
                    <a:ext cx="450214" cy="518159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miter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149" name="矩形"/>
                  <p:cNvSpPr>
                    <a:spLocks/>
                  </p:cNvSpPr>
                  <p:nvPr/>
                </p:nvSpPr>
                <p:spPr>
                  <a:xfrm>
                    <a:off x="7499985" y="5269865"/>
                    <a:ext cx="450215" cy="518159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miter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86394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4" name="组合"/>
          <p:cNvGrpSpPr>
            <a:grpSpLocks/>
          </p:cNvGrpSpPr>
          <p:nvPr/>
        </p:nvGrpSpPr>
        <p:grpSpPr>
          <a:xfrm>
            <a:off x="454025" y="533400"/>
            <a:ext cx="4014535" cy="5715000"/>
            <a:chOff x="454025" y="533400"/>
            <a:chExt cx="4014535" cy="5715000"/>
          </a:xfrm>
        </p:grpSpPr>
        <p:sp>
          <p:nvSpPr>
            <p:cNvPr id="4240" name="矩形"/>
            <p:cNvSpPr>
              <a:spLocks/>
            </p:cNvSpPr>
            <p:nvPr/>
          </p:nvSpPr>
          <p:spPr>
            <a:xfrm>
              <a:off x="838200" y="533400"/>
              <a:ext cx="2506422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OC</a:t>
              </a: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门的特点：</a:t>
              </a:r>
            </a:p>
          </p:txBody>
        </p:sp>
        <p:sp>
          <p:nvSpPr>
            <p:cNvPr id="4241" name="矩形"/>
            <p:cNvSpPr>
              <a:spLocks/>
            </p:cNvSpPr>
            <p:nvPr/>
          </p:nvSpPr>
          <p:spPr>
            <a:xfrm>
              <a:off x="454025" y="1143000"/>
              <a:ext cx="4014535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1.</a:t>
              </a:r>
              <a:r>
                <a:rPr lang="zh-CN" altLang="en-US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输出端可直接驱动负载</a:t>
              </a:r>
            </a:p>
          </p:txBody>
        </p:sp>
        <p:sp>
          <p:nvSpPr>
            <p:cNvPr id="4242" name="直线"/>
            <p:cNvSpPr>
              <a:spLocks/>
            </p:cNvSpPr>
            <p:nvPr/>
          </p:nvSpPr>
          <p:spPr>
            <a:xfrm>
              <a:off x="4419599" y="1143000"/>
              <a:ext cx="0" cy="5105400"/>
            </a:xfrm>
            <a:prstGeom prst="line">
              <a:avLst/>
            </a:prstGeom>
            <a:noFill/>
            <a:ln w="28575" cap="flat" cmpd="sng">
              <a:solidFill>
                <a:srgbClr val="CC0000"/>
              </a:solidFill>
              <a:prstDash val="dash"/>
              <a:round/>
            </a:ln>
          </p:spPr>
        </p:sp>
        <p:grpSp>
          <p:nvGrpSpPr>
            <p:cNvPr id="4283" name="组合"/>
            <p:cNvGrpSpPr>
              <a:grpSpLocks/>
            </p:cNvGrpSpPr>
            <p:nvPr/>
          </p:nvGrpSpPr>
          <p:grpSpPr>
            <a:xfrm>
              <a:off x="457200" y="1524000"/>
              <a:ext cx="3652837" cy="4262438"/>
              <a:chOff x="457200" y="1524000"/>
              <a:chExt cx="3652837" cy="4262438"/>
            </a:xfrm>
          </p:grpSpPr>
          <p:sp>
            <p:nvSpPr>
              <p:cNvPr id="4243" name="矩形"/>
              <p:cNvSpPr>
                <a:spLocks/>
              </p:cNvSpPr>
              <p:nvPr/>
            </p:nvSpPr>
            <p:spPr>
              <a:xfrm>
                <a:off x="838200" y="1752600"/>
                <a:ext cx="914399" cy="53340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如：</a:t>
                </a:r>
              </a:p>
            </p:txBody>
          </p:sp>
          <p:sp>
            <p:nvSpPr>
              <p:cNvPr id="4244" name="矩形"/>
              <p:cNvSpPr>
                <a:spLocks/>
              </p:cNvSpPr>
              <p:nvPr/>
            </p:nvSpPr>
            <p:spPr>
              <a:xfrm>
                <a:off x="2743199" y="3352800"/>
                <a:ext cx="457199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Y</a:t>
                </a:r>
                <a:endParaRPr lang="zh-CN" altLang="en-US" sz="2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245" name="矩形"/>
              <p:cNvSpPr>
                <a:spLocks/>
              </p:cNvSpPr>
              <p:nvPr/>
            </p:nvSpPr>
            <p:spPr>
              <a:xfrm>
                <a:off x="1600199" y="2787650"/>
                <a:ext cx="990600" cy="1219200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grpSp>
            <p:nvGrpSpPr>
              <p:cNvPr id="4249" name="组合"/>
              <p:cNvGrpSpPr>
                <a:grpSpLocks/>
              </p:cNvGrpSpPr>
              <p:nvPr/>
            </p:nvGrpSpPr>
            <p:grpSpPr>
              <a:xfrm>
                <a:off x="990600" y="3016250"/>
                <a:ext cx="609600" cy="914400"/>
                <a:chOff x="990600" y="3016250"/>
                <a:chExt cx="609600" cy="914400"/>
              </a:xfrm>
            </p:grpSpPr>
            <p:sp>
              <p:nvSpPr>
                <p:cNvPr id="4246" name="直线"/>
                <p:cNvSpPr>
                  <a:spLocks/>
                </p:cNvSpPr>
                <p:nvPr/>
              </p:nvSpPr>
              <p:spPr>
                <a:xfrm>
                  <a:off x="990600" y="3016250"/>
                  <a:ext cx="6096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247" name="直线"/>
                <p:cNvSpPr>
                  <a:spLocks/>
                </p:cNvSpPr>
                <p:nvPr/>
              </p:nvSpPr>
              <p:spPr>
                <a:xfrm>
                  <a:off x="990600" y="3457575"/>
                  <a:ext cx="6096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248" name="直线"/>
                <p:cNvSpPr>
                  <a:spLocks/>
                </p:cNvSpPr>
                <p:nvPr/>
              </p:nvSpPr>
              <p:spPr>
                <a:xfrm>
                  <a:off x="990600" y="3930650"/>
                  <a:ext cx="6096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250" name="椭圆"/>
              <p:cNvSpPr>
                <a:spLocks/>
              </p:cNvSpPr>
              <p:nvPr/>
            </p:nvSpPr>
            <p:spPr>
              <a:xfrm>
                <a:off x="838200" y="2971800"/>
                <a:ext cx="152400" cy="1524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51" name="椭圆"/>
              <p:cNvSpPr>
                <a:spLocks/>
              </p:cNvSpPr>
              <p:nvPr/>
            </p:nvSpPr>
            <p:spPr>
              <a:xfrm>
                <a:off x="838200" y="3429000"/>
                <a:ext cx="152400" cy="1524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52" name="椭圆"/>
              <p:cNvSpPr>
                <a:spLocks/>
              </p:cNvSpPr>
              <p:nvPr/>
            </p:nvSpPr>
            <p:spPr>
              <a:xfrm>
                <a:off x="838200" y="3902075"/>
                <a:ext cx="152400" cy="1524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53" name="椭圆"/>
              <p:cNvSpPr>
                <a:spLocks/>
              </p:cNvSpPr>
              <p:nvPr/>
            </p:nvSpPr>
            <p:spPr>
              <a:xfrm>
                <a:off x="2590799" y="3244850"/>
                <a:ext cx="152400" cy="1524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54" name="直线"/>
              <p:cNvSpPr>
                <a:spLocks/>
              </p:cNvSpPr>
              <p:nvPr/>
            </p:nvSpPr>
            <p:spPr>
              <a:xfrm>
                <a:off x="2743199" y="3352800"/>
                <a:ext cx="1066799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55" name="矩形"/>
              <p:cNvSpPr>
                <a:spLocks/>
              </p:cNvSpPr>
              <p:nvPr/>
            </p:nvSpPr>
            <p:spPr>
              <a:xfrm>
                <a:off x="1828799" y="28194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256" name="矩形"/>
              <p:cNvSpPr>
                <a:spLocks/>
              </p:cNvSpPr>
              <p:nvPr/>
            </p:nvSpPr>
            <p:spPr>
              <a:xfrm>
                <a:off x="457200" y="3657600"/>
                <a:ext cx="428641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endParaRPr lang="zh-CN" altLang="en-US" sz="32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57" name="矩形"/>
              <p:cNvSpPr>
                <a:spLocks/>
              </p:cNvSpPr>
              <p:nvPr/>
            </p:nvSpPr>
            <p:spPr>
              <a:xfrm>
                <a:off x="457200" y="3168650"/>
                <a:ext cx="428641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endParaRPr lang="zh-CN" altLang="en-US" sz="32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58" name="矩形"/>
              <p:cNvSpPr>
                <a:spLocks/>
              </p:cNvSpPr>
              <p:nvPr/>
            </p:nvSpPr>
            <p:spPr>
              <a:xfrm>
                <a:off x="457200" y="2711449"/>
                <a:ext cx="428641" cy="52006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A</a:t>
                </a:r>
                <a:endParaRPr lang="zh-CN" altLang="en-US" sz="32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59" name="直线"/>
              <p:cNvSpPr>
                <a:spLocks/>
              </p:cNvSpPr>
              <p:nvPr/>
            </p:nvSpPr>
            <p:spPr>
              <a:xfrm>
                <a:off x="2285999" y="2819400"/>
                <a:ext cx="304799" cy="3048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grpSp>
            <p:nvGrpSpPr>
              <p:cNvPr id="4263" name="组合"/>
              <p:cNvGrpSpPr>
                <a:grpSpLocks/>
              </p:cNvGrpSpPr>
              <p:nvPr/>
            </p:nvGrpSpPr>
            <p:grpSpPr>
              <a:xfrm>
                <a:off x="2895599" y="2057400"/>
                <a:ext cx="381000" cy="990600"/>
                <a:chOff x="2895599" y="2057400"/>
                <a:chExt cx="381000" cy="990600"/>
              </a:xfrm>
            </p:grpSpPr>
            <p:sp>
              <p:nvSpPr>
                <p:cNvPr id="4260" name="等腰三角形"/>
                <p:cNvSpPr>
                  <a:spLocks/>
                </p:cNvSpPr>
                <p:nvPr/>
              </p:nvSpPr>
              <p:spPr>
                <a:xfrm>
                  <a:off x="2935287" y="2362200"/>
                  <a:ext cx="304799" cy="381000"/>
                </a:xfrm>
                <a:prstGeom prst="triangle">
                  <a:avLst>
                    <a:gd name="adj" fmla="val 50000"/>
                  </a:avLst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miter/>
                </a:ln>
              </p:spPr>
            </p:sp>
            <p:sp>
              <p:nvSpPr>
                <p:cNvPr id="4261" name="直线"/>
                <p:cNvSpPr>
                  <a:spLocks/>
                </p:cNvSpPr>
                <p:nvPr/>
              </p:nvSpPr>
              <p:spPr>
                <a:xfrm>
                  <a:off x="2895599" y="2362200"/>
                  <a:ext cx="3810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62" name="直线"/>
                <p:cNvSpPr>
                  <a:spLocks/>
                </p:cNvSpPr>
                <p:nvPr/>
              </p:nvSpPr>
              <p:spPr>
                <a:xfrm>
                  <a:off x="3087686" y="2057400"/>
                  <a:ext cx="0" cy="9906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  <p:sp>
            <p:nvSpPr>
              <p:cNvPr id="4264" name="矩形"/>
              <p:cNvSpPr>
                <a:spLocks/>
              </p:cNvSpPr>
              <p:nvPr/>
            </p:nvSpPr>
            <p:spPr>
              <a:xfrm>
                <a:off x="3505199" y="2362200"/>
                <a:ext cx="604837" cy="424814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KA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265" name="直线"/>
              <p:cNvSpPr>
                <a:spLocks/>
              </p:cNvSpPr>
              <p:nvPr/>
            </p:nvSpPr>
            <p:spPr>
              <a:xfrm flipV="1">
                <a:off x="3809999" y="2819400"/>
                <a:ext cx="0" cy="5334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66" name="直线"/>
              <p:cNvSpPr>
                <a:spLocks/>
              </p:cNvSpPr>
              <p:nvPr/>
            </p:nvSpPr>
            <p:spPr>
              <a:xfrm>
                <a:off x="3084512" y="3048000"/>
                <a:ext cx="727075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267" name="直线"/>
              <p:cNvSpPr>
                <a:spLocks/>
              </p:cNvSpPr>
              <p:nvPr/>
            </p:nvSpPr>
            <p:spPr>
              <a:xfrm flipV="1">
                <a:off x="3809999" y="1828800"/>
                <a:ext cx="0" cy="533399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268" name="直线"/>
              <p:cNvSpPr>
                <a:spLocks/>
              </p:cNvSpPr>
              <p:nvPr/>
            </p:nvSpPr>
            <p:spPr>
              <a:xfrm>
                <a:off x="3087687" y="2057400"/>
                <a:ext cx="727074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269" name="椭圆"/>
              <p:cNvSpPr>
                <a:spLocks/>
              </p:cNvSpPr>
              <p:nvPr/>
            </p:nvSpPr>
            <p:spPr>
              <a:xfrm>
                <a:off x="3733799" y="1676400"/>
                <a:ext cx="152400" cy="1524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70" name="矩形"/>
              <p:cNvSpPr>
                <a:spLocks/>
              </p:cNvSpPr>
              <p:nvPr/>
            </p:nvSpPr>
            <p:spPr>
              <a:xfrm>
                <a:off x="2895599" y="1524000"/>
                <a:ext cx="838199" cy="81533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rPr>
                  <a:t>+24V</a:t>
                </a:r>
                <a:endPara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grpSp>
            <p:nvGrpSpPr>
              <p:cNvPr id="4282" name="组合"/>
              <p:cNvGrpSpPr>
                <a:grpSpLocks/>
              </p:cNvGrpSpPr>
              <p:nvPr/>
            </p:nvGrpSpPr>
            <p:grpSpPr>
              <a:xfrm>
                <a:off x="1445485" y="4191000"/>
                <a:ext cx="2023202" cy="1595437"/>
                <a:chOff x="1445485" y="4191000"/>
                <a:chExt cx="2023202" cy="1595437"/>
              </a:xfrm>
            </p:grpSpPr>
            <p:sp>
              <p:nvSpPr>
                <p:cNvPr id="4271" name="直线"/>
                <p:cNvSpPr>
                  <a:spLocks/>
                </p:cNvSpPr>
                <p:nvPr/>
              </p:nvSpPr>
              <p:spPr>
                <a:xfrm>
                  <a:off x="1828799" y="4648200"/>
                  <a:ext cx="6858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72" name="椭圆"/>
                <p:cNvSpPr>
                  <a:spLocks/>
                </p:cNvSpPr>
                <p:nvPr/>
              </p:nvSpPr>
              <p:spPr>
                <a:xfrm>
                  <a:off x="1676400" y="4572000"/>
                  <a:ext cx="147637" cy="147637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73" name="直线"/>
                <p:cNvSpPr>
                  <a:spLocks/>
                </p:cNvSpPr>
                <p:nvPr/>
              </p:nvSpPr>
              <p:spPr>
                <a:xfrm>
                  <a:off x="2514599" y="4495800"/>
                  <a:ext cx="304800" cy="1524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74" name="直线"/>
                <p:cNvSpPr>
                  <a:spLocks/>
                </p:cNvSpPr>
                <p:nvPr/>
              </p:nvSpPr>
              <p:spPr>
                <a:xfrm>
                  <a:off x="2819399" y="46482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75" name="流程图: 汇总连接"/>
                <p:cNvSpPr>
                  <a:spLocks/>
                </p:cNvSpPr>
                <p:nvPr/>
              </p:nvSpPr>
              <p:spPr>
                <a:xfrm>
                  <a:off x="3087686" y="4953000"/>
                  <a:ext cx="381000" cy="381000"/>
                </a:xfrm>
                <a:prstGeom prst="flowChartSummingJunction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76" name="直线"/>
                <p:cNvSpPr>
                  <a:spLocks/>
                </p:cNvSpPr>
                <p:nvPr/>
              </p:nvSpPr>
              <p:spPr>
                <a:xfrm>
                  <a:off x="3276599" y="4648200"/>
                  <a:ext cx="0" cy="3047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77" name="直线"/>
                <p:cNvSpPr>
                  <a:spLocks/>
                </p:cNvSpPr>
                <p:nvPr/>
              </p:nvSpPr>
              <p:spPr>
                <a:xfrm>
                  <a:off x="3276599" y="5334000"/>
                  <a:ext cx="0" cy="3810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78" name="直线"/>
                <p:cNvSpPr>
                  <a:spLocks/>
                </p:cNvSpPr>
                <p:nvPr/>
              </p:nvSpPr>
              <p:spPr>
                <a:xfrm flipH="1">
                  <a:off x="1828799" y="5715000"/>
                  <a:ext cx="14477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79" name="椭圆"/>
                <p:cNvSpPr>
                  <a:spLocks/>
                </p:cNvSpPr>
                <p:nvPr/>
              </p:nvSpPr>
              <p:spPr>
                <a:xfrm>
                  <a:off x="1676400" y="5638800"/>
                  <a:ext cx="147637" cy="147637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280" name="矩形"/>
                <p:cNvSpPr>
                  <a:spLocks/>
                </p:cNvSpPr>
                <p:nvPr/>
              </p:nvSpPr>
              <p:spPr>
                <a:xfrm>
                  <a:off x="2438399" y="4191000"/>
                  <a:ext cx="571880" cy="38671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ctr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0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KA</a:t>
                  </a:r>
                  <a:endParaRPr lang="zh-CN" altLang="en-US" sz="20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4281" name="矩形"/>
                <p:cNvSpPr>
                  <a:spLocks/>
                </p:cNvSpPr>
                <p:nvPr/>
              </p:nvSpPr>
              <p:spPr>
                <a:xfrm>
                  <a:off x="1445485" y="4926330"/>
                  <a:ext cx="652329" cy="35814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anchor="ctr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1800" b="1" i="0" u="none" strike="noStrike" kern="1200" cap="none" spc="0" baseline="0">
                      <a:solidFill>
                        <a:srgbClr val="FF3300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~220</a:t>
                  </a:r>
                  <a:endParaRPr lang="zh-CN" altLang="en-US" sz="1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</p:grpSp>
      </p:grpSp>
      <p:sp>
        <p:nvSpPr>
          <p:cNvPr id="4285" name="矩形"/>
          <p:cNvSpPr>
            <a:spLocks/>
          </p:cNvSpPr>
          <p:nvPr/>
        </p:nvSpPr>
        <p:spPr>
          <a:xfrm>
            <a:off x="4492625" y="1143000"/>
            <a:ext cx="4014535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几个输出端可直接相联</a:t>
            </a:r>
          </a:p>
        </p:txBody>
      </p:sp>
      <p:grpSp>
        <p:nvGrpSpPr>
          <p:cNvPr id="4346" name="组合"/>
          <p:cNvGrpSpPr>
            <a:grpSpLocks/>
          </p:cNvGrpSpPr>
          <p:nvPr/>
        </p:nvGrpSpPr>
        <p:grpSpPr>
          <a:xfrm>
            <a:off x="4953000" y="1878330"/>
            <a:ext cx="3413161" cy="3689985"/>
            <a:chOff x="4953000" y="1878330"/>
            <a:chExt cx="3413161" cy="3689985"/>
          </a:xfrm>
        </p:grpSpPr>
        <p:grpSp>
          <p:nvGrpSpPr>
            <p:cNvPr id="4344" name="组合"/>
            <p:cNvGrpSpPr>
              <a:grpSpLocks/>
            </p:cNvGrpSpPr>
            <p:nvPr/>
          </p:nvGrpSpPr>
          <p:grpSpPr>
            <a:xfrm>
              <a:off x="4953000" y="1878330"/>
              <a:ext cx="3413161" cy="3689985"/>
              <a:chOff x="4953000" y="1878330"/>
              <a:chExt cx="3413161" cy="3689985"/>
            </a:xfrm>
          </p:grpSpPr>
          <p:sp>
            <p:nvSpPr>
              <p:cNvPr id="4286" name="直线"/>
              <p:cNvSpPr>
                <a:spLocks/>
              </p:cNvSpPr>
              <p:nvPr/>
            </p:nvSpPr>
            <p:spPr>
              <a:xfrm>
                <a:off x="7162801" y="2667000"/>
                <a:ext cx="0" cy="24384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87" name="椭圆"/>
              <p:cNvSpPr>
                <a:spLocks/>
              </p:cNvSpPr>
              <p:nvPr/>
            </p:nvSpPr>
            <p:spPr>
              <a:xfrm>
                <a:off x="7772401" y="20574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88" name="矩形"/>
              <p:cNvSpPr>
                <a:spLocks/>
              </p:cNvSpPr>
              <p:nvPr/>
            </p:nvSpPr>
            <p:spPr>
              <a:xfrm>
                <a:off x="5943600" y="2133600"/>
                <a:ext cx="685800" cy="990600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grpSp>
            <p:nvGrpSpPr>
              <p:cNvPr id="4292" name="组合"/>
              <p:cNvGrpSpPr>
                <a:grpSpLocks/>
              </p:cNvGrpSpPr>
              <p:nvPr/>
            </p:nvGrpSpPr>
            <p:grpSpPr>
              <a:xfrm>
                <a:off x="5486401" y="2362199"/>
                <a:ext cx="457199" cy="533400"/>
                <a:chOff x="5486401" y="2362199"/>
                <a:chExt cx="457199" cy="533400"/>
              </a:xfrm>
            </p:grpSpPr>
            <p:sp>
              <p:nvSpPr>
                <p:cNvPr id="4289" name="直线"/>
                <p:cNvSpPr>
                  <a:spLocks/>
                </p:cNvSpPr>
                <p:nvPr/>
              </p:nvSpPr>
              <p:spPr>
                <a:xfrm>
                  <a:off x="5486401" y="2362199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290" name="直线"/>
                <p:cNvSpPr>
                  <a:spLocks/>
                </p:cNvSpPr>
                <p:nvPr/>
              </p:nvSpPr>
              <p:spPr>
                <a:xfrm>
                  <a:off x="5486401" y="26289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291" name="直线"/>
                <p:cNvSpPr>
                  <a:spLocks/>
                </p:cNvSpPr>
                <p:nvPr/>
              </p:nvSpPr>
              <p:spPr>
                <a:xfrm>
                  <a:off x="5486401" y="28956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293" name="椭圆"/>
              <p:cNvSpPr>
                <a:spLocks/>
              </p:cNvSpPr>
              <p:nvPr/>
            </p:nvSpPr>
            <p:spPr>
              <a:xfrm>
                <a:off x="5370512" y="2303462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94" name="直线"/>
              <p:cNvSpPr>
                <a:spLocks/>
              </p:cNvSpPr>
              <p:nvPr/>
            </p:nvSpPr>
            <p:spPr>
              <a:xfrm>
                <a:off x="6781801" y="2667000"/>
                <a:ext cx="3810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295" name="矩形"/>
              <p:cNvSpPr>
                <a:spLocks/>
              </p:cNvSpPr>
              <p:nvPr/>
            </p:nvSpPr>
            <p:spPr>
              <a:xfrm>
                <a:off x="6019800" y="2119312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3333CC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800" b="1" i="0" u="none" strike="noStrike" kern="1200" cap="none" spc="0" baseline="0">
                  <a:solidFill>
                    <a:srgbClr val="3333CC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296" name="矩形"/>
              <p:cNvSpPr>
                <a:spLocks/>
              </p:cNvSpPr>
              <p:nvPr/>
            </p:nvSpPr>
            <p:spPr>
              <a:xfrm>
                <a:off x="5029200" y="21336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A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97" name="矩形"/>
              <p:cNvSpPr>
                <a:spLocks/>
              </p:cNvSpPr>
              <p:nvPr/>
            </p:nvSpPr>
            <p:spPr>
              <a:xfrm>
                <a:off x="4953000" y="24384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98" name="矩形"/>
              <p:cNvSpPr>
                <a:spLocks/>
              </p:cNvSpPr>
              <p:nvPr/>
            </p:nvSpPr>
            <p:spPr>
              <a:xfrm>
                <a:off x="4953000" y="27432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299" name="椭圆"/>
              <p:cNvSpPr>
                <a:spLocks/>
              </p:cNvSpPr>
              <p:nvPr/>
            </p:nvSpPr>
            <p:spPr>
              <a:xfrm>
                <a:off x="5373687" y="2555875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00" name="椭圆"/>
              <p:cNvSpPr>
                <a:spLocks/>
              </p:cNvSpPr>
              <p:nvPr/>
            </p:nvSpPr>
            <p:spPr>
              <a:xfrm>
                <a:off x="5373687" y="28194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01" name="椭圆"/>
              <p:cNvSpPr>
                <a:spLocks/>
              </p:cNvSpPr>
              <p:nvPr/>
            </p:nvSpPr>
            <p:spPr>
              <a:xfrm>
                <a:off x="6629401" y="2590800"/>
                <a:ext cx="150811" cy="150812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02" name="矩形"/>
              <p:cNvSpPr>
                <a:spLocks/>
              </p:cNvSpPr>
              <p:nvPr/>
            </p:nvSpPr>
            <p:spPr>
              <a:xfrm>
                <a:off x="6705600" y="2209800"/>
                <a:ext cx="428944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Y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03" name="直线"/>
              <p:cNvSpPr>
                <a:spLocks/>
              </p:cNvSpPr>
              <p:nvPr/>
            </p:nvSpPr>
            <p:spPr>
              <a:xfrm>
                <a:off x="6400801" y="2133600"/>
                <a:ext cx="228599" cy="2286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304" name="矩形"/>
              <p:cNvSpPr>
                <a:spLocks/>
              </p:cNvSpPr>
              <p:nvPr/>
            </p:nvSpPr>
            <p:spPr>
              <a:xfrm>
                <a:off x="5943600" y="3352800"/>
                <a:ext cx="685800" cy="990600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grpSp>
            <p:nvGrpSpPr>
              <p:cNvPr id="4308" name="组合"/>
              <p:cNvGrpSpPr>
                <a:grpSpLocks/>
              </p:cNvGrpSpPr>
              <p:nvPr/>
            </p:nvGrpSpPr>
            <p:grpSpPr>
              <a:xfrm>
                <a:off x="5486401" y="3581399"/>
                <a:ext cx="457199" cy="533400"/>
                <a:chOff x="5486401" y="3581399"/>
                <a:chExt cx="457199" cy="533400"/>
              </a:xfrm>
            </p:grpSpPr>
            <p:sp>
              <p:nvSpPr>
                <p:cNvPr id="4305" name="直线"/>
                <p:cNvSpPr>
                  <a:spLocks/>
                </p:cNvSpPr>
                <p:nvPr/>
              </p:nvSpPr>
              <p:spPr>
                <a:xfrm>
                  <a:off x="5486401" y="3581399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306" name="直线"/>
                <p:cNvSpPr>
                  <a:spLocks/>
                </p:cNvSpPr>
                <p:nvPr/>
              </p:nvSpPr>
              <p:spPr>
                <a:xfrm>
                  <a:off x="5486401" y="38481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307" name="直线"/>
                <p:cNvSpPr>
                  <a:spLocks/>
                </p:cNvSpPr>
                <p:nvPr/>
              </p:nvSpPr>
              <p:spPr>
                <a:xfrm>
                  <a:off x="5486401" y="41148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309" name="椭圆"/>
              <p:cNvSpPr>
                <a:spLocks/>
              </p:cNvSpPr>
              <p:nvPr/>
            </p:nvSpPr>
            <p:spPr>
              <a:xfrm>
                <a:off x="5370512" y="3522662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10" name="直线"/>
              <p:cNvSpPr>
                <a:spLocks/>
              </p:cNvSpPr>
              <p:nvPr/>
            </p:nvSpPr>
            <p:spPr>
              <a:xfrm>
                <a:off x="6781801" y="3886200"/>
                <a:ext cx="3810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11" name="矩形"/>
              <p:cNvSpPr>
                <a:spLocks/>
              </p:cNvSpPr>
              <p:nvPr/>
            </p:nvSpPr>
            <p:spPr>
              <a:xfrm>
                <a:off x="6019800" y="3338512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3333CC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800" b="1" i="0" u="none" strike="noStrike" kern="1200" cap="none" spc="0" baseline="0">
                  <a:solidFill>
                    <a:srgbClr val="3333CC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312" name="矩形"/>
              <p:cNvSpPr>
                <a:spLocks/>
              </p:cNvSpPr>
              <p:nvPr/>
            </p:nvSpPr>
            <p:spPr>
              <a:xfrm>
                <a:off x="5029200" y="33528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A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13" name="矩形"/>
              <p:cNvSpPr>
                <a:spLocks/>
              </p:cNvSpPr>
              <p:nvPr/>
            </p:nvSpPr>
            <p:spPr>
              <a:xfrm>
                <a:off x="4953000" y="36576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14" name="矩形"/>
              <p:cNvSpPr>
                <a:spLocks/>
              </p:cNvSpPr>
              <p:nvPr/>
            </p:nvSpPr>
            <p:spPr>
              <a:xfrm>
                <a:off x="4953000" y="3962399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15" name="椭圆"/>
              <p:cNvSpPr>
                <a:spLocks/>
              </p:cNvSpPr>
              <p:nvPr/>
            </p:nvSpPr>
            <p:spPr>
              <a:xfrm>
                <a:off x="5373687" y="3775075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16" name="椭圆"/>
              <p:cNvSpPr>
                <a:spLocks/>
              </p:cNvSpPr>
              <p:nvPr/>
            </p:nvSpPr>
            <p:spPr>
              <a:xfrm>
                <a:off x="5373687" y="40386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17" name="矩形"/>
              <p:cNvSpPr>
                <a:spLocks/>
              </p:cNvSpPr>
              <p:nvPr/>
            </p:nvSpPr>
            <p:spPr>
              <a:xfrm>
                <a:off x="6705600" y="3429000"/>
                <a:ext cx="428944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Y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18" name="直线"/>
              <p:cNvSpPr>
                <a:spLocks/>
              </p:cNvSpPr>
              <p:nvPr/>
            </p:nvSpPr>
            <p:spPr>
              <a:xfrm>
                <a:off x="6400801" y="3352800"/>
                <a:ext cx="228599" cy="2286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319" name="矩形"/>
              <p:cNvSpPr>
                <a:spLocks/>
              </p:cNvSpPr>
              <p:nvPr/>
            </p:nvSpPr>
            <p:spPr>
              <a:xfrm>
                <a:off x="5943600" y="4572000"/>
                <a:ext cx="685800" cy="990599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/>
              </a:ln>
            </p:spPr>
          </p:sp>
          <p:grpSp>
            <p:nvGrpSpPr>
              <p:cNvPr id="4323" name="组合"/>
              <p:cNvGrpSpPr>
                <a:grpSpLocks/>
              </p:cNvGrpSpPr>
              <p:nvPr/>
            </p:nvGrpSpPr>
            <p:grpSpPr>
              <a:xfrm>
                <a:off x="5486401" y="4800600"/>
                <a:ext cx="457199" cy="533400"/>
                <a:chOff x="5486401" y="4800600"/>
                <a:chExt cx="457199" cy="533400"/>
              </a:xfrm>
            </p:grpSpPr>
            <p:sp>
              <p:nvSpPr>
                <p:cNvPr id="4320" name="直线"/>
                <p:cNvSpPr>
                  <a:spLocks/>
                </p:cNvSpPr>
                <p:nvPr/>
              </p:nvSpPr>
              <p:spPr>
                <a:xfrm>
                  <a:off x="5486401" y="48006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321" name="直线"/>
                <p:cNvSpPr>
                  <a:spLocks/>
                </p:cNvSpPr>
                <p:nvPr/>
              </p:nvSpPr>
              <p:spPr>
                <a:xfrm>
                  <a:off x="5486401" y="50673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322" name="直线"/>
                <p:cNvSpPr>
                  <a:spLocks/>
                </p:cNvSpPr>
                <p:nvPr/>
              </p:nvSpPr>
              <p:spPr>
                <a:xfrm>
                  <a:off x="5486401" y="5334000"/>
                  <a:ext cx="45719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324" name="椭圆"/>
              <p:cNvSpPr>
                <a:spLocks/>
              </p:cNvSpPr>
              <p:nvPr/>
            </p:nvSpPr>
            <p:spPr>
              <a:xfrm>
                <a:off x="5370512" y="4741862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25" name="直线"/>
              <p:cNvSpPr>
                <a:spLocks/>
              </p:cNvSpPr>
              <p:nvPr/>
            </p:nvSpPr>
            <p:spPr>
              <a:xfrm>
                <a:off x="6781801" y="5105400"/>
                <a:ext cx="3810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26" name="矩形"/>
              <p:cNvSpPr>
                <a:spLocks/>
              </p:cNvSpPr>
              <p:nvPr/>
            </p:nvSpPr>
            <p:spPr>
              <a:xfrm>
                <a:off x="6019800" y="4572000"/>
                <a:ext cx="457200" cy="519112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800" b="1" i="0" u="none" strike="noStrike" kern="1200" cap="none" spc="0" baseline="0">
                    <a:solidFill>
                      <a:srgbClr val="3333CC"/>
                    </a:solidFill>
                    <a:latin typeface="Times New Roman" charset="0"/>
                    <a:ea typeface="宋体" charset="0"/>
                    <a:cs typeface="宋体" charset="0"/>
                  </a:rPr>
                  <a:t>&amp;</a:t>
                </a:r>
                <a:endParaRPr lang="zh-CN" altLang="en-US" sz="2800" b="1" i="0" u="none" strike="noStrike" kern="1200" cap="none" spc="0" baseline="0">
                  <a:solidFill>
                    <a:srgbClr val="3333CC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327" name="矩形"/>
              <p:cNvSpPr>
                <a:spLocks/>
              </p:cNvSpPr>
              <p:nvPr/>
            </p:nvSpPr>
            <p:spPr>
              <a:xfrm>
                <a:off x="5029200" y="45720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A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28" name="矩形"/>
              <p:cNvSpPr>
                <a:spLocks/>
              </p:cNvSpPr>
              <p:nvPr/>
            </p:nvSpPr>
            <p:spPr>
              <a:xfrm>
                <a:off x="4953000" y="48768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B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29" name="矩形"/>
              <p:cNvSpPr>
                <a:spLocks/>
              </p:cNvSpPr>
              <p:nvPr/>
            </p:nvSpPr>
            <p:spPr>
              <a:xfrm>
                <a:off x="4953000" y="5181600"/>
                <a:ext cx="443365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000" b="1" i="0" u="none" strike="noStrike" kern="1200" cap="none" spc="0" baseline="-2500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30" name="椭圆"/>
              <p:cNvSpPr>
                <a:spLocks/>
              </p:cNvSpPr>
              <p:nvPr/>
            </p:nvSpPr>
            <p:spPr>
              <a:xfrm>
                <a:off x="5373687" y="4994275"/>
                <a:ext cx="115887" cy="115888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31" name="椭圆"/>
              <p:cNvSpPr>
                <a:spLocks/>
              </p:cNvSpPr>
              <p:nvPr/>
            </p:nvSpPr>
            <p:spPr>
              <a:xfrm>
                <a:off x="5373687" y="52578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32" name="矩形"/>
              <p:cNvSpPr>
                <a:spLocks/>
              </p:cNvSpPr>
              <p:nvPr/>
            </p:nvSpPr>
            <p:spPr>
              <a:xfrm>
                <a:off x="6705600" y="4648199"/>
                <a:ext cx="428944" cy="38671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i="1" u="none" strike="noStrike" kern="1200" cap="none" spc="0" baseline="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Y</a:t>
                </a:r>
                <a:r>
                  <a:rPr lang="en-US" altLang="zh-CN" sz="2000" b="1" i="0" u="none" strike="noStrike" kern="1200" cap="none" spc="0" baseline="-25000">
                    <a:solidFill>
                      <a:srgbClr val="CC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2000" b="1" i="0" u="none" strike="noStrike" kern="1200" cap="none" spc="0" baseline="0">
                  <a:solidFill>
                    <a:srgbClr val="CC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33" name="直线"/>
              <p:cNvSpPr>
                <a:spLocks/>
              </p:cNvSpPr>
              <p:nvPr/>
            </p:nvSpPr>
            <p:spPr>
              <a:xfrm>
                <a:off x="6400801" y="4572000"/>
                <a:ext cx="228599" cy="228599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334" name="直线"/>
              <p:cNvSpPr>
                <a:spLocks/>
              </p:cNvSpPr>
              <p:nvPr/>
            </p:nvSpPr>
            <p:spPr>
              <a:xfrm>
                <a:off x="7162801" y="3886200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335" name="椭圆"/>
              <p:cNvSpPr>
                <a:spLocks/>
              </p:cNvSpPr>
              <p:nvPr/>
            </p:nvSpPr>
            <p:spPr>
              <a:xfrm>
                <a:off x="7126288" y="3846513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8575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36" name="直线"/>
              <p:cNvSpPr>
                <a:spLocks/>
              </p:cNvSpPr>
              <p:nvPr/>
            </p:nvSpPr>
            <p:spPr>
              <a:xfrm flipV="1">
                <a:off x="7848600" y="3276600"/>
                <a:ext cx="0" cy="5334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337" name="椭圆"/>
              <p:cNvSpPr>
                <a:spLocks/>
              </p:cNvSpPr>
              <p:nvPr/>
            </p:nvSpPr>
            <p:spPr>
              <a:xfrm>
                <a:off x="6629401" y="3810000"/>
                <a:ext cx="150811" cy="150812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38" name="椭圆"/>
              <p:cNvSpPr>
                <a:spLocks/>
              </p:cNvSpPr>
              <p:nvPr/>
            </p:nvSpPr>
            <p:spPr>
              <a:xfrm>
                <a:off x="6629401" y="5029200"/>
                <a:ext cx="150811" cy="150812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39" name="椭圆"/>
              <p:cNvSpPr>
                <a:spLocks/>
              </p:cNvSpPr>
              <p:nvPr/>
            </p:nvSpPr>
            <p:spPr>
              <a:xfrm>
                <a:off x="7772401" y="38100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340" name="直线"/>
              <p:cNvSpPr>
                <a:spLocks/>
              </p:cNvSpPr>
              <p:nvPr/>
            </p:nvSpPr>
            <p:spPr>
              <a:xfrm flipV="1">
                <a:off x="7839075" y="2154237"/>
                <a:ext cx="0" cy="6858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341" name="矩形"/>
              <p:cNvSpPr>
                <a:spLocks/>
              </p:cNvSpPr>
              <p:nvPr/>
            </p:nvSpPr>
            <p:spPr>
              <a:xfrm>
                <a:off x="7772401" y="2819400"/>
                <a:ext cx="152400" cy="457199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4342" name="矩形"/>
              <p:cNvSpPr>
                <a:spLocks/>
              </p:cNvSpPr>
              <p:nvPr/>
            </p:nvSpPr>
            <p:spPr>
              <a:xfrm>
                <a:off x="7913884" y="1878330"/>
                <a:ext cx="356793" cy="35813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endParaRPr lang="zh-CN" altLang="en-US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343" name="矩形"/>
              <p:cNvSpPr>
                <a:spLocks/>
              </p:cNvSpPr>
              <p:nvPr/>
            </p:nvSpPr>
            <p:spPr>
              <a:xfrm>
                <a:off x="7923178" y="2838767"/>
                <a:ext cx="442984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R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L</a:t>
                </a:r>
                <a:endParaRPr lang="zh-CN" altLang="en-US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sp>
          <p:nvSpPr>
            <p:cNvPr id="4345" name="矩形"/>
            <p:cNvSpPr>
              <a:spLocks/>
            </p:cNvSpPr>
            <p:nvPr/>
          </p:nvSpPr>
          <p:spPr>
            <a:xfrm>
              <a:off x="7656761" y="3935730"/>
              <a:ext cx="331293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4352" name="组合"/>
          <p:cNvGrpSpPr>
            <a:grpSpLocks/>
          </p:cNvGrpSpPr>
          <p:nvPr/>
        </p:nvGrpSpPr>
        <p:grpSpPr>
          <a:xfrm>
            <a:off x="4343400" y="2362200"/>
            <a:ext cx="990599" cy="2739390"/>
            <a:chOff x="4343400" y="2362200"/>
            <a:chExt cx="990599" cy="2739390"/>
          </a:xfrm>
        </p:grpSpPr>
        <p:grpSp>
          <p:nvGrpSpPr>
            <p:cNvPr id="4349" name="组合"/>
            <p:cNvGrpSpPr>
              <a:grpSpLocks/>
            </p:cNvGrpSpPr>
            <p:nvPr/>
          </p:nvGrpSpPr>
          <p:grpSpPr>
            <a:xfrm>
              <a:off x="4397109" y="2362200"/>
              <a:ext cx="632091" cy="762000"/>
              <a:chOff x="4397109" y="2362200"/>
              <a:chExt cx="632091" cy="762000"/>
            </a:xfrm>
          </p:grpSpPr>
          <p:sp>
            <p:nvSpPr>
              <p:cNvPr id="4347" name="左大括号"/>
              <p:cNvSpPr>
                <a:spLocks/>
              </p:cNvSpPr>
              <p:nvPr/>
            </p:nvSpPr>
            <p:spPr>
              <a:xfrm>
                <a:off x="4876800" y="2362200"/>
                <a:ext cx="152400" cy="762000"/>
              </a:xfrm>
              <a:prstGeom prst="leftBrace">
                <a:avLst>
                  <a:gd name="adj1" fmla="val 41666"/>
                  <a:gd name="adj2" fmla="val 50000"/>
                </a:avLst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</a:ln>
            </p:spPr>
          </p:sp>
          <p:sp>
            <p:nvSpPr>
              <p:cNvPr id="4348" name="矩形"/>
              <p:cNvSpPr>
                <a:spLocks/>
              </p:cNvSpPr>
              <p:nvPr/>
            </p:nvSpPr>
            <p:spPr>
              <a:xfrm>
                <a:off x="4397109" y="2564130"/>
                <a:ext cx="533933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“1”</a:t>
                </a:r>
                <a:endParaRPr lang="zh-CN" altLang="en-US" sz="1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sp>
          <p:nvSpPr>
            <p:cNvPr id="4350" name="矩形"/>
            <p:cNvSpPr>
              <a:spLocks/>
            </p:cNvSpPr>
            <p:nvPr/>
          </p:nvSpPr>
          <p:spPr>
            <a:xfrm>
              <a:off x="4343400" y="3429000"/>
              <a:ext cx="9905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351" name="矩形"/>
            <p:cNvSpPr>
              <a:spLocks/>
            </p:cNvSpPr>
            <p:nvPr/>
          </p:nvSpPr>
          <p:spPr>
            <a:xfrm>
              <a:off x="4343400" y="4648200"/>
              <a:ext cx="9905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4353" name="矩形"/>
          <p:cNvSpPr>
            <a:spLocks/>
          </p:cNvSpPr>
          <p:nvPr/>
        </p:nvSpPr>
        <p:spPr>
          <a:xfrm>
            <a:off x="7391400" y="4267200"/>
            <a:ext cx="990600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“1”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4354" name="矩形"/>
          <p:cNvSpPr>
            <a:spLocks/>
          </p:cNvSpPr>
          <p:nvPr/>
        </p:nvSpPr>
        <p:spPr>
          <a:xfrm>
            <a:off x="5353503" y="5638324"/>
            <a:ext cx="1969181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线与”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功能</a:t>
            </a:r>
          </a:p>
        </p:txBody>
      </p:sp>
      <p:grpSp>
        <p:nvGrpSpPr>
          <p:cNvPr id="4358" name="组合"/>
          <p:cNvGrpSpPr>
            <a:grpSpLocks/>
          </p:cNvGrpSpPr>
          <p:nvPr/>
        </p:nvGrpSpPr>
        <p:grpSpPr>
          <a:xfrm>
            <a:off x="6858000" y="2590800"/>
            <a:ext cx="228600" cy="2590800"/>
            <a:chOff x="6858000" y="2590800"/>
            <a:chExt cx="228600" cy="2590800"/>
          </a:xfrm>
        </p:grpSpPr>
        <p:sp>
          <p:nvSpPr>
            <p:cNvPr id="4355" name="直线"/>
            <p:cNvSpPr>
              <a:spLocks/>
            </p:cNvSpPr>
            <p:nvPr/>
          </p:nvSpPr>
          <p:spPr>
            <a:xfrm>
              <a:off x="6858000" y="2590800"/>
              <a:ext cx="152400" cy="2286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4356" name="直线"/>
            <p:cNvSpPr>
              <a:spLocks/>
            </p:cNvSpPr>
            <p:nvPr/>
          </p:nvSpPr>
          <p:spPr>
            <a:xfrm>
              <a:off x="6934200" y="3810000"/>
              <a:ext cx="152400" cy="2286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4357" name="直线"/>
            <p:cNvSpPr>
              <a:spLocks/>
            </p:cNvSpPr>
            <p:nvPr/>
          </p:nvSpPr>
          <p:spPr>
            <a:xfrm>
              <a:off x="6858000" y="4953000"/>
              <a:ext cx="152400" cy="228600"/>
            </a:xfrm>
            <a:prstGeom prst="lin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</a:ln>
          </p:spPr>
        </p:sp>
      </p:grpSp>
      <p:grpSp>
        <p:nvGrpSpPr>
          <p:cNvPr id="4361" name="组合"/>
          <p:cNvGrpSpPr>
            <a:grpSpLocks/>
          </p:cNvGrpSpPr>
          <p:nvPr/>
        </p:nvGrpSpPr>
        <p:grpSpPr>
          <a:xfrm>
            <a:off x="4495800" y="2438400"/>
            <a:ext cx="306247" cy="457200"/>
            <a:chOff x="4495800" y="2438400"/>
            <a:chExt cx="306247" cy="457200"/>
          </a:xfrm>
        </p:grpSpPr>
        <p:sp>
          <p:nvSpPr>
            <p:cNvPr id="4359" name="矩形"/>
            <p:cNvSpPr>
              <a:spLocks/>
            </p:cNvSpPr>
            <p:nvPr/>
          </p:nvSpPr>
          <p:spPr>
            <a:xfrm>
              <a:off x="4572000" y="2438400"/>
              <a:ext cx="152400" cy="457200"/>
            </a:xfrm>
            <a:prstGeom prst="rect">
              <a:avLst/>
            </a:pr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</p:sp>
        <p:sp>
          <p:nvSpPr>
            <p:cNvPr id="4360" name="矩形"/>
            <p:cNvSpPr>
              <a:spLocks/>
            </p:cNvSpPr>
            <p:nvPr/>
          </p:nvSpPr>
          <p:spPr>
            <a:xfrm>
              <a:off x="4495800" y="2438400"/>
              <a:ext cx="30624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0</a:t>
              </a:r>
              <a:endParaRPr lang="zh-CN" altLang="en-US" sz="1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6626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3" grpId="0"/>
      <p:bldP spid="4354" grpId="0"/>
      <p:bldP spid="4358" grpId="0" animBg="1"/>
      <p:bldP spid="436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文本框"/>
          <p:cNvSpPr>
            <a:spLocks noGrp="1"/>
          </p:cNvSpPr>
          <p:nvPr>
            <p:ph type="subTitle" idx="1"/>
          </p:nvPr>
        </p:nvSpPr>
        <p:spPr>
          <a:xfrm>
            <a:off x="2362200" y="457200"/>
            <a:ext cx="46482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3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楷体_GB2312" charset="0"/>
                <a:cs typeface="楷体_GB2312" charset="0"/>
              </a:rPr>
              <a:t>20.7    </a:t>
            </a:r>
            <a:r>
              <a:rPr lang="en-US" altLang="zh-CN" sz="33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MOS</a:t>
            </a:r>
            <a:r>
              <a:rPr lang="zh-CN" altLang="en-US" sz="33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charset="-122"/>
                <a:ea typeface="华文新魏" charset="-122"/>
                <a:cs typeface="华文新魏" charset="-122"/>
              </a:rPr>
              <a:t>门电路</a:t>
            </a:r>
            <a:r>
              <a:rPr lang="en-US" altLang="zh-CN" sz="33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楷体_GB2312" charset="0"/>
                <a:ea typeface="楷体_GB2312" charset="0"/>
                <a:cs typeface="楷体_GB2312" charset="0"/>
              </a:rPr>
              <a:t>      </a:t>
            </a:r>
            <a:endParaRPr lang="zh-CN" altLang="en-US" sz="3300" b="1" i="0" u="none" strike="noStrike" kern="1200" cap="none" spc="0" baseline="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楷体_GB2312" charset="0"/>
              <a:ea typeface="楷体_GB2312" charset="0"/>
              <a:cs typeface="楷体_GB2312" charset="0"/>
            </a:endParaRPr>
          </a:p>
        </p:txBody>
      </p:sp>
      <p:sp>
        <p:nvSpPr>
          <p:cNvPr id="4363" name="矩形"/>
          <p:cNvSpPr>
            <a:spLocks/>
          </p:cNvSpPr>
          <p:nvPr/>
        </p:nvSpPr>
        <p:spPr>
          <a:xfrm>
            <a:off x="685800" y="1219200"/>
            <a:ext cx="41910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20.7.1 NMOS</a:t>
            </a:r>
            <a:r>
              <a:rPr lang="zh-CN" altLang="en-US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门电路</a:t>
            </a:r>
            <a:r>
              <a:rPr lang="en-US" altLang="zh-CN" sz="32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</a:t>
            </a:r>
            <a:endParaRPr lang="zh-CN" altLang="en-US" sz="32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4364" name="矩形"/>
          <p:cNvSpPr>
            <a:spLocks/>
          </p:cNvSpPr>
          <p:nvPr/>
        </p:nvSpPr>
        <p:spPr>
          <a:xfrm>
            <a:off x="685800" y="1828800"/>
            <a:ext cx="38862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1. NMOS“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非”门电路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  </a:t>
            </a:r>
            <a:endParaRPr lang="zh-CN" altLang="en-US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4365" name="直线"/>
          <p:cNvSpPr>
            <a:spLocks/>
          </p:cNvSpPr>
          <p:nvPr/>
        </p:nvSpPr>
        <p:spPr>
          <a:xfrm>
            <a:off x="2805113" y="5559425"/>
            <a:ext cx="0" cy="292099"/>
          </a:xfrm>
          <a:prstGeom prst="lin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366" name="矩形"/>
          <p:cNvSpPr>
            <a:spLocks/>
          </p:cNvSpPr>
          <p:nvPr/>
        </p:nvSpPr>
        <p:spPr>
          <a:xfrm>
            <a:off x="5277508" y="1828324"/>
            <a:ext cx="1871932" cy="5200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  <a:sym typeface="MT Extra" charset="0"/>
              </a:rPr>
              <a:t>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g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m1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&gt;&gt;g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m2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4367" name="矩形"/>
          <p:cNvSpPr>
            <a:spLocks/>
          </p:cNvSpPr>
          <p:nvPr/>
        </p:nvSpPr>
        <p:spPr>
          <a:xfrm>
            <a:off x="5105400" y="2428875"/>
            <a:ext cx="2971800" cy="11201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  <a:sym typeface="Symbol" charset="0"/>
              </a:rPr>
              <a:t>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的导通电阻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&lt;&lt; 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的导通电阻</a:t>
            </a:r>
          </a:p>
        </p:txBody>
      </p:sp>
      <p:sp>
        <p:nvSpPr>
          <p:cNvPr id="4368" name="矩形"/>
          <p:cNvSpPr>
            <a:spLocks/>
          </p:cNvSpPr>
          <p:nvPr/>
        </p:nvSpPr>
        <p:spPr>
          <a:xfrm>
            <a:off x="1066800" y="5715000"/>
            <a:ext cx="647776" cy="4533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“1”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4369" name="椭圆形标注"/>
          <p:cNvSpPr>
            <a:spLocks/>
          </p:cNvSpPr>
          <p:nvPr/>
        </p:nvSpPr>
        <p:spPr>
          <a:xfrm>
            <a:off x="3505199" y="4876800"/>
            <a:ext cx="838200" cy="609600"/>
          </a:xfrm>
          <a:prstGeom prst="wedgeEllipseCallout">
            <a:avLst>
              <a:gd name="adj1" fmla="val -133712"/>
              <a:gd name="adj2" fmla="val 13800"/>
            </a:avLst>
          </a:prstGeom>
          <a:solidFill>
            <a:srgbClr val="FFFFCC"/>
          </a:solidFill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导通</a:t>
            </a:r>
          </a:p>
        </p:txBody>
      </p:sp>
      <p:sp>
        <p:nvSpPr>
          <p:cNvPr id="4370" name="矩形"/>
          <p:cNvSpPr>
            <a:spLocks/>
          </p:cNvSpPr>
          <p:nvPr/>
        </p:nvSpPr>
        <p:spPr>
          <a:xfrm>
            <a:off x="3733800" y="4343400"/>
            <a:ext cx="647776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“0”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4373" name="组合"/>
          <p:cNvGrpSpPr>
            <a:grpSpLocks/>
          </p:cNvGrpSpPr>
          <p:nvPr/>
        </p:nvGrpSpPr>
        <p:grpSpPr>
          <a:xfrm>
            <a:off x="1066800" y="5714952"/>
            <a:ext cx="647776" cy="533433"/>
            <a:chOff x="1066800" y="5714952"/>
            <a:chExt cx="647776" cy="533433"/>
          </a:xfrm>
        </p:grpSpPr>
        <p:graphicFrame>
          <p:nvGraphicFramePr>
            <p:cNvPr id="4371" name="对象"/>
            <p:cNvGraphicFramePr>
              <a:graphicFrameLocks noChangeAspect="1"/>
            </p:cNvGraphicFramePr>
            <p:nvPr/>
          </p:nvGraphicFramePr>
          <p:xfrm>
            <a:off x="1142999" y="5714952"/>
            <a:ext cx="533404" cy="533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0" name="package" r:id="rId4" imgW="546100" imgH="927100" progId="package">
                    <p:embed/>
                  </p:oleObj>
                </mc:Choice>
                <mc:Fallback>
                  <p:oleObj name="package" r:id="rId4" imgW="546100" imgH="927100" progId="package">
                    <p:embed/>
                    <p:pic>
                      <p:nvPicPr>
                        <p:cNvPr id="4371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1142999" y="5714952"/>
                          <a:ext cx="533404" cy="533433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72" name="矩形"/>
            <p:cNvSpPr>
              <a:spLocks/>
            </p:cNvSpPr>
            <p:nvPr/>
          </p:nvSpPr>
          <p:spPr>
            <a:xfrm>
              <a:off x="1066800" y="5715000"/>
              <a:ext cx="647776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4376" name="组合"/>
          <p:cNvGrpSpPr>
            <a:grpSpLocks/>
          </p:cNvGrpSpPr>
          <p:nvPr/>
        </p:nvGrpSpPr>
        <p:grpSpPr>
          <a:xfrm>
            <a:off x="3733800" y="4343400"/>
            <a:ext cx="647776" cy="533385"/>
            <a:chOff x="3733800" y="4343400"/>
            <a:chExt cx="647776" cy="533385"/>
          </a:xfrm>
        </p:grpSpPr>
        <p:graphicFrame>
          <p:nvGraphicFramePr>
            <p:cNvPr id="4374" name="对象"/>
            <p:cNvGraphicFramePr>
              <a:graphicFrameLocks noChangeAspect="1"/>
            </p:cNvGraphicFramePr>
            <p:nvPr/>
          </p:nvGraphicFramePr>
          <p:xfrm>
            <a:off x="3809999" y="4343410"/>
            <a:ext cx="533375" cy="5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1" name="package" r:id="rId6" imgW="546100" imgH="927100" progId="package">
                    <p:embed/>
                  </p:oleObj>
                </mc:Choice>
                <mc:Fallback>
                  <p:oleObj name="package" r:id="rId6" imgW="546100" imgH="927100" progId="package">
                    <p:embed/>
                    <p:pic>
                      <p:nvPicPr>
                        <p:cNvPr id="4374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3809999" y="4343410"/>
                          <a:ext cx="533375" cy="53337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75" name="矩形"/>
            <p:cNvSpPr>
              <a:spLocks/>
            </p:cNvSpPr>
            <p:nvPr/>
          </p:nvSpPr>
          <p:spPr>
            <a:xfrm>
              <a:off x="3733800" y="4343400"/>
              <a:ext cx="647776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“1”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4377" name="椭圆形标注"/>
          <p:cNvSpPr>
            <a:spLocks/>
          </p:cNvSpPr>
          <p:nvPr/>
        </p:nvSpPr>
        <p:spPr>
          <a:xfrm>
            <a:off x="3505199" y="4876800"/>
            <a:ext cx="838200" cy="609600"/>
          </a:xfrm>
          <a:prstGeom prst="wedgeEllipseCallout">
            <a:avLst>
              <a:gd name="adj1" fmla="val -130300"/>
              <a:gd name="adj2" fmla="val 14578"/>
            </a:avLst>
          </a:prstGeom>
          <a:solidFill>
            <a:srgbClr val="FFFFCC"/>
          </a:solidFill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截止</a:t>
            </a:r>
          </a:p>
        </p:txBody>
      </p:sp>
      <p:sp>
        <p:nvSpPr>
          <p:cNvPr id="4378" name="矩形"/>
          <p:cNvSpPr>
            <a:spLocks/>
          </p:cNvSpPr>
          <p:nvPr/>
        </p:nvSpPr>
        <p:spPr>
          <a:xfrm>
            <a:off x="5029200" y="3662363"/>
            <a:ext cx="3581400" cy="11176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  <a:sym typeface="Symbol" charset="0"/>
              </a:rPr>
              <a:t>即：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的导通管压降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&lt;&lt; 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rPr>
              <a:t>的导通管压降</a:t>
            </a:r>
          </a:p>
        </p:txBody>
      </p:sp>
      <p:grpSp>
        <p:nvGrpSpPr>
          <p:cNvPr id="4413" name="组合"/>
          <p:cNvGrpSpPr>
            <a:grpSpLocks/>
          </p:cNvGrpSpPr>
          <p:nvPr/>
        </p:nvGrpSpPr>
        <p:grpSpPr>
          <a:xfrm>
            <a:off x="914400" y="2514600"/>
            <a:ext cx="3886200" cy="3336925"/>
            <a:chOff x="914400" y="2514600"/>
            <a:chExt cx="3886200" cy="3336925"/>
          </a:xfrm>
        </p:grpSpPr>
        <p:sp>
          <p:nvSpPr>
            <p:cNvPr id="4379" name="矩形"/>
            <p:cNvSpPr>
              <a:spLocks/>
            </p:cNvSpPr>
            <p:nvPr/>
          </p:nvSpPr>
          <p:spPr>
            <a:xfrm>
              <a:off x="2828034" y="2640330"/>
              <a:ext cx="70028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+</a:t>
              </a: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1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DD</a:t>
              </a:r>
              <a:endParaRPr lang="zh-CN" altLang="en-US" sz="18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380" name="矩形"/>
            <p:cNvSpPr>
              <a:spLocks/>
            </p:cNvSpPr>
            <p:nvPr/>
          </p:nvSpPr>
          <p:spPr>
            <a:xfrm>
              <a:off x="990600" y="5383530"/>
              <a:ext cx="49530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381" name="矩形"/>
            <p:cNvSpPr>
              <a:spLocks/>
            </p:cNvSpPr>
            <p:nvPr/>
          </p:nvSpPr>
          <p:spPr>
            <a:xfrm>
              <a:off x="3448297" y="4392930"/>
              <a:ext cx="331293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382" name="矩形"/>
            <p:cNvSpPr>
              <a:spLocks/>
            </p:cNvSpPr>
            <p:nvPr/>
          </p:nvSpPr>
          <p:spPr>
            <a:xfrm>
              <a:off x="2438400" y="5029200"/>
              <a:ext cx="49688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383" name="直线"/>
            <p:cNvSpPr>
              <a:spLocks/>
            </p:cNvSpPr>
            <p:nvPr/>
          </p:nvSpPr>
          <p:spPr>
            <a:xfrm>
              <a:off x="2060575" y="4157662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84" name="直线"/>
            <p:cNvSpPr>
              <a:spLocks/>
            </p:cNvSpPr>
            <p:nvPr/>
          </p:nvSpPr>
          <p:spPr>
            <a:xfrm>
              <a:off x="2060575" y="3554412"/>
              <a:ext cx="0" cy="19526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85" name="直线"/>
            <p:cNvSpPr>
              <a:spLocks/>
            </p:cNvSpPr>
            <p:nvPr/>
          </p:nvSpPr>
          <p:spPr>
            <a:xfrm>
              <a:off x="2060575" y="3846513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86" name="直线"/>
            <p:cNvSpPr>
              <a:spLocks/>
            </p:cNvSpPr>
            <p:nvPr/>
          </p:nvSpPr>
          <p:spPr>
            <a:xfrm>
              <a:off x="1966912" y="3670300"/>
              <a:ext cx="0" cy="5667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87" name="直线"/>
            <p:cNvSpPr>
              <a:spLocks/>
            </p:cNvSpPr>
            <p:nvPr/>
          </p:nvSpPr>
          <p:spPr>
            <a:xfrm>
              <a:off x="2060575" y="3670300"/>
              <a:ext cx="7461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88" name="直线"/>
            <p:cNvSpPr>
              <a:spLocks/>
            </p:cNvSpPr>
            <p:nvPr/>
          </p:nvSpPr>
          <p:spPr>
            <a:xfrm>
              <a:off x="2060575" y="4254500"/>
              <a:ext cx="7461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89" name="直线"/>
            <p:cNvSpPr>
              <a:spLocks/>
            </p:cNvSpPr>
            <p:nvPr/>
          </p:nvSpPr>
          <p:spPr>
            <a:xfrm>
              <a:off x="1524000" y="4224337"/>
              <a:ext cx="4667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90" name="直线"/>
            <p:cNvSpPr>
              <a:spLocks/>
            </p:cNvSpPr>
            <p:nvPr/>
          </p:nvSpPr>
          <p:spPr>
            <a:xfrm>
              <a:off x="2060575" y="5480050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91" name="直线"/>
            <p:cNvSpPr>
              <a:spLocks/>
            </p:cNvSpPr>
            <p:nvPr/>
          </p:nvSpPr>
          <p:spPr>
            <a:xfrm>
              <a:off x="2060575" y="4876800"/>
              <a:ext cx="0" cy="19526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92" name="直线"/>
            <p:cNvSpPr>
              <a:spLocks/>
            </p:cNvSpPr>
            <p:nvPr/>
          </p:nvSpPr>
          <p:spPr>
            <a:xfrm>
              <a:off x="2060575" y="5168900"/>
              <a:ext cx="0" cy="2143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93" name="直线"/>
            <p:cNvSpPr>
              <a:spLocks/>
            </p:cNvSpPr>
            <p:nvPr/>
          </p:nvSpPr>
          <p:spPr>
            <a:xfrm rot="2387" flipH="1">
              <a:off x="2060575" y="5267325"/>
              <a:ext cx="382587" cy="111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4394" name="直线"/>
            <p:cNvSpPr>
              <a:spLocks/>
            </p:cNvSpPr>
            <p:nvPr/>
          </p:nvSpPr>
          <p:spPr>
            <a:xfrm>
              <a:off x="1966912" y="4992688"/>
              <a:ext cx="0" cy="5667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95" name="直线"/>
            <p:cNvSpPr>
              <a:spLocks/>
            </p:cNvSpPr>
            <p:nvPr/>
          </p:nvSpPr>
          <p:spPr>
            <a:xfrm>
              <a:off x="2057400" y="4992688"/>
              <a:ext cx="747712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96" name="直线"/>
            <p:cNvSpPr>
              <a:spLocks/>
            </p:cNvSpPr>
            <p:nvPr/>
          </p:nvSpPr>
          <p:spPr>
            <a:xfrm>
              <a:off x="2060575" y="5576887"/>
              <a:ext cx="7445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97" name="直线"/>
            <p:cNvSpPr>
              <a:spLocks/>
            </p:cNvSpPr>
            <p:nvPr/>
          </p:nvSpPr>
          <p:spPr>
            <a:xfrm flipH="1">
              <a:off x="2433637" y="3962400"/>
              <a:ext cx="4762" cy="16335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98" name="直线"/>
            <p:cNvSpPr>
              <a:spLocks/>
            </p:cNvSpPr>
            <p:nvPr/>
          </p:nvSpPr>
          <p:spPr>
            <a:xfrm>
              <a:off x="2713038" y="5851525"/>
              <a:ext cx="1857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99" name="直线"/>
            <p:cNvSpPr>
              <a:spLocks/>
            </p:cNvSpPr>
            <p:nvPr/>
          </p:nvSpPr>
          <p:spPr>
            <a:xfrm>
              <a:off x="1500187" y="5559425"/>
              <a:ext cx="4667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00" name="椭圆"/>
            <p:cNvSpPr>
              <a:spLocks/>
            </p:cNvSpPr>
            <p:nvPr/>
          </p:nvSpPr>
          <p:spPr>
            <a:xfrm>
              <a:off x="1384300" y="54864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01" name="椭圆"/>
            <p:cNvSpPr>
              <a:spLocks/>
            </p:cNvSpPr>
            <p:nvPr/>
          </p:nvSpPr>
          <p:spPr>
            <a:xfrm>
              <a:off x="2743200" y="28956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02" name="直线"/>
            <p:cNvSpPr>
              <a:spLocks/>
            </p:cNvSpPr>
            <p:nvPr/>
          </p:nvSpPr>
          <p:spPr>
            <a:xfrm rot="5400000">
              <a:off x="3043238" y="4348163"/>
              <a:ext cx="9524" cy="4572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03" name="椭圆"/>
            <p:cNvSpPr>
              <a:spLocks/>
            </p:cNvSpPr>
            <p:nvPr/>
          </p:nvSpPr>
          <p:spPr>
            <a:xfrm>
              <a:off x="3276600" y="44958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04" name="直线"/>
            <p:cNvSpPr>
              <a:spLocks/>
            </p:cNvSpPr>
            <p:nvPr/>
          </p:nvSpPr>
          <p:spPr>
            <a:xfrm flipV="1">
              <a:off x="1524000" y="3276600"/>
              <a:ext cx="0" cy="9906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05" name="直线"/>
            <p:cNvSpPr>
              <a:spLocks/>
            </p:cNvSpPr>
            <p:nvPr/>
          </p:nvSpPr>
          <p:spPr>
            <a:xfrm>
              <a:off x="1524000" y="3276600"/>
              <a:ext cx="1295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06" name="直线"/>
            <p:cNvSpPr>
              <a:spLocks/>
            </p:cNvSpPr>
            <p:nvPr/>
          </p:nvSpPr>
          <p:spPr>
            <a:xfrm>
              <a:off x="2819400" y="4249737"/>
              <a:ext cx="0" cy="7620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07" name="直线"/>
            <p:cNvSpPr>
              <a:spLocks/>
            </p:cNvSpPr>
            <p:nvPr/>
          </p:nvSpPr>
          <p:spPr>
            <a:xfrm flipV="1">
              <a:off x="2819400" y="3008312"/>
              <a:ext cx="0" cy="6858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08" name="矩形"/>
            <p:cNvSpPr>
              <a:spLocks/>
            </p:cNvSpPr>
            <p:nvPr/>
          </p:nvSpPr>
          <p:spPr>
            <a:xfrm>
              <a:off x="2438400" y="3733800"/>
              <a:ext cx="49688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2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409" name="圆角矩形标注"/>
            <p:cNvSpPr>
              <a:spLocks/>
            </p:cNvSpPr>
            <p:nvPr/>
          </p:nvSpPr>
          <p:spPr>
            <a:xfrm>
              <a:off x="1447800" y="2514600"/>
              <a:ext cx="1066800" cy="457200"/>
            </a:xfrm>
            <a:prstGeom prst="wedgeRoundRectCallout">
              <a:avLst>
                <a:gd name="adj1" fmla="val 57731"/>
                <a:gd name="adj2" fmla="val 239578"/>
                <a:gd name="adj3" fmla="val 16667"/>
              </a:avLst>
            </a:prstGeom>
            <a:solidFill>
              <a:srgbClr val="FFFFFF"/>
            </a:solidFill>
            <a:ln w="28575" cap="flat" cmpd="sng">
              <a:solidFill>
                <a:srgbClr val="CC00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负载管</a:t>
              </a:r>
            </a:p>
          </p:txBody>
        </p:sp>
        <p:sp>
          <p:nvSpPr>
            <p:cNvPr id="4410" name="圆角矩形标注"/>
            <p:cNvSpPr>
              <a:spLocks/>
            </p:cNvSpPr>
            <p:nvPr/>
          </p:nvSpPr>
          <p:spPr>
            <a:xfrm>
              <a:off x="914400" y="4343400"/>
              <a:ext cx="1066800" cy="457200"/>
            </a:xfrm>
            <a:prstGeom prst="wedgeRoundRectCallout">
              <a:avLst>
                <a:gd name="adj1" fmla="val 95680"/>
                <a:gd name="adj2" fmla="val 137842"/>
                <a:gd name="adj3" fmla="val 16667"/>
              </a:avLst>
            </a:prstGeom>
            <a:solidFill>
              <a:srgbClr val="FFFFFF"/>
            </a:solidFill>
            <a:ln w="28575" cap="flat" cmpd="sng">
              <a:solidFill>
                <a:srgbClr val="CC00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驱动管</a:t>
              </a:r>
            </a:p>
          </p:txBody>
        </p:sp>
        <p:sp>
          <p:nvSpPr>
            <p:cNvPr id="4411" name="椭圆形标注"/>
            <p:cNvSpPr>
              <a:spLocks/>
            </p:cNvSpPr>
            <p:nvPr/>
          </p:nvSpPr>
          <p:spPr>
            <a:xfrm>
              <a:off x="3276600" y="3352800"/>
              <a:ext cx="1524000" cy="609600"/>
            </a:xfrm>
            <a:prstGeom prst="wedgeEllipseCallout">
              <a:avLst>
                <a:gd name="adj1" fmla="val -84578"/>
                <a:gd name="adj2" fmla="val 48175"/>
              </a:avLst>
            </a:prstGeom>
            <a:solidFill>
              <a:srgbClr val="FFFFCC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始终导通</a:t>
              </a:r>
            </a:p>
          </p:txBody>
        </p:sp>
        <p:sp>
          <p:nvSpPr>
            <p:cNvPr id="4412" name="直线"/>
            <p:cNvSpPr>
              <a:spLocks/>
            </p:cNvSpPr>
            <p:nvPr/>
          </p:nvSpPr>
          <p:spPr>
            <a:xfrm rot="2387" flipH="1">
              <a:off x="2057400" y="3962400"/>
              <a:ext cx="382587" cy="111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4578496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6" grpId="0"/>
      <p:bldP spid="4367" grpId="0"/>
      <p:bldP spid="4368" grpId="0"/>
      <p:bldP spid="4369" grpId="0" animBg="1"/>
      <p:bldP spid="4370" grpId="0"/>
      <p:bldP spid="4373" grpId="0" animBg="1"/>
      <p:bldP spid="4376" grpId="0" animBg="1"/>
      <p:bldP spid="4377" grpId="0" animBg="1"/>
      <p:bldP spid="437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矩形"/>
          <p:cNvSpPr>
            <a:spLocks/>
          </p:cNvSpPr>
          <p:nvPr/>
        </p:nvSpPr>
        <p:spPr>
          <a:xfrm>
            <a:off x="762000" y="533400"/>
            <a:ext cx="43434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 NMOS“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与非”门电路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  </a:t>
            </a:r>
            <a:endParaRPr lang="zh-CN" altLang="en-US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4415" name="矩形"/>
          <p:cNvSpPr>
            <a:spLocks/>
          </p:cNvSpPr>
          <p:nvPr/>
        </p:nvSpPr>
        <p:spPr>
          <a:xfrm>
            <a:off x="3810000" y="3581399"/>
            <a:ext cx="647776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“1”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4418" name="组合"/>
          <p:cNvGrpSpPr>
            <a:grpSpLocks/>
          </p:cNvGrpSpPr>
          <p:nvPr/>
        </p:nvGrpSpPr>
        <p:grpSpPr>
          <a:xfrm>
            <a:off x="3810000" y="3657600"/>
            <a:ext cx="647776" cy="533385"/>
            <a:chOff x="3810000" y="3657600"/>
            <a:chExt cx="647776" cy="533385"/>
          </a:xfrm>
        </p:grpSpPr>
        <p:graphicFrame>
          <p:nvGraphicFramePr>
            <p:cNvPr id="4416" name="对象"/>
            <p:cNvGraphicFramePr>
              <a:graphicFrameLocks noChangeAspect="1"/>
            </p:cNvGraphicFramePr>
            <p:nvPr/>
          </p:nvGraphicFramePr>
          <p:xfrm>
            <a:off x="3886199" y="3657610"/>
            <a:ext cx="533375" cy="5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4" name="package" r:id="rId4" imgW="546100" imgH="927100" progId="package">
                    <p:embed/>
                  </p:oleObj>
                </mc:Choice>
                <mc:Fallback>
                  <p:oleObj name="package" r:id="rId4" imgW="546100" imgH="927100" progId="package">
                    <p:embed/>
                    <p:pic>
                      <p:nvPicPr>
                        <p:cNvPr id="4416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3886199" y="3657610"/>
                          <a:ext cx="533375" cy="53337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17" name="矩形"/>
            <p:cNvSpPr>
              <a:spLocks/>
            </p:cNvSpPr>
            <p:nvPr/>
          </p:nvSpPr>
          <p:spPr>
            <a:xfrm>
              <a:off x="3810000" y="3657600"/>
              <a:ext cx="647776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4421" name="组合"/>
          <p:cNvGrpSpPr>
            <a:grpSpLocks/>
          </p:cNvGrpSpPr>
          <p:nvPr/>
        </p:nvGrpSpPr>
        <p:grpSpPr>
          <a:xfrm>
            <a:off x="609600" y="4419600"/>
            <a:ext cx="1066800" cy="1219200"/>
            <a:chOff x="609600" y="4419600"/>
            <a:chExt cx="1066800" cy="1219200"/>
          </a:xfrm>
        </p:grpSpPr>
        <p:sp>
          <p:nvSpPr>
            <p:cNvPr id="4419" name="矩形"/>
            <p:cNvSpPr>
              <a:spLocks/>
            </p:cNvSpPr>
            <p:nvPr/>
          </p:nvSpPr>
          <p:spPr>
            <a:xfrm>
              <a:off x="609600" y="4724400"/>
              <a:ext cx="954548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有“</a:t>
              </a: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420" name="左大括号"/>
            <p:cNvSpPr>
              <a:spLocks/>
            </p:cNvSpPr>
            <p:nvPr/>
          </p:nvSpPr>
          <p:spPr>
            <a:xfrm>
              <a:off x="1600200" y="4419600"/>
              <a:ext cx="76200" cy="1219200"/>
            </a:xfrm>
            <a:prstGeom prst="leftBrace">
              <a:avLst>
                <a:gd name="adj1" fmla="val 133259"/>
                <a:gd name="adj2" fmla="val 50000"/>
              </a:avLst>
            </a:prstGeom>
            <a:noFill/>
            <a:ln w="28575" cap="flat" cmpd="sng">
              <a:solidFill>
                <a:srgbClr val="FF3300"/>
              </a:solidFill>
              <a:prstDash val="solid"/>
              <a:round/>
            </a:ln>
          </p:spPr>
        </p:sp>
      </p:grpSp>
      <p:grpSp>
        <p:nvGrpSpPr>
          <p:cNvPr id="4424" name="组合"/>
          <p:cNvGrpSpPr>
            <a:grpSpLocks/>
          </p:cNvGrpSpPr>
          <p:nvPr/>
        </p:nvGrpSpPr>
        <p:grpSpPr>
          <a:xfrm>
            <a:off x="609600" y="4648194"/>
            <a:ext cx="954548" cy="533432"/>
            <a:chOff x="609600" y="4648194"/>
            <a:chExt cx="954548" cy="533432"/>
          </a:xfrm>
        </p:grpSpPr>
        <p:graphicFrame>
          <p:nvGraphicFramePr>
            <p:cNvPr id="4422" name="对象"/>
            <p:cNvGraphicFramePr>
              <a:graphicFrameLocks noChangeAspect="1"/>
            </p:cNvGraphicFramePr>
            <p:nvPr/>
          </p:nvGraphicFramePr>
          <p:xfrm>
            <a:off x="611188" y="4648194"/>
            <a:ext cx="914408" cy="533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5" name="package" r:id="rId6" imgW="546100" imgH="927100" progId="package">
                    <p:embed/>
                  </p:oleObj>
                </mc:Choice>
                <mc:Fallback>
                  <p:oleObj name="package" r:id="rId6" imgW="546100" imgH="927100" progId="package">
                    <p:embed/>
                    <p:pic>
                      <p:nvPicPr>
                        <p:cNvPr id="4422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611188" y="4648194"/>
                          <a:ext cx="914408" cy="533432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23" name="矩形"/>
            <p:cNvSpPr>
              <a:spLocks/>
            </p:cNvSpPr>
            <p:nvPr/>
          </p:nvSpPr>
          <p:spPr>
            <a:xfrm>
              <a:off x="609600" y="4724400"/>
              <a:ext cx="954548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全“</a:t>
              </a: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1”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4425" name="矩形"/>
          <p:cNvSpPr>
            <a:spLocks/>
          </p:cNvSpPr>
          <p:nvPr/>
        </p:nvSpPr>
        <p:spPr>
          <a:xfrm>
            <a:off x="762000" y="990600"/>
            <a:ext cx="4343400" cy="5334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3. NMOS“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或非”门电路</a:t>
            </a: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     </a:t>
            </a:r>
            <a:endParaRPr lang="zh-CN" altLang="en-US" sz="2800" b="1" i="0" u="none" strike="noStrike" kern="1200" cap="none" spc="0" baseline="0">
              <a:solidFill>
                <a:srgbClr val="0066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4428" name="组合"/>
          <p:cNvGrpSpPr>
            <a:grpSpLocks/>
          </p:cNvGrpSpPr>
          <p:nvPr/>
        </p:nvGrpSpPr>
        <p:grpSpPr>
          <a:xfrm>
            <a:off x="4893256" y="3924299"/>
            <a:ext cx="764012" cy="1676400"/>
            <a:chOff x="4893256" y="3924299"/>
            <a:chExt cx="764012" cy="1676400"/>
          </a:xfrm>
        </p:grpSpPr>
        <p:sp>
          <p:nvSpPr>
            <p:cNvPr id="4426" name="左大括号"/>
            <p:cNvSpPr>
              <a:spLocks/>
            </p:cNvSpPr>
            <p:nvPr/>
          </p:nvSpPr>
          <p:spPr>
            <a:xfrm rot="-5400000">
              <a:off x="5067300" y="3924299"/>
              <a:ext cx="381000" cy="1676400"/>
            </a:xfrm>
            <a:prstGeom prst="leftBrace">
              <a:avLst>
                <a:gd name="adj1" fmla="val 36666"/>
                <a:gd name="adj2" fmla="val 50000"/>
              </a:avLst>
            </a:prstGeom>
            <a:noFill/>
            <a:ln w="28575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4427" name="矩形"/>
            <p:cNvSpPr>
              <a:spLocks/>
            </p:cNvSpPr>
            <p:nvPr/>
          </p:nvSpPr>
          <p:spPr>
            <a:xfrm>
              <a:off x="4893256" y="5002530"/>
              <a:ext cx="764012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有“</a:t>
              </a:r>
              <a:r>
                <a:rPr lang="en-US" altLang="zh-CN" sz="1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1”</a:t>
              </a:r>
              <a:endParaRPr lang="zh-CN" altLang="en-US" sz="18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sp>
        <p:nvSpPr>
          <p:cNvPr id="4429" name="矩形"/>
          <p:cNvSpPr>
            <a:spLocks/>
          </p:cNvSpPr>
          <p:nvPr/>
        </p:nvSpPr>
        <p:spPr>
          <a:xfrm>
            <a:off x="7696200" y="3429000"/>
            <a:ext cx="647776" cy="45339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rPr>
              <a:t>“0”</a:t>
            </a:r>
            <a:endParaRPr lang="zh-CN" altLang="en-US" sz="2400" b="1" i="0" u="none" strike="noStrike" kern="1200" cap="none" spc="0" baseline="0">
              <a:solidFill>
                <a:srgbClr val="FF3300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grpSp>
        <p:nvGrpSpPr>
          <p:cNvPr id="4432" name="组合"/>
          <p:cNvGrpSpPr>
            <a:grpSpLocks/>
          </p:cNvGrpSpPr>
          <p:nvPr/>
        </p:nvGrpSpPr>
        <p:grpSpPr>
          <a:xfrm>
            <a:off x="4876800" y="4876794"/>
            <a:ext cx="954548" cy="533432"/>
            <a:chOff x="4876800" y="4876794"/>
            <a:chExt cx="954548" cy="533432"/>
          </a:xfrm>
        </p:grpSpPr>
        <p:graphicFrame>
          <p:nvGraphicFramePr>
            <p:cNvPr id="4430" name="对象"/>
            <p:cNvGraphicFramePr>
              <a:graphicFrameLocks noChangeAspect="1"/>
            </p:cNvGraphicFramePr>
            <p:nvPr/>
          </p:nvGraphicFramePr>
          <p:xfrm>
            <a:off x="4878410" y="4876794"/>
            <a:ext cx="914415" cy="533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6" name="package" r:id="rId7" imgW="546100" imgH="927100" progId="package">
                    <p:embed/>
                  </p:oleObj>
                </mc:Choice>
                <mc:Fallback>
                  <p:oleObj name="package" r:id="rId7" imgW="546100" imgH="927100" progId="package">
                    <p:embed/>
                    <p:pic>
                      <p:nvPicPr>
                        <p:cNvPr id="4430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4878410" y="4876794"/>
                          <a:ext cx="914415" cy="533432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31" name="矩形"/>
            <p:cNvSpPr>
              <a:spLocks/>
            </p:cNvSpPr>
            <p:nvPr/>
          </p:nvSpPr>
          <p:spPr>
            <a:xfrm>
              <a:off x="4876800" y="4953000"/>
              <a:ext cx="954548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全“</a:t>
              </a: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4435" name="组合"/>
          <p:cNvGrpSpPr>
            <a:grpSpLocks/>
          </p:cNvGrpSpPr>
          <p:nvPr/>
        </p:nvGrpSpPr>
        <p:grpSpPr>
          <a:xfrm>
            <a:off x="7696188" y="3505183"/>
            <a:ext cx="723987" cy="457236"/>
            <a:chOff x="7696188" y="3505183"/>
            <a:chExt cx="723987" cy="457236"/>
          </a:xfrm>
        </p:grpSpPr>
        <p:graphicFrame>
          <p:nvGraphicFramePr>
            <p:cNvPr id="4433" name="对象"/>
            <p:cNvGraphicFramePr>
              <a:graphicFrameLocks noChangeAspect="1"/>
            </p:cNvGraphicFramePr>
            <p:nvPr/>
          </p:nvGraphicFramePr>
          <p:xfrm>
            <a:off x="7696188" y="3505183"/>
            <a:ext cx="609572" cy="457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7" name="package" r:id="rId8" imgW="266700" imgH="546100" progId="package">
                    <p:embed/>
                  </p:oleObj>
                </mc:Choice>
                <mc:Fallback>
                  <p:oleObj name="package" r:id="rId8" imgW="266700" imgH="546100" progId="package">
                    <p:embed/>
                    <p:pic>
                      <p:nvPicPr>
                        <p:cNvPr id="4433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print"/>
                        <a:stretch>
                          <a:fillRect/>
                        </a:stretch>
                      </p:blipFill>
                      <p:spPr>
                        <a:xfrm>
                          <a:off x="7696188" y="3505183"/>
                          <a:ext cx="609572" cy="457236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34" name="矩形"/>
            <p:cNvSpPr>
              <a:spLocks/>
            </p:cNvSpPr>
            <p:nvPr/>
          </p:nvSpPr>
          <p:spPr>
            <a:xfrm>
              <a:off x="7772400" y="3505200"/>
              <a:ext cx="647776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“1”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4439" name="组合"/>
          <p:cNvGrpSpPr>
            <a:grpSpLocks/>
          </p:cNvGrpSpPr>
          <p:nvPr/>
        </p:nvGrpSpPr>
        <p:grpSpPr>
          <a:xfrm>
            <a:off x="792163" y="3429000"/>
            <a:ext cx="1260607" cy="520065"/>
            <a:chOff x="792163" y="3429000"/>
            <a:chExt cx="1260607" cy="520065"/>
          </a:xfrm>
        </p:grpSpPr>
        <p:sp>
          <p:nvSpPr>
            <p:cNvPr id="4436" name="矩形"/>
            <p:cNvSpPr>
              <a:spLocks/>
            </p:cNvSpPr>
            <p:nvPr/>
          </p:nvSpPr>
          <p:spPr>
            <a:xfrm>
              <a:off x="792163" y="3429000"/>
              <a:ext cx="1260607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Y=A  B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437" name="椭圆"/>
            <p:cNvSpPr>
              <a:spLocks/>
            </p:cNvSpPr>
            <p:nvPr/>
          </p:nvSpPr>
          <p:spPr>
            <a:xfrm>
              <a:off x="1646238" y="3649663"/>
              <a:ext cx="53974" cy="5397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38" name="直线"/>
            <p:cNvSpPr>
              <a:spLocks/>
            </p:cNvSpPr>
            <p:nvPr/>
          </p:nvSpPr>
          <p:spPr>
            <a:xfrm>
              <a:off x="1382712" y="3497263"/>
              <a:ext cx="609599" cy="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</p:grpSp>
      <p:grpSp>
        <p:nvGrpSpPr>
          <p:cNvPr id="4442" name="组合"/>
          <p:cNvGrpSpPr>
            <a:grpSpLocks/>
          </p:cNvGrpSpPr>
          <p:nvPr/>
        </p:nvGrpSpPr>
        <p:grpSpPr>
          <a:xfrm>
            <a:off x="6278562" y="5029200"/>
            <a:ext cx="1284688" cy="520065"/>
            <a:chOff x="6278562" y="5029200"/>
            <a:chExt cx="1284688" cy="520065"/>
          </a:xfrm>
        </p:grpSpPr>
        <p:sp>
          <p:nvSpPr>
            <p:cNvPr id="4440" name="矩形"/>
            <p:cNvSpPr>
              <a:spLocks/>
            </p:cNvSpPr>
            <p:nvPr/>
          </p:nvSpPr>
          <p:spPr>
            <a:xfrm>
              <a:off x="6278562" y="5029200"/>
              <a:ext cx="1284688" cy="52006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Y=A+B</a:t>
              </a:r>
              <a:endParaRPr lang="zh-CN" altLang="en-US" sz="2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441" name="直线"/>
            <p:cNvSpPr>
              <a:spLocks/>
            </p:cNvSpPr>
            <p:nvPr/>
          </p:nvSpPr>
          <p:spPr>
            <a:xfrm>
              <a:off x="6881812" y="5097463"/>
              <a:ext cx="609599" cy="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</p:grpSp>
      <p:grpSp>
        <p:nvGrpSpPr>
          <p:cNvPr id="4488" name="组合"/>
          <p:cNvGrpSpPr>
            <a:grpSpLocks/>
          </p:cNvGrpSpPr>
          <p:nvPr/>
        </p:nvGrpSpPr>
        <p:grpSpPr>
          <a:xfrm>
            <a:off x="1600200" y="1573530"/>
            <a:ext cx="2792165" cy="4339908"/>
            <a:chOff x="1600200" y="1573530"/>
            <a:chExt cx="2792165" cy="4339908"/>
          </a:xfrm>
        </p:grpSpPr>
        <p:sp>
          <p:nvSpPr>
            <p:cNvPr id="4443" name="圆角矩形标注"/>
            <p:cNvSpPr>
              <a:spLocks/>
            </p:cNvSpPr>
            <p:nvPr/>
          </p:nvSpPr>
          <p:spPr>
            <a:xfrm>
              <a:off x="1752600" y="1600200"/>
              <a:ext cx="1066800" cy="457200"/>
            </a:xfrm>
            <a:prstGeom prst="wedgeRoundRectCallout">
              <a:avLst>
                <a:gd name="adj1" fmla="val 57731"/>
                <a:gd name="adj2" fmla="val 239578"/>
                <a:gd name="adj3" fmla="val 16667"/>
              </a:avLst>
            </a:prstGeom>
            <a:solidFill>
              <a:srgbClr val="FFFFFF"/>
            </a:solidFill>
            <a:ln w="28575" cap="flat" cmpd="sng">
              <a:solidFill>
                <a:srgbClr val="CC00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负载管</a:t>
              </a:r>
            </a:p>
          </p:txBody>
        </p:sp>
        <p:sp>
          <p:nvSpPr>
            <p:cNvPr id="4444" name="矩形"/>
            <p:cNvSpPr>
              <a:spLocks/>
            </p:cNvSpPr>
            <p:nvPr/>
          </p:nvSpPr>
          <p:spPr>
            <a:xfrm>
              <a:off x="3440810" y="1573530"/>
              <a:ext cx="70028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+</a:t>
              </a: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1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DD</a:t>
              </a:r>
              <a:endParaRPr lang="zh-CN" altLang="en-US" sz="1800" b="1" i="0" u="none" strike="noStrike" kern="1200" cap="none" spc="0" baseline="-2500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445" name="矩形"/>
            <p:cNvSpPr>
              <a:spLocks/>
            </p:cNvSpPr>
            <p:nvPr/>
          </p:nvSpPr>
          <p:spPr>
            <a:xfrm>
              <a:off x="1603374" y="4316731"/>
              <a:ext cx="49530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B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446" name="矩形"/>
            <p:cNvSpPr>
              <a:spLocks/>
            </p:cNvSpPr>
            <p:nvPr/>
          </p:nvSpPr>
          <p:spPr>
            <a:xfrm>
              <a:off x="4061072" y="3326130"/>
              <a:ext cx="331293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447" name="矩形"/>
            <p:cNvSpPr>
              <a:spLocks/>
            </p:cNvSpPr>
            <p:nvPr/>
          </p:nvSpPr>
          <p:spPr>
            <a:xfrm>
              <a:off x="3051175" y="3962401"/>
              <a:ext cx="49688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2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448" name="直线"/>
            <p:cNvSpPr>
              <a:spLocks/>
            </p:cNvSpPr>
            <p:nvPr/>
          </p:nvSpPr>
          <p:spPr>
            <a:xfrm>
              <a:off x="2673350" y="3090863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49" name="直线"/>
            <p:cNvSpPr>
              <a:spLocks/>
            </p:cNvSpPr>
            <p:nvPr/>
          </p:nvSpPr>
          <p:spPr>
            <a:xfrm>
              <a:off x="2673350" y="2487613"/>
              <a:ext cx="0" cy="19526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50" name="直线"/>
            <p:cNvSpPr>
              <a:spLocks/>
            </p:cNvSpPr>
            <p:nvPr/>
          </p:nvSpPr>
          <p:spPr>
            <a:xfrm>
              <a:off x="2673350" y="2779713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51" name="直线"/>
            <p:cNvSpPr>
              <a:spLocks/>
            </p:cNvSpPr>
            <p:nvPr/>
          </p:nvSpPr>
          <p:spPr>
            <a:xfrm>
              <a:off x="2579687" y="2603500"/>
              <a:ext cx="0" cy="5667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52" name="直线"/>
            <p:cNvSpPr>
              <a:spLocks/>
            </p:cNvSpPr>
            <p:nvPr/>
          </p:nvSpPr>
          <p:spPr>
            <a:xfrm>
              <a:off x="2673350" y="2603500"/>
              <a:ext cx="7461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53" name="直线"/>
            <p:cNvSpPr>
              <a:spLocks/>
            </p:cNvSpPr>
            <p:nvPr/>
          </p:nvSpPr>
          <p:spPr>
            <a:xfrm>
              <a:off x="2673350" y="3187700"/>
              <a:ext cx="7461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54" name="直线"/>
            <p:cNvSpPr>
              <a:spLocks/>
            </p:cNvSpPr>
            <p:nvPr/>
          </p:nvSpPr>
          <p:spPr>
            <a:xfrm>
              <a:off x="2136775" y="3157537"/>
              <a:ext cx="4667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55" name="直线"/>
            <p:cNvSpPr>
              <a:spLocks/>
            </p:cNvSpPr>
            <p:nvPr/>
          </p:nvSpPr>
          <p:spPr>
            <a:xfrm>
              <a:off x="2673350" y="4413251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56" name="直线"/>
            <p:cNvSpPr>
              <a:spLocks/>
            </p:cNvSpPr>
            <p:nvPr/>
          </p:nvSpPr>
          <p:spPr>
            <a:xfrm>
              <a:off x="2673350" y="3810000"/>
              <a:ext cx="0" cy="19526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57" name="直线"/>
            <p:cNvSpPr>
              <a:spLocks/>
            </p:cNvSpPr>
            <p:nvPr/>
          </p:nvSpPr>
          <p:spPr>
            <a:xfrm>
              <a:off x="2673350" y="4102100"/>
              <a:ext cx="0" cy="2143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58" name="直线"/>
            <p:cNvSpPr>
              <a:spLocks/>
            </p:cNvSpPr>
            <p:nvPr/>
          </p:nvSpPr>
          <p:spPr>
            <a:xfrm rot="2387" flipH="1">
              <a:off x="2673350" y="4200526"/>
              <a:ext cx="382587" cy="111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4459" name="直线"/>
            <p:cNvSpPr>
              <a:spLocks/>
            </p:cNvSpPr>
            <p:nvPr/>
          </p:nvSpPr>
          <p:spPr>
            <a:xfrm>
              <a:off x="2579687" y="3925888"/>
              <a:ext cx="0" cy="5667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0" name="直线"/>
            <p:cNvSpPr>
              <a:spLocks/>
            </p:cNvSpPr>
            <p:nvPr/>
          </p:nvSpPr>
          <p:spPr>
            <a:xfrm>
              <a:off x="2670175" y="3925888"/>
              <a:ext cx="747712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1" name="直线"/>
            <p:cNvSpPr>
              <a:spLocks/>
            </p:cNvSpPr>
            <p:nvPr/>
          </p:nvSpPr>
          <p:spPr>
            <a:xfrm>
              <a:off x="2673350" y="4510088"/>
              <a:ext cx="7445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2" name="直线"/>
            <p:cNvSpPr>
              <a:spLocks/>
            </p:cNvSpPr>
            <p:nvPr/>
          </p:nvSpPr>
          <p:spPr>
            <a:xfrm flipH="1">
              <a:off x="3051175" y="2895600"/>
              <a:ext cx="0" cy="2743201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3" name="直线"/>
            <p:cNvSpPr>
              <a:spLocks/>
            </p:cNvSpPr>
            <p:nvPr/>
          </p:nvSpPr>
          <p:spPr>
            <a:xfrm>
              <a:off x="2112962" y="4492626"/>
              <a:ext cx="4667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4" name="椭圆"/>
            <p:cNvSpPr>
              <a:spLocks/>
            </p:cNvSpPr>
            <p:nvPr/>
          </p:nvSpPr>
          <p:spPr>
            <a:xfrm>
              <a:off x="1997075" y="4419601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5" name="椭圆"/>
            <p:cNvSpPr>
              <a:spLocks/>
            </p:cNvSpPr>
            <p:nvPr/>
          </p:nvSpPr>
          <p:spPr>
            <a:xfrm>
              <a:off x="3355975" y="18288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6" name="直线"/>
            <p:cNvSpPr>
              <a:spLocks/>
            </p:cNvSpPr>
            <p:nvPr/>
          </p:nvSpPr>
          <p:spPr>
            <a:xfrm rot="5400000">
              <a:off x="3656013" y="3281363"/>
              <a:ext cx="9525" cy="457199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7" name="椭圆"/>
            <p:cNvSpPr>
              <a:spLocks/>
            </p:cNvSpPr>
            <p:nvPr/>
          </p:nvSpPr>
          <p:spPr>
            <a:xfrm>
              <a:off x="3889375" y="34290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8" name="直线"/>
            <p:cNvSpPr>
              <a:spLocks/>
            </p:cNvSpPr>
            <p:nvPr/>
          </p:nvSpPr>
          <p:spPr>
            <a:xfrm flipV="1">
              <a:off x="2136775" y="2209800"/>
              <a:ext cx="0" cy="9906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69" name="直线"/>
            <p:cNvSpPr>
              <a:spLocks/>
            </p:cNvSpPr>
            <p:nvPr/>
          </p:nvSpPr>
          <p:spPr>
            <a:xfrm>
              <a:off x="2136775" y="2209800"/>
              <a:ext cx="1295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70" name="直线"/>
            <p:cNvSpPr>
              <a:spLocks/>
            </p:cNvSpPr>
            <p:nvPr/>
          </p:nvSpPr>
          <p:spPr>
            <a:xfrm>
              <a:off x="3432175" y="3182938"/>
              <a:ext cx="0" cy="7620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71" name="直线"/>
            <p:cNvSpPr>
              <a:spLocks/>
            </p:cNvSpPr>
            <p:nvPr/>
          </p:nvSpPr>
          <p:spPr>
            <a:xfrm flipV="1">
              <a:off x="3432175" y="1941512"/>
              <a:ext cx="0" cy="6858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72" name="矩形"/>
            <p:cNvSpPr>
              <a:spLocks/>
            </p:cNvSpPr>
            <p:nvPr/>
          </p:nvSpPr>
          <p:spPr>
            <a:xfrm>
              <a:off x="3051175" y="2667000"/>
              <a:ext cx="49688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3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473" name="矩形"/>
            <p:cNvSpPr>
              <a:spLocks/>
            </p:cNvSpPr>
            <p:nvPr/>
          </p:nvSpPr>
          <p:spPr>
            <a:xfrm>
              <a:off x="1600200" y="5445443"/>
              <a:ext cx="49530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474" name="矩形"/>
            <p:cNvSpPr>
              <a:spLocks/>
            </p:cNvSpPr>
            <p:nvPr/>
          </p:nvSpPr>
          <p:spPr>
            <a:xfrm>
              <a:off x="3048000" y="5091113"/>
              <a:ext cx="49688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1800" b="1" i="0" u="none" strike="noStrike" kern="1200" cap="none" spc="0" baseline="-2500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475" name="直线"/>
            <p:cNvSpPr>
              <a:spLocks/>
            </p:cNvSpPr>
            <p:nvPr/>
          </p:nvSpPr>
          <p:spPr>
            <a:xfrm>
              <a:off x="2670175" y="5541964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76" name="直线"/>
            <p:cNvSpPr>
              <a:spLocks/>
            </p:cNvSpPr>
            <p:nvPr/>
          </p:nvSpPr>
          <p:spPr>
            <a:xfrm>
              <a:off x="2670175" y="4938713"/>
              <a:ext cx="0" cy="195263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77" name="直线"/>
            <p:cNvSpPr>
              <a:spLocks/>
            </p:cNvSpPr>
            <p:nvPr/>
          </p:nvSpPr>
          <p:spPr>
            <a:xfrm>
              <a:off x="2670175" y="5230813"/>
              <a:ext cx="0" cy="2143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78" name="直线"/>
            <p:cNvSpPr>
              <a:spLocks/>
            </p:cNvSpPr>
            <p:nvPr/>
          </p:nvSpPr>
          <p:spPr>
            <a:xfrm rot="2387" flipH="1">
              <a:off x="2670175" y="5329239"/>
              <a:ext cx="382587" cy="111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4479" name="直线"/>
            <p:cNvSpPr>
              <a:spLocks/>
            </p:cNvSpPr>
            <p:nvPr/>
          </p:nvSpPr>
          <p:spPr>
            <a:xfrm>
              <a:off x="2576512" y="5054601"/>
              <a:ext cx="0" cy="5667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80" name="直线"/>
            <p:cNvSpPr>
              <a:spLocks/>
            </p:cNvSpPr>
            <p:nvPr/>
          </p:nvSpPr>
          <p:spPr>
            <a:xfrm>
              <a:off x="2667000" y="5054601"/>
              <a:ext cx="747712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81" name="直线"/>
            <p:cNvSpPr>
              <a:spLocks/>
            </p:cNvSpPr>
            <p:nvPr/>
          </p:nvSpPr>
          <p:spPr>
            <a:xfrm>
              <a:off x="2670175" y="5638801"/>
              <a:ext cx="7445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82" name="直线"/>
            <p:cNvSpPr>
              <a:spLocks/>
            </p:cNvSpPr>
            <p:nvPr/>
          </p:nvSpPr>
          <p:spPr>
            <a:xfrm>
              <a:off x="3414713" y="5621339"/>
              <a:ext cx="0" cy="292099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83" name="直线"/>
            <p:cNvSpPr>
              <a:spLocks/>
            </p:cNvSpPr>
            <p:nvPr/>
          </p:nvSpPr>
          <p:spPr>
            <a:xfrm>
              <a:off x="3322638" y="5913438"/>
              <a:ext cx="1857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84" name="直线"/>
            <p:cNvSpPr>
              <a:spLocks/>
            </p:cNvSpPr>
            <p:nvPr/>
          </p:nvSpPr>
          <p:spPr>
            <a:xfrm>
              <a:off x="2109787" y="5621339"/>
              <a:ext cx="4667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85" name="椭圆"/>
            <p:cNvSpPr>
              <a:spLocks/>
            </p:cNvSpPr>
            <p:nvPr/>
          </p:nvSpPr>
          <p:spPr>
            <a:xfrm>
              <a:off x="1993899" y="5548313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86" name="直线"/>
            <p:cNvSpPr>
              <a:spLocks/>
            </p:cNvSpPr>
            <p:nvPr/>
          </p:nvSpPr>
          <p:spPr>
            <a:xfrm>
              <a:off x="3432175" y="4505326"/>
              <a:ext cx="0" cy="568325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487" name="直线"/>
            <p:cNvSpPr>
              <a:spLocks/>
            </p:cNvSpPr>
            <p:nvPr/>
          </p:nvSpPr>
          <p:spPr>
            <a:xfrm rot="2387" flipH="1">
              <a:off x="2667000" y="2895600"/>
              <a:ext cx="382587" cy="111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</p:grpSp>
      <p:grpSp>
        <p:nvGrpSpPr>
          <p:cNvPr id="4544" name="组合"/>
          <p:cNvGrpSpPr>
            <a:grpSpLocks/>
          </p:cNvGrpSpPr>
          <p:nvPr/>
        </p:nvGrpSpPr>
        <p:grpSpPr>
          <a:xfrm>
            <a:off x="4114800" y="1268730"/>
            <a:ext cx="3931992" cy="3455669"/>
            <a:chOff x="4114800" y="1268730"/>
            <a:chExt cx="3931992" cy="3455669"/>
          </a:xfrm>
        </p:grpSpPr>
        <p:sp>
          <p:nvSpPr>
            <p:cNvPr id="4489" name="矩形"/>
            <p:cNvSpPr>
              <a:spLocks/>
            </p:cNvSpPr>
            <p:nvPr/>
          </p:nvSpPr>
          <p:spPr>
            <a:xfrm>
              <a:off x="7715498" y="2945130"/>
              <a:ext cx="331293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Y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grpSp>
          <p:nvGrpSpPr>
            <p:cNvPr id="4543" name="组合"/>
            <p:cNvGrpSpPr>
              <a:grpSpLocks/>
            </p:cNvGrpSpPr>
            <p:nvPr/>
          </p:nvGrpSpPr>
          <p:grpSpPr>
            <a:xfrm>
              <a:off x="4114800" y="1268730"/>
              <a:ext cx="3773488" cy="3455669"/>
              <a:chOff x="4114800" y="1268730"/>
              <a:chExt cx="3773488" cy="3455669"/>
            </a:xfrm>
          </p:grpSpPr>
          <p:sp>
            <p:nvSpPr>
              <p:cNvPr id="4490" name="矩形"/>
              <p:cNvSpPr>
                <a:spLocks/>
              </p:cNvSpPr>
              <p:nvPr/>
            </p:nvSpPr>
            <p:spPr>
              <a:xfrm>
                <a:off x="6793610" y="1268730"/>
                <a:ext cx="700280" cy="35813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+</a:t>
                </a: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r>
                  <a:rPr lang="en-US" altLang="zh-CN" sz="1800" b="1" i="0" u="none" strike="noStrike" kern="1200" cap="none" spc="0" baseline="-2500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DD</a:t>
                </a:r>
                <a:endParaRPr lang="zh-CN" altLang="en-US" sz="1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491" name="直线"/>
              <p:cNvSpPr>
                <a:spLocks/>
              </p:cNvSpPr>
              <p:nvPr/>
            </p:nvSpPr>
            <p:spPr>
              <a:xfrm>
                <a:off x="6026150" y="2786062"/>
                <a:ext cx="0" cy="21272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492" name="直线"/>
              <p:cNvSpPr>
                <a:spLocks/>
              </p:cNvSpPr>
              <p:nvPr/>
            </p:nvSpPr>
            <p:spPr>
              <a:xfrm>
                <a:off x="6026150" y="2182812"/>
                <a:ext cx="0" cy="19526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493" name="直线"/>
              <p:cNvSpPr>
                <a:spLocks/>
              </p:cNvSpPr>
              <p:nvPr/>
            </p:nvSpPr>
            <p:spPr>
              <a:xfrm>
                <a:off x="6026150" y="2474912"/>
                <a:ext cx="0" cy="212725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494" name="直线"/>
              <p:cNvSpPr>
                <a:spLocks/>
              </p:cNvSpPr>
              <p:nvPr/>
            </p:nvSpPr>
            <p:spPr>
              <a:xfrm>
                <a:off x="5932488" y="2298700"/>
                <a:ext cx="0" cy="566737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495" name="直线"/>
              <p:cNvSpPr>
                <a:spLocks/>
              </p:cNvSpPr>
              <p:nvPr/>
            </p:nvSpPr>
            <p:spPr>
              <a:xfrm>
                <a:off x="6026150" y="2298700"/>
                <a:ext cx="746125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496" name="直线"/>
              <p:cNvSpPr>
                <a:spLocks/>
              </p:cNvSpPr>
              <p:nvPr/>
            </p:nvSpPr>
            <p:spPr>
              <a:xfrm>
                <a:off x="6026150" y="2882900"/>
                <a:ext cx="374649" cy="12699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497" name="直线"/>
              <p:cNvSpPr>
                <a:spLocks/>
              </p:cNvSpPr>
              <p:nvPr/>
            </p:nvSpPr>
            <p:spPr>
              <a:xfrm>
                <a:off x="5489575" y="2852737"/>
                <a:ext cx="466724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498" name="椭圆"/>
              <p:cNvSpPr>
                <a:spLocks/>
              </p:cNvSpPr>
              <p:nvPr/>
            </p:nvSpPr>
            <p:spPr>
              <a:xfrm>
                <a:off x="6708775" y="15240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499" name="直线"/>
              <p:cNvSpPr>
                <a:spLocks/>
              </p:cNvSpPr>
              <p:nvPr/>
            </p:nvSpPr>
            <p:spPr>
              <a:xfrm rot="5400000">
                <a:off x="6662738" y="2328862"/>
                <a:ext cx="9524" cy="22098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500" name="椭圆"/>
              <p:cNvSpPr>
                <a:spLocks/>
              </p:cNvSpPr>
              <p:nvPr/>
            </p:nvSpPr>
            <p:spPr>
              <a:xfrm>
                <a:off x="7772401" y="33528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501" name="直线"/>
              <p:cNvSpPr>
                <a:spLocks/>
              </p:cNvSpPr>
              <p:nvPr/>
            </p:nvSpPr>
            <p:spPr>
              <a:xfrm flipV="1">
                <a:off x="5489575" y="1905000"/>
                <a:ext cx="0" cy="9906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502" name="直线"/>
              <p:cNvSpPr>
                <a:spLocks/>
              </p:cNvSpPr>
              <p:nvPr/>
            </p:nvSpPr>
            <p:spPr>
              <a:xfrm>
                <a:off x="5489575" y="1905000"/>
                <a:ext cx="12954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503" name="直线"/>
              <p:cNvSpPr>
                <a:spLocks/>
              </p:cNvSpPr>
              <p:nvPr/>
            </p:nvSpPr>
            <p:spPr>
              <a:xfrm>
                <a:off x="6400801" y="2895600"/>
                <a:ext cx="0" cy="5334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504" name="直线"/>
              <p:cNvSpPr>
                <a:spLocks/>
              </p:cNvSpPr>
              <p:nvPr/>
            </p:nvSpPr>
            <p:spPr>
              <a:xfrm flipV="1">
                <a:off x="6784976" y="1636712"/>
                <a:ext cx="0" cy="6858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505" name="矩形"/>
              <p:cNvSpPr>
                <a:spLocks/>
              </p:cNvSpPr>
              <p:nvPr/>
            </p:nvSpPr>
            <p:spPr>
              <a:xfrm>
                <a:off x="6403975" y="2362200"/>
                <a:ext cx="496887" cy="35813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T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3</a:t>
                </a:r>
                <a:endParaRPr lang="zh-CN" altLang="en-US" sz="18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4522" name="组合"/>
              <p:cNvGrpSpPr>
                <a:grpSpLocks/>
              </p:cNvGrpSpPr>
              <p:nvPr/>
            </p:nvGrpSpPr>
            <p:grpSpPr>
              <a:xfrm>
                <a:off x="4114800" y="3429000"/>
                <a:ext cx="1944687" cy="1295399"/>
                <a:chOff x="4114800" y="3429000"/>
                <a:chExt cx="1944687" cy="1295399"/>
              </a:xfrm>
            </p:grpSpPr>
            <p:grpSp>
              <p:nvGrpSpPr>
                <p:cNvPr id="4520" name="组合"/>
                <p:cNvGrpSpPr>
                  <a:grpSpLocks/>
                </p:cNvGrpSpPr>
                <p:nvPr/>
              </p:nvGrpSpPr>
              <p:grpSpPr>
                <a:xfrm>
                  <a:off x="4114800" y="3733800"/>
                  <a:ext cx="1944687" cy="990599"/>
                  <a:chOff x="4114800" y="3733800"/>
                  <a:chExt cx="1944687" cy="990599"/>
                </a:xfrm>
              </p:grpSpPr>
              <p:sp>
                <p:nvSpPr>
                  <p:cNvPr id="4506" name="矩形"/>
                  <p:cNvSpPr>
                    <a:spLocks/>
                  </p:cNvSpPr>
                  <p:nvPr/>
                </p:nvSpPr>
                <p:spPr>
                  <a:xfrm>
                    <a:off x="4114800" y="4240530"/>
                    <a:ext cx="495300" cy="358140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ctr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1800" b="1" i="1" u="none" strike="noStrike" kern="1200" cap="none" spc="0" baseline="0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A</a:t>
                    </a:r>
                    <a:endParaRPr lang="zh-CN" altLang="en-US" sz="1800" b="1" i="1" u="none" strike="noStrike" kern="1200" cap="none" spc="0" baseline="0">
                      <a:solidFill>
                        <a:srgbClr val="FF3300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4507" name="矩形"/>
                  <p:cNvSpPr>
                    <a:spLocks/>
                  </p:cNvSpPr>
                  <p:nvPr/>
                </p:nvSpPr>
                <p:spPr>
                  <a:xfrm>
                    <a:off x="5562600" y="3886200"/>
                    <a:ext cx="496887" cy="358140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1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T</a:t>
                    </a:r>
                    <a:r>
                      <a:rPr lang="en-US" altLang="zh-CN" sz="1800" b="1" i="0" u="none" strike="noStrike" kern="1200" cap="none" spc="0" baseline="-250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1</a:t>
                    </a:r>
                    <a:endParaRPr lang="zh-CN" altLang="en-US" sz="1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4508" name="直线"/>
                  <p:cNvSpPr>
                    <a:spLocks/>
                  </p:cNvSpPr>
                  <p:nvPr/>
                </p:nvSpPr>
                <p:spPr>
                  <a:xfrm>
                    <a:off x="5184775" y="4337050"/>
                    <a:ext cx="0" cy="212725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09" name="直线"/>
                  <p:cNvSpPr>
                    <a:spLocks/>
                  </p:cNvSpPr>
                  <p:nvPr/>
                </p:nvSpPr>
                <p:spPr>
                  <a:xfrm>
                    <a:off x="5184775" y="3733800"/>
                    <a:ext cx="0" cy="19526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10" name="直线"/>
                  <p:cNvSpPr>
                    <a:spLocks/>
                  </p:cNvSpPr>
                  <p:nvPr/>
                </p:nvSpPr>
                <p:spPr>
                  <a:xfrm>
                    <a:off x="5184775" y="4025900"/>
                    <a:ext cx="0" cy="21431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11" name="直线"/>
                  <p:cNvSpPr>
                    <a:spLocks/>
                  </p:cNvSpPr>
                  <p:nvPr/>
                </p:nvSpPr>
                <p:spPr>
                  <a:xfrm rot="2387" flipH="1">
                    <a:off x="5184775" y="4124324"/>
                    <a:ext cx="382587" cy="1111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tailEnd type="triangle" w="med" len="med"/>
                  </a:ln>
                </p:spPr>
              </p:sp>
              <p:sp>
                <p:nvSpPr>
                  <p:cNvPr id="4512" name="直线"/>
                  <p:cNvSpPr>
                    <a:spLocks/>
                  </p:cNvSpPr>
                  <p:nvPr/>
                </p:nvSpPr>
                <p:spPr>
                  <a:xfrm>
                    <a:off x="5091112" y="3849687"/>
                    <a:ext cx="0" cy="566737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13" name="直线"/>
                  <p:cNvSpPr>
                    <a:spLocks/>
                  </p:cNvSpPr>
                  <p:nvPr/>
                </p:nvSpPr>
                <p:spPr>
                  <a:xfrm flipV="1">
                    <a:off x="5184775" y="4419600"/>
                    <a:ext cx="377825" cy="14287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14" name="直线"/>
                  <p:cNvSpPr>
                    <a:spLocks/>
                  </p:cNvSpPr>
                  <p:nvPr/>
                </p:nvSpPr>
                <p:spPr>
                  <a:xfrm>
                    <a:off x="5562600" y="4419600"/>
                    <a:ext cx="0" cy="292099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15" name="直线"/>
                  <p:cNvSpPr>
                    <a:spLocks/>
                  </p:cNvSpPr>
                  <p:nvPr/>
                </p:nvSpPr>
                <p:spPr>
                  <a:xfrm>
                    <a:off x="5486400" y="4724400"/>
                    <a:ext cx="185737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16" name="直线"/>
                  <p:cNvSpPr>
                    <a:spLocks/>
                  </p:cNvSpPr>
                  <p:nvPr/>
                </p:nvSpPr>
                <p:spPr>
                  <a:xfrm>
                    <a:off x="4624387" y="4416425"/>
                    <a:ext cx="466725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17" name="椭圆"/>
                  <p:cNvSpPr>
                    <a:spLocks/>
                  </p:cNvSpPr>
                  <p:nvPr/>
                </p:nvSpPr>
                <p:spPr>
                  <a:xfrm>
                    <a:off x="4508500" y="4343400"/>
                    <a:ext cx="115887" cy="115887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18" name="直线"/>
                  <p:cNvSpPr>
                    <a:spLocks/>
                  </p:cNvSpPr>
                  <p:nvPr/>
                </p:nvSpPr>
                <p:spPr>
                  <a:xfrm>
                    <a:off x="5562600" y="4114800"/>
                    <a:ext cx="0" cy="30480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18"/>
                    </a:solidFill>
                    <a:prstDash val="solid"/>
                    <a:round/>
                  </a:ln>
                </p:spPr>
              </p:sp>
              <p:sp>
                <p:nvSpPr>
                  <p:cNvPr id="4519" name="直线"/>
                  <p:cNvSpPr>
                    <a:spLocks/>
                  </p:cNvSpPr>
                  <p:nvPr/>
                </p:nvSpPr>
                <p:spPr>
                  <a:xfrm>
                    <a:off x="5181600" y="3810000"/>
                    <a:ext cx="381000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18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4521" name="直线"/>
                <p:cNvSpPr>
                  <a:spLocks/>
                </p:cNvSpPr>
                <p:nvPr/>
              </p:nvSpPr>
              <p:spPr>
                <a:xfrm>
                  <a:off x="5562600" y="3429000"/>
                  <a:ext cx="0" cy="3810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  <p:grpSp>
            <p:nvGrpSpPr>
              <p:cNvPr id="4539" name="组合"/>
              <p:cNvGrpSpPr>
                <a:grpSpLocks/>
              </p:cNvGrpSpPr>
              <p:nvPr/>
            </p:nvGrpSpPr>
            <p:grpSpPr>
              <a:xfrm>
                <a:off x="5791200" y="3429000"/>
                <a:ext cx="1944688" cy="1295399"/>
                <a:chOff x="5791200" y="3429000"/>
                <a:chExt cx="1944688" cy="1295399"/>
              </a:xfrm>
            </p:grpSpPr>
            <p:grpSp>
              <p:nvGrpSpPr>
                <p:cNvPr id="4537" name="组合"/>
                <p:cNvGrpSpPr>
                  <a:grpSpLocks/>
                </p:cNvGrpSpPr>
                <p:nvPr/>
              </p:nvGrpSpPr>
              <p:grpSpPr>
                <a:xfrm>
                  <a:off x="5791200" y="3733800"/>
                  <a:ext cx="1944688" cy="990599"/>
                  <a:chOff x="5791200" y="3733800"/>
                  <a:chExt cx="1944688" cy="990599"/>
                </a:xfrm>
              </p:grpSpPr>
              <p:sp>
                <p:nvSpPr>
                  <p:cNvPr id="4523" name="矩形"/>
                  <p:cNvSpPr>
                    <a:spLocks/>
                  </p:cNvSpPr>
                  <p:nvPr/>
                </p:nvSpPr>
                <p:spPr>
                  <a:xfrm>
                    <a:off x="5791200" y="4240530"/>
                    <a:ext cx="495300" cy="358140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ctr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1800" b="1" i="1" u="none" strike="noStrike" kern="1200" cap="none" spc="0" baseline="0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B</a:t>
                    </a:r>
                    <a:endParaRPr lang="zh-CN" altLang="en-US" sz="1800" b="1" i="1" u="none" strike="noStrike" kern="1200" cap="none" spc="0" baseline="0">
                      <a:solidFill>
                        <a:srgbClr val="FF3300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4524" name="矩形"/>
                  <p:cNvSpPr>
                    <a:spLocks/>
                  </p:cNvSpPr>
                  <p:nvPr/>
                </p:nvSpPr>
                <p:spPr>
                  <a:xfrm>
                    <a:off x="7239001" y="3886200"/>
                    <a:ext cx="496887" cy="358140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1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T</a:t>
                    </a:r>
                    <a:r>
                      <a:rPr lang="en-US" altLang="zh-CN" sz="1800" b="1" i="0" u="none" strike="noStrike" kern="1200" cap="none" spc="0" baseline="-250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2</a:t>
                    </a:r>
                    <a:endParaRPr lang="zh-CN" altLang="en-US" sz="1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4525" name="直线"/>
                  <p:cNvSpPr>
                    <a:spLocks/>
                  </p:cNvSpPr>
                  <p:nvPr/>
                </p:nvSpPr>
                <p:spPr>
                  <a:xfrm>
                    <a:off x="6861175" y="4337050"/>
                    <a:ext cx="0" cy="212725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26" name="直线"/>
                  <p:cNvSpPr>
                    <a:spLocks/>
                  </p:cNvSpPr>
                  <p:nvPr/>
                </p:nvSpPr>
                <p:spPr>
                  <a:xfrm>
                    <a:off x="6861175" y="3733800"/>
                    <a:ext cx="0" cy="19526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27" name="直线"/>
                  <p:cNvSpPr>
                    <a:spLocks/>
                  </p:cNvSpPr>
                  <p:nvPr/>
                </p:nvSpPr>
                <p:spPr>
                  <a:xfrm>
                    <a:off x="6861175" y="4025900"/>
                    <a:ext cx="0" cy="21431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28" name="直线"/>
                  <p:cNvSpPr>
                    <a:spLocks/>
                  </p:cNvSpPr>
                  <p:nvPr/>
                </p:nvSpPr>
                <p:spPr>
                  <a:xfrm rot="2387" flipH="1">
                    <a:off x="6861175" y="4124324"/>
                    <a:ext cx="382587" cy="1111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tailEnd type="triangle" w="med" len="med"/>
                  </a:ln>
                </p:spPr>
              </p:sp>
              <p:sp>
                <p:nvSpPr>
                  <p:cNvPr id="4529" name="直线"/>
                  <p:cNvSpPr>
                    <a:spLocks/>
                  </p:cNvSpPr>
                  <p:nvPr/>
                </p:nvSpPr>
                <p:spPr>
                  <a:xfrm>
                    <a:off x="6767513" y="3849687"/>
                    <a:ext cx="0" cy="566737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30" name="直线"/>
                  <p:cNvSpPr>
                    <a:spLocks/>
                  </p:cNvSpPr>
                  <p:nvPr/>
                </p:nvSpPr>
                <p:spPr>
                  <a:xfrm flipV="1">
                    <a:off x="6861175" y="4419600"/>
                    <a:ext cx="377825" cy="14287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31" name="直线"/>
                  <p:cNvSpPr>
                    <a:spLocks/>
                  </p:cNvSpPr>
                  <p:nvPr/>
                </p:nvSpPr>
                <p:spPr>
                  <a:xfrm>
                    <a:off x="7239001" y="4419600"/>
                    <a:ext cx="0" cy="292099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32" name="直线"/>
                  <p:cNvSpPr>
                    <a:spLocks/>
                  </p:cNvSpPr>
                  <p:nvPr/>
                </p:nvSpPr>
                <p:spPr>
                  <a:xfrm>
                    <a:off x="7162801" y="4724400"/>
                    <a:ext cx="185737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33" name="直线"/>
                  <p:cNvSpPr>
                    <a:spLocks/>
                  </p:cNvSpPr>
                  <p:nvPr/>
                </p:nvSpPr>
                <p:spPr>
                  <a:xfrm>
                    <a:off x="6300787" y="4416425"/>
                    <a:ext cx="466725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34" name="椭圆"/>
                  <p:cNvSpPr>
                    <a:spLocks/>
                  </p:cNvSpPr>
                  <p:nvPr/>
                </p:nvSpPr>
                <p:spPr>
                  <a:xfrm>
                    <a:off x="6184899" y="4343400"/>
                    <a:ext cx="115888" cy="115887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535" name="直线"/>
                  <p:cNvSpPr>
                    <a:spLocks/>
                  </p:cNvSpPr>
                  <p:nvPr/>
                </p:nvSpPr>
                <p:spPr>
                  <a:xfrm>
                    <a:off x="7239001" y="4114800"/>
                    <a:ext cx="0" cy="30480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18"/>
                    </a:solidFill>
                    <a:prstDash val="solid"/>
                    <a:round/>
                  </a:ln>
                </p:spPr>
              </p:sp>
              <p:sp>
                <p:nvSpPr>
                  <p:cNvPr id="4536" name="直线"/>
                  <p:cNvSpPr>
                    <a:spLocks/>
                  </p:cNvSpPr>
                  <p:nvPr/>
                </p:nvSpPr>
                <p:spPr>
                  <a:xfrm>
                    <a:off x="6858000" y="3810000"/>
                    <a:ext cx="381000" cy="0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18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4538" name="直线"/>
                <p:cNvSpPr>
                  <a:spLocks/>
                </p:cNvSpPr>
                <p:nvPr/>
              </p:nvSpPr>
              <p:spPr>
                <a:xfrm>
                  <a:off x="7239001" y="3429000"/>
                  <a:ext cx="0" cy="3810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  <p:sp>
            <p:nvSpPr>
              <p:cNvPr id="4540" name="直线"/>
              <p:cNvSpPr>
                <a:spLocks/>
              </p:cNvSpPr>
              <p:nvPr/>
            </p:nvSpPr>
            <p:spPr>
              <a:xfrm>
                <a:off x="6400801" y="2514600"/>
                <a:ext cx="0" cy="2286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541" name="圆角矩形标注"/>
              <p:cNvSpPr>
                <a:spLocks/>
              </p:cNvSpPr>
              <p:nvPr/>
            </p:nvSpPr>
            <p:spPr>
              <a:xfrm>
                <a:off x="4267200" y="1752600"/>
                <a:ext cx="1066800" cy="457200"/>
              </a:xfrm>
              <a:prstGeom prst="wedgeRoundRectCallout">
                <a:avLst>
                  <a:gd name="adj1" fmla="val 122768"/>
                  <a:gd name="adj2" fmla="val 150342"/>
                  <a:gd name="adj3" fmla="val 16667"/>
                </a:avLst>
              </a:prstGeom>
              <a:solidFill>
                <a:srgbClr val="FFFFFF"/>
              </a:solidFill>
              <a:ln w="28575" cap="flat" cmpd="sng">
                <a:solidFill>
                  <a:srgbClr val="CC0000"/>
                </a:solidFill>
                <a:prstDash val="solid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 i="0" u="none" strike="noStrike" kern="1200" cap="none" spc="0" baseline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负载管</a:t>
                </a:r>
              </a:p>
            </p:txBody>
          </p:sp>
          <p:sp>
            <p:nvSpPr>
              <p:cNvPr id="4542" name="直线"/>
              <p:cNvSpPr>
                <a:spLocks/>
              </p:cNvSpPr>
              <p:nvPr/>
            </p:nvSpPr>
            <p:spPr>
              <a:xfrm rot="2387" flipH="1">
                <a:off x="6019800" y="2590800"/>
                <a:ext cx="382587" cy="111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18948275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5" grpId="0"/>
      <p:bldP spid="4418" grpId="0" animBg="1"/>
      <p:bldP spid="4421" grpId="0" animBg="1"/>
      <p:bldP spid="4424" grpId="0" animBg="1"/>
      <p:bldP spid="4425" grpId="0"/>
      <p:bldP spid="4428" grpId="0" animBg="1"/>
      <p:bldP spid="4429" grpId="0"/>
      <p:bldP spid="4432" grpId="0" animBg="1"/>
      <p:bldP spid="4435" grpId="0" animBg="1"/>
      <p:bldP spid="4439" grpId="0" animBg="1"/>
      <p:bldP spid="4442" grpId="0" animBg="1"/>
      <p:bldP spid="454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文本框"/>
          <p:cNvSpPr>
            <a:spLocks noGrp="1"/>
          </p:cNvSpPr>
          <p:nvPr>
            <p:ph type="subTitle" idx="1"/>
          </p:nvPr>
        </p:nvSpPr>
        <p:spPr>
          <a:xfrm>
            <a:off x="990600" y="457200"/>
            <a:ext cx="3962400" cy="457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0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20.7.2  CMOS</a:t>
            </a:r>
            <a:r>
              <a:rPr lang="zh-CN" altLang="en-US" sz="30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门电路</a:t>
            </a:r>
            <a:r>
              <a:rPr lang="en-US" altLang="zh-CN" sz="30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Times New Roman" charset="0"/>
              </a:rPr>
              <a:t>      </a:t>
            </a:r>
            <a:endParaRPr lang="zh-CN" altLang="en-US" sz="30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4546" name="矩形"/>
          <p:cNvSpPr>
            <a:spLocks/>
          </p:cNvSpPr>
          <p:nvPr/>
        </p:nvSpPr>
        <p:spPr>
          <a:xfrm>
            <a:off x="917575" y="1371600"/>
            <a:ext cx="4187824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1.CMOS“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非”门电路</a:t>
            </a:r>
          </a:p>
        </p:txBody>
      </p:sp>
      <p:grpSp>
        <p:nvGrpSpPr>
          <p:cNvPr id="4586" name="组合"/>
          <p:cNvGrpSpPr>
            <a:grpSpLocks/>
          </p:cNvGrpSpPr>
          <p:nvPr/>
        </p:nvGrpSpPr>
        <p:grpSpPr>
          <a:xfrm>
            <a:off x="1295400" y="2030730"/>
            <a:ext cx="3322390" cy="3280410"/>
            <a:chOff x="1295400" y="2030730"/>
            <a:chExt cx="3322390" cy="3280410"/>
          </a:xfrm>
        </p:grpSpPr>
        <p:sp>
          <p:nvSpPr>
            <p:cNvPr id="4547" name="矩形"/>
            <p:cNvSpPr>
              <a:spLocks/>
            </p:cNvSpPr>
            <p:nvPr/>
          </p:nvSpPr>
          <p:spPr>
            <a:xfrm>
              <a:off x="3048000" y="3581400"/>
              <a:ext cx="356794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D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48" name="矩形"/>
            <p:cNvSpPr>
              <a:spLocks/>
            </p:cNvSpPr>
            <p:nvPr/>
          </p:nvSpPr>
          <p:spPr>
            <a:xfrm>
              <a:off x="3124200" y="2667000"/>
              <a:ext cx="318998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S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49" name="矩形"/>
            <p:cNvSpPr>
              <a:spLocks/>
            </p:cNvSpPr>
            <p:nvPr/>
          </p:nvSpPr>
          <p:spPr>
            <a:xfrm>
              <a:off x="2362200" y="2590800"/>
              <a:ext cx="369544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G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50" name="矩形"/>
            <p:cNvSpPr>
              <a:spLocks/>
            </p:cNvSpPr>
            <p:nvPr/>
          </p:nvSpPr>
          <p:spPr>
            <a:xfrm>
              <a:off x="3048000" y="4953000"/>
              <a:ext cx="318998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S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51" name="矩形"/>
            <p:cNvSpPr>
              <a:spLocks/>
            </p:cNvSpPr>
            <p:nvPr/>
          </p:nvSpPr>
          <p:spPr>
            <a:xfrm>
              <a:off x="3048000" y="3962400"/>
              <a:ext cx="356794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D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52" name="矩形"/>
            <p:cNvSpPr>
              <a:spLocks/>
            </p:cNvSpPr>
            <p:nvPr/>
          </p:nvSpPr>
          <p:spPr>
            <a:xfrm>
              <a:off x="2286000" y="4953000"/>
              <a:ext cx="51435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G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53" name="矩形"/>
            <p:cNvSpPr>
              <a:spLocks/>
            </p:cNvSpPr>
            <p:nvPr/>
          </p:nvSpPr>
          <p:spPr>
            <a:xfrm>
              <a:off x="3666235" y="2030730"/>
              <a:ext cx="70028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+</a:t>
              </a: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1800" b="1" i="0" u="none" strike="noStrike" kern="1200" cap="none" spc="0" baseline="-2500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DD</a:t>
              </a:r>
              <a:endParaRPr lang="zh-CN" altLang="en-US" sz="18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54" name="矩形"/>
            <p:cNvSpPr>
              <a:spLocks/>
            </p:cNvSpPr>
            <p:nvPr/>
          </p:nvSpPr>
          <p:spPr>
            <a:xfrm>
              <a:off x="1295400" y="3783330"/>
              <a:ext cx="495300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A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55" name="矩形"/>
            <p:cNvSpPr>
              <a:spLocks/>
            </p:cNvSpPr>
            <p:nvPr/>
          </p:nvSpPr>
          <p:spPr>
            <a:xfrm>
              <a:off x="4286497" y="3783330"/>
              <a:ext cx="331293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Y</a:t>
              </a:r>
              <a:endParaRPr lang="zh-CN" altLang="en-US" sz="1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56" name="矩形"/>
            <p:cNvSpPr>
              <a:spLocks/>
            </p:cNvSpPr>
            <p:nvPr/>
          </p:nvSpPr>
          <p:spPr>
            <a:xfrm>
              <a:off x="3276600" y="4419600"/>
              <a:ext cx="49688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1800" b="1" i="0" u="none" strike="noStrike" kern="1200" cap="none" spc="0" baseline="-2500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1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57" name="直线"/>
            <p:cNvSpPr>
              <a:spLocks/>
            </p:cNvSpPr>
            <p:nvPr/>
          </p:nvSpPr>
          <p:spPr>
            <a:xfrm>
              <a:off x="2898774" y="3548062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58" name="直线"/>
            <p:cNvSpPr>
              <a:spLocks/>
            </p:cNvSpPr>
            <p:nvPr/>
          </p:nvSpPr>
          <p:spPr>
            <a:xfrm>
              <a:off x="2898774" y="2944812"/>
              <a:ext cx="0" cy="19526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59" name="直线"/>
            <p:cNvSpPr>
              <a:spLocks/>
            </p:cNvSpPr>
            <p:nvPr/>
          </p:nvSpPr>
          <p:spPr>
            <a:xfrm>
              <a:off x="2898774" y="3236912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60" name="直线"/>
            <p:cNvSpPr>
              <a:spLocks/>
            </p:cNvSpPr>
            <p:nvPr/>
          </p:nvSpPr>
          <p:spPr>
            <a:xfrm rot="-2388">
              <a:off x="2898774" y="3352800"/>
              <a:ext cx="382587" cy="127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4561" name="直线"/>
            <p:cNvSpPr>
              <a:spLocks/>
            </p:cNvSpPr>
            <p:nvPr/>
          </p:nvSpPr>
          <p:spPr>
            <a:xfrm>
              <a:off x="2805112" y="3060700"/>
              <a:ext cx="0" cy="5667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62" name="直线"/>
            <p:cNvSpPr>
              <a:spLocks/>
            </p:cNvSpPr>
            <p:nvPr/>
          </p:nvSpPr>
          <p:spPr>
            <a:xfrm>
              <a:off x="2898774" y="3060700"/>
              <a:ext cx="7461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63" name="直线"/>
            <p:cNvSpPr>
              <a:spLocks/>
            </p:cNvSpPr>
            <p:nvPr/>
          </p:nvSpPr>
          <p:spPr>
            <a:xfrm>
              <a:off x="2898774" y="3644899"/>
              <a:ext cx="7461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64" name="直线"/>
            <p:cNvSpPr>
              <a:spLocks/>
            </p:cNvSpPr>
            <p:nvPr/>
          </p:nvSpPr>
          <p:spPr>
            <a:xfrm>
              <a:off x="2362200" y="3048000"/>
              <a:ext cx="4667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65" name="直线"/>
            <p:cNvSpPr>
              <a:spLocks/>
            </p:cNvSpPr>
            <p:nvPr/>
          </p:nvSpPr>
          <p:spPr>
            <a:xfrm>
              <a:off x="2898774" y="4870450"/>
              <a:ext cx="0" cy="212725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66" name="直线"/>
            <p:cNvSpPr>
              <a:spLocks/>
            </p:cNvSpPr>
            <p:nvPr/>
          </p:nvSpPr>
          <p:spPr>
            <a:xfrm>
              <a:off x="2898774" y="4267200"/>
              <a:ext cx="0" cy="19526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67" name="直线"/>
            <p:cNvSpPr>
              <a:spLocks/>
            </p:cNvSpPr>
            <p:nvPr/>
          </p:nvSpPr>
          <p:spPr>
            <a:xfrm>
              <a:off x="2898774" y="4559300"/>
              <a:ext cx="0" cy="2143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68" name="直线"/>
            <p:cNvSpPr>
              <a:spLocks/>
            </p:cNvSpPr>
            <p:nvPr/>
          </p:nvSpPr>
          <p:spPr>
            <a:xfrm rot="2387" flipH="1">
              <a:off x="2898774" y="4657725"/>
              <a:ext cx="382587" cy="11112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tailEnd type="triangle" w="med" len="med"/>
            </a:ln>
          </p:spPr>
        </p:sp>
        <p:sp>
          <p:nvSpPr>
            <p:cNvPr id="4569" name="直线"/>
            <p:cNvSpPr>
              <a:spLocks/>
            </p:cNvSpPr>
            <p:nvPr/>
          </p:nvSpPr>
          <p:spPr>
            <a:xfrm>
              <a:off x="2805112" y="4383088"/>
              <a:ext cx="0" cy="5667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0" name="直线"/>
            <p:cNvSpPr>
              <a:spLocks/>
            </p:cNvSpPr>
            <p:nvPr/>
          </p:nvSpPr>
          <p:spPr>
            <a:xfrm>
              <a:off x="2895600" y="4383088"/>
              <a:ext cx="747712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1" name="直线"/>
            <p:cNvSpPr>
              <a:spLocks/>
            </p:cNvSpPr>
            <p:nvPr/>
          </p:nvSpPr>
          <p:spPr>
            <a:xfrm>
              <a:off x="2898774" y="4967288"/>
              <a:ext cx="7445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2" name="直线"/>
            <p:cNvSpPr>
              <a:spLocks/>
            </p:cNvSpPr>
            <p:nvPr/>
          </p:nvSpPr>
          <p:spPr>
            <a:xfrm flipH="1">
              <a:off x="3271838" y="4648200"/>
              <a:ext cx="4762" cy="338137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3" name="直线"/>
            <p:cNvSpPr>
              <a:spLocks/>
            </p:cNvSpPr>
            <p:nvPr/>
          </p:nvSpPr>
          <p:spPr>
            <a:xfrm>
              <a:off x="3643312" y="4949825"/>
              <a:ext cx="0" cy="292099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4" name="直线"/>
            <p:cNvSpPr>
              <a:spLocks/>
            </p:cNvSpPr>
            <p:nvPr/>
          </p:nvSpPr>
          <p:spPr>
            <a:xfrm>
              <a:off x="3551237" y="5241926"/>
              <a:ext cx="18573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5" name="直线"/>
            <p:cNvSpPr>
              <a:spLocks/>
            </p:cNvSpPr>
            <p:nvPr/>
          </p:nvSpPr>
          <p:spPr>
            <a:xfrm>
              <a:off x="2338387" y="4949825"/>
              <a:ext cx="466725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6" name="椭圆"/>
            <p:cNvSpPr>
              <a:spLocks/>
            </p:cNvSpPr>
            <p:nvPr/>
          </p:nvSpPr>
          <p:spPr>
            <a:xfrm>
              <a:off x="1717674" y="39624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7" name="椭圆"/>
            <p:cNvSpPr>
              <a:spLocks/>
            </p:cNvSpPr>
            <p:nvPr/>
          </p:nvSpPr>
          <p:spPr>
            <a:xfrm>
              <a:off x="3581400" y="22860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8" name="直线"/>
            <p:cNvSpPr>
              <a:spLocks/>
            </p:cNvSpPr>
            <p:nvPr/>
          </p:nvSpPr>
          <p:spPr>
            <a:xfrm rot="5400000">
              <a:off x="3881438" y="3738563"/>
              <a:ext cx="9524" cy="4572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79" name="椭圆"/>
            <p:cNvSpPr>
              <a:spLocks/>
            </p:cNvSpPr>
            <p:nvPr/>
          </p:nvSpPr>
          <p:spPr>
            <a:xfrm>
              <a:off x="4114800" y="3886200"/>
              <a:ext cx="115887" cy="115887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80" name="直线"/>
            <p:cNvSpPr>
              <a:spLocks/>
            </p:cNvSpPr>
            <p:nvPr/>
          </p:nvSpPr>
          <p:spPr>
            <a:xfrm flipV="1">
              <a:off x="2362200" y="3048000"/>
              <a:ext cx="0" cy="19050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81" name="直线"/>
            <p:cNvSpPr>
              <a:spLocks/>
            </p:cNvSpPr>
            <p:nvPr/>
          </p:nvSpPr>
          <p:spPr>
            <a:xfrm>
              <a:off x="3657600" y="3640137"/>
              <a:ext cx="0" cy="7620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82" name="直线"/>
            <p:cNvSpPr>
              <a:spLocks/>
            </p:cNvSpPr>
            <p:nvPr/>
          </p:nvSpPr>
          <p:spPr>
            <a:xfrm flipV="1">
              <a:off x="3657600" y="2398712"/>
              <a:ext cx="0" cy="68580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83" name="矩形"/>
            <p:cNvSpPr>
              <a:spLocks/>
            </p:cNvSpPr>
            <p:nvPr/>
          </p:nvSpPr>
          <p:spPr>
            <a:xfrm>
              <a:off x="3276600" y="3124200"/>
              <a:ext cx="496887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T</a:t>
              </a:r>
              <a:r>
                <a:rPr lang="en-US" altLang="zh-CN" sz="1800" b="1" i="0" u="none" strike="noStrike" kern="1200" cap="none" spc="0" baseline="-2500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2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84" name="直线"/>
            <p:cNvSpPr>
              <a:spLocks/>
            </p:cNvSpPr>
            <p:nvPr/>
          </p:nvSpPr>
          <p:spPr>
            <a:xfrm>
              <a:off x="1828799" y="4038600"/>
              <a:ext cx="533399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585" name="直线"/>
            <p:cNvSpPr>
              <a:spLocks/>
            </p:cNvSpPr>
            <p:nvPr/>
          </p:nvSpPr>
          <p:spPr>
            <a:xfrm flipV="1">
              <a:off x="3276600" y="3048000"/>
              <a:ext cx="0" cy="3048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</p:grpSp>
      <p:grpSp>
        <p:nvGrpSpPr>
          <p:cNvPr id="4589" name="组合"/>
          <p:cNvGrpSpPr>
            <a:grpSpLocks/>
          </p:cNvGrpSpPr>
          <p:nvPr/>
        </p:nvGrpSpPr>
        <p:grpSpPr>
          <a:xfrm>
            <a:off x="3657600" y="2971800"/>
            <a:ext cx="2132012" cy="547687"/>
            <a:chOff x="3657600" y="2971800"/>
            <a:chExt cx="2132012" cy="547687"/>
          </a:xfrm>
        </p:grpSpPr>
        <p:sp>
          <p:nvSpPr>
            <p:cNvPr id="4587" name="矩形"/>
            <p:cNvSpPr>
              <a:spLocks/>
            </p:cNvSpPr>
            <p:nvPr/>
          </p:nvSpPr>
          <p:spPr>
            <a:xfrm>
              <a:off x="4191000" y="2971800"/>
              <a:ext cx="1598612" cy="547687"/>
            </a:xfrm>
            <a:prstGeom prst="rect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PMOS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管</a:t>
              </a:r>
              <a:endParaRPr lang="zh-CN" altLang="en-US" sz="32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88" name="直线"/>
            <p:cNvSpPr>
              <a:spLocks/>
            </p:cNvSpPr>
            <p:nvPr/>
          </p:nvSpPr>
          <p:spPr>
            <a:xfrm>
              <a:off x="3657600" y="3276600"/>
              <a:ext cx="4572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</p:grpSp>
      <p:grpSp>
        <p:nvGrpSpPr>
          <p:cNvPr id="4592" name="组合"/>
          <p:cNvGrpSpPr>
            <a:grpSpLocks/>
          </p:cNvGrpSpPr>
          <p:nvPr/>
        </p:nvGrpSpPr>
        <p:grpSpPr>
          <a:xfrm>
            <a:off x="3657600" y="4495800"/>
            <a:ext cx="2247900" cy="547687"/>
            <a:chOff x="3657600" y="4495800"/>
            <a:chExt cx="2247900" cy="547687"/>
          </a:xfrm>
        </p:grpSpPr>
        <p:sp>
          <p:nvSpPr>
            <p:cNvPr id="4590" name="矩形"/>
            <p:cNvSpPr>
              <a:spLocks/>
            </p:cNvSpPr>
            <p:nvPr/>
          </p:nvSpPr>
          <p:spPr>
            <a:xfrm>
              <a:off x="4267200" y="4495800"/>
              <a:ext cx="1638300" cy="547687"/>
            </a:xfrm>
            <a:prstGeom prst="rect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miter/>
            </a:ln>
          </p:spPr>
          <p:txBody>
            <a:bodyPr vert="horz" wrap="non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NMOS</a:t>
              </a:r>
              <a:r>
                <a:rPr lang="zh-CN" altLang="en-US" sz="2800" b="1" i="0" u="none" strike="noStrike" kern="1200" cap="none" spc="0" baseline="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管</a:t>
              </a:r>
              <a:endParaRPr lang="zh-CN" altLang="en-US" sz="32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591" name="直线"/>
            <p:cNvSpPr>
              <a:spLocks/>
            </p:cNvSpPr>
            <p:nvPr/>
          </p:nvSpPr>
          <p:spPr>
            <a:xfrm>
              <a:off x="3657600" y="4724400"/>
              <a:ext cx="520699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tailEnd type="triangle" w="med" len="med"/>
            </a:ln>
          </p:spPr>
        </p:sp>
      </p:grpSp>
      <p:sp>
        <p:nvSpPr>
          <p:cNvPr id="4593" name="矩形"/>
          <p:cNvSpPr>
            <a:spLocks/>
          </p:cNvSpPr>
          <p:nvPr/>
        </p:nvSpPr>
        <p:spPr>
          <a:xfrm>
            <a:off x="6019799" y="3733800"/>
            <a:ext cx="1828800" cy="547687"/>
          </a:xfrm>
          <a:prstGeom prst="rect">
            <a:avLst/>
          </a:prstGeom>
          <a:noFill/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CMOS 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管</a:t>
            </a:r>
          </a:p>
        </p:txBody>
      </p:sp>
      <p:sp>
        <p:nvSpPr>
          <p:cNvPr id="4594" name="曲线" descr="花束"/>
          <p:cNvSpPr>
            <a:spLocks/>
          </p:cNvSpPr>
          <p:nvPr/>
        </p:nvSpPr>
        <p:spPr>
          <a:xfrm rot="5400000">
            <a:off x="5029200" y="3581399"/>
            <a:ext cx="914400" cy="9144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0800" y="0"/>
                </a:moveTo>
                <a:lnTo>
                  <a:pt x="6479" y="5939"/>
                </a:lnTo>
                <a:lnTo>
                  <a:pt x="9385" y="5939"/>
                </a:lnTo>
                <a:lnTo>
                  <a:pt x="9385" y="13407"/>
                </a:lnTo>
                <a:lnTo>
                  <a:pt x="4158" y="13407"/>
                </a:lnTo>
                <a:lnTo>
                  <a:pt x="4158" y="9257"/>
                </a:lnTo>
                <a:lnTo>
                  <a:pt x="0" y="15428"/>
                </a:lnTo>
                <a:lnTo>
                  <a:pt x="4158" y="21600"/>
                </a:lnTo>
                <a:lnTo>
                  <a:pt x="4158" y="17449"/>
                </a:lnTo>
                <a:lnTo>
                  <a:pt x="17442" y="17449"/>
                </a:lnTo>
                <a:lnTo>
                  <a:pt x="17442" y="21600"/>
                </a:lnTo>
                <a:lnTo>
                  <a:pt x="21600" y="15428"/>
                </a:lnTo>
                <a:lnTo>
                  <a:pt x="17442" y="9257"/>
                </a:lnTo>
                <a:lnTo>
                  <a:pt x="17442" y="13407"/>
                </a:lnTo>
                <a:lnTo>
                  <a:pt x="12214" y="13407"/>
                </a:lnTo>
                <a:lnTo>
                  <a:pt x="12214" y="5939"/>
                </a:lnTo>
                <a:lnTo>
                  <a:pt x="15120" y="5939"/>
                </a:lnTo>
                <a:lnTo>
                  <a:pt x="10800" y="0"/>
                </a:lnTo>
                <a:close/>
              </a:path>
            </a:pathLst>
          </a:custGeom>
          <a:blipFill rotWithShape="0">
            <a:blip r:embed="rId3"/>
            <a:tile tx="0" ty="0" sx="100000" sy="100000" flip="none" algn="tl"/>
          </a:blipFill>
          <a:ln w="9525" cap="flat" cmpd="sng">
            <a:solidFill>
              <a:srgbClr val="FF0000"/>
            </a:solidFill>
            <a:prstDash val="solid"/>
            <a:miter/>
          </a:ln>
        </p:spPr>
      </p:sp>
      <p:sp>
        <p:nvSpPr>
          <p:cNvPr id="4595" name="圆角矩形标注"/>
          <p:cNvSpPr>
            <a:spLocks/>
          </p:cNvSpPr>
          <p:nvPr/>
        </p:nvSpPr>
        <p:spPr>
          <a:xfrm>
            <a:off x="1981200" y="1905000"/>
            <a:ext cx="1066800" cy="457200"/>
          </a:xfrm>
          <a:prstGeom prst="wedgeRoundRectCallout">
            <a:avLst>
              <a:gd name="adj1" fmla="val 57731"/>
              <a:gd name="adj2" fmla="val 239578"/>
              <a:gd name="adj3" fmla="val 16667"/>
            </a:avLst>
          </a:prstGeom>
          <a:solidFill>
            <a:srgbClr val="FFFFFF"/>
          </a:solidFill>
          <a:ln w="28575" cap="flat" cmpd="sng">
            <a:solidFill>
              <a:srgbClr val="CC00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负载管</a:t>
            </a:r>
          </a:p>
        </p:txBody>
      </p:sp>
      <p:sp>
        <p:nvSpPr>
          <p:cNvPr id="4596" name="圆角矩形标注"/>
          <p:cNvSpPr>
            <a:spLocks/>
          </p:cNvSpPr>
          <p:nvPr/>
        </p:nvSpPr>
        <p:spPr>
          <a:xfrm>
            <a:off x="1905000" y="5486400"/>
            <a:ext cx="1066800" cy="457200"/>
          </a:xfrm>
          <a:prstGeom prst="wedgeRoundRectCallout">
            <a:avLst>
              <a:gd name="adj1" fmla="val 68750"/>
              <a:gd name="adj2" fmla="val -180902"/>
              <a:gd name="adj3" fmla="val 16667"/>
            </a:avLst>
          </a:prstGeom>
          <a:solidFill>
            <a:srgbClr val="FFFFFF"/>
          </a:solidFill>
          <a:ln w="28575" cap="flat" cmpd="sng">
            <a:solidFill>
              <a:srgbClr val="CC00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驱动管</a:t>
            </a:r>
          </a:p>
        </p:txBody>
      </p:sp>
      <p:sp>
        <p:nvSpPr>
          <p:cNvPr id="4597" name="矩形"/>
          <p:cNvSpPr>
            <a:spLocks/>
          </p:cNvSpPr>
          <p:nvPr/>
        </p:nvSpPr>
        <p:spPr>
          <a:xfrm>
            <a:off x="5943599" y="4343400"/>
            <a:ext cx="25146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(</a:t>
            </a:r>
            <a:r>
              <a:rPr lang="zh-CN" altLang="en-US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互补对称管</a:t>
            </a:r>
            <a:r>
              <a:rPr lang="en-US" altLang="zh-CN" sz="2800" b="1" i="0" u="none" strike="noStrike" kern="1200" cap="none" spc="0" baseline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)</a:t>
            </a:r>
            <a:endParaRPr lang="zh-CN" altLang="en-US" sz="2800" b="1" i="0" u="none" strike="noStrike" kern="1200" cap="none" spc="0" baseline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4598" name="矩形"/>
          <p:cNvSpPr>
            <a:spLocks/>
          </p:cNvSpPr>
          <p:nvPr/>
        </p:nvSpPr>
        <p:spPr>
          <a:xfrm>
            <a:off x="4800600" y="1600200"/>
            <a:ext cx="3124200" cy="974725"/>
          </a:xfrm>
          <a:prstGeom prst="rect">
            <a:avLst/>
          </a:prstGeom>
          <a:noFill/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  <a:sym typeface="Symbol" charset="0"/>
              </a:rPr>
              <a:t>A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  <a:sym typeface="Symbol" charset="0"/>
              </a:rPr>
              <a:t>=“1”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  <a:sym typeface="Symbol" charset="0"/>
              </a:rPr>
              <a:t>时，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导通，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截止，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Y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=“0”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sp>
        <p:nvSpPr>
          <p:cNvPr id="4599" name="矩形"/>
          <p:cNvSpPr>
            <a:spLocks/>
          </p:cNvSpPr>
          <p:nvPr/>
        </p:nvSpPr>
        <p:spPr>
          <a:xfrm>
            <a:off x="4572000" y="5181599"/>
            <a:ext cx="3124200" cy="974725"/>
          </a:xfrm>
          <a:prstGeom prst="rect">
            <a:avLst/>
          </a:prstGeom>
          <a:noFill/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  <a:sym typeface="Symbol" charset="0"/>
              </a:rPr>
              <a:t>A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  <a:sym typeface="Symbol" charset="0"/>
              </a:rPr>
              <a:t>=“0”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  <a:sym typeface="Symbol" charset="0"/>
              </a:rPr>
              <a:t>时，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截止，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 T</a:t>
            </a:r>
            <a:r>
              <a:rPr lang="en-US" altLang="zh-CN" sz="2800" b="1" i="0" u="none" strike="noStrike" kern="1200" cap="none" spc="0" baseline="-25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导通，</a:t>
            </a:r>
            <a:r>
              <a:rPr lang="en-US" altLang="zh-CN" sz="2800" b="1" i="1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Y</a:t>
            </a:r>
            <a:r>
              <a:rPr lang="en-US" altLang="zh-CN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=“1”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4602" name="组合"/>
          <p:cNvGrpSpPr>
            <a:grpSpLocks/>
          </p:cNvGrpSpPr>
          <p:nvPr/>
        </p:nvGrpSpPr>
        <p:grpSpPr>
          <a:xfrm>
            <a:off x="838200" y="1905000"/>
            <a:ext cx="1066800" cy="519113"/>
            <a:chOff x="838200" y="1905000"/>
            <a:chExt cx="1066800" cy="519113"/>
          </a:xfrm>
        </p:grpSpPr>
        <p:sp>
          <p:nvSpPr>
            <p:cNvPr id="4600" name="矩形"/>
            <p:cNvSpPr>
              <a:spLocks/>
            </p:cNvSpPr>
            <p:nvPr/>
          </p:nvSpPr>
          <p:spPr>
            <a:xfrm>
              <a:off x="838200" y="1905000"/>
              <a:ext cx="1066800" cy="519113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marL="0" indent="0" algn="l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Y= A</a:t>
              </a:r>
              <a:endParaRPr lang="zh-CN" altLang="en-US" sz="4000" b="1" i="1" u="none" strike="noStrike" kern="1200" cap="none" spc="0" baseline="0">
                <a:solidFill>
                  <a:srgbClr val="FF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601" name="直线"/>
            <p:cNvSpPr>
              <a:spLocks/>
            </p:cNvSpPr>
            <p:nvPr/>
          </p:nvSpPr>
          <p:spPr>
            <a:xfrm>
              <a:off x="1447800" y="1981200"/>
              <a:ext cx="304800" cy="0"/>
            </a:xfrm>
            <a:prstGeom prst="lin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</a:ln>
          </p:spPr>
        </p:sp>
      </p:grpSp>
      <p:grpSp>
        <p:nvGrpSpPr>
          <p:cNvPr id="4630" name="组合"/>
          <p:cNvGrpSpPr>
            <a:grpSpLocks/>
          </p:cNvGrpSpPr>
          <p:nvPr/>
        </p:nvGrpSpPr>
        <p:grpSpPr>
          <a:xfrm>
            <a:off x="990599" y="935736"/>
            <a:ext cx="3886200" cy="247650"/>
            <a:chOff x="990599" y="935736"/>
            <a:chExt cx="3886200" cy="247650"/>
          </a:xfrm>
        </p:grpSpPr>
        <p:grpSp>
          <p:nvGrpSpPr>
            <p:cNvPr id="4627" name="组合"/>
            <p:cNvGrpSpPr>
              <a:grpSpLocks/>
            </p:cNvGrpSpPr>
            <p:nvPr/>
          </p:nvGrpSpPr>
          <p:grpSpPr>
            <a:xfrm>
              <a:off x="990599" y="1011935"/>
              <a:ext cx="3495675" cy="171450"/>
              <a:chOff x="990599" y="1011935"/>
              <a:chExt cx="3495675" cy="171450"/>
            </a:xfrm>
          </p:grpSpPr>
          <p:pic>
            <p:nvPicPr>
              <p:cNvPr id="4603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95475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04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38350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05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00275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06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95550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07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57474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08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09875" y="1021461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09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52750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0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14675" y="1021461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1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09950" y="1021461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2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71875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3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24275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4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67150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5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52675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6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67075" y="1021461"/>
                <a:ext cx="161924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7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29075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8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81475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pic>
            <p:nvPicPr>
              <p:cNvPr id="4619" name="图片" descr="Green and Black Diamond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24350" y="1021461"/>
                <a:ext cx="161925" cy="16192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</p:pic>
          <p:grpSp>
            <p:nvGrpSpPr>
              <p:cNvPr id="4626" name="组合"/>
              <p:cNvGrpSpPr>
                <a:grpSpLocks/>
              </p:cNvGrpSpPr>
              <p:nvPr/>
            </p:nvGrpSpPr>
            <p:grpSpPr>
              <a:xfrm>
                <a:off x="990599" y="1011935"/>
                <a:ext cx="923924" cy="161925"/>
                <a:chOff x="990599" y="1011935"/>
                <a:chExt cx="923924" cy="161925"/>
              </a:xfrm>
            </p:grpSpPr>
            <p:pic>
              <p:nvPicPr>
                <p:cNvPr id="4620" name="图片" descr="Green and Black Diamond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33475" y="1011935"/>
                  <a:ext cx="161924" cy="16192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</p:pic>
            <p:pic>
              <p:nvPicPr>
                <p:cNvPr id="4621" name="图片" descr="Green and Black Diamond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95399" y="1011935"/>
                  <a:ext cx="161924" cy="16192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</p:pic>
            <p:pic>
              <p:nvPicPr>
                <p:cNvPr id="4622" name="图片" descr="Green and Black Diamond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47800" y="1011935"/>
                  <a:ext cx="161924" cy="16192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</p:pic>
            <p:pic>
              <p:nvPicPr>
                <p:cNvPr id="4623" name="图片" descr="Green and Black Diamond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90674" y="1011935"/>
                  <a:ext cx="161924" cy="16192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</p:pic>
            <p:pic>
              <p:nvPicPr>
                <p:cNvPr id="4624" name="图片" descr="Green and Black Diamond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52599" y="1011935"/>
                  <a:ext cx="161924" cy="16192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</p:pic>
            <p:pic>
              <p:nvPicPr>
                <p:cNvPr id="4625" name="图片" descr="Green and Black Diamond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90599" y="1011935"/>
                  <a:ext cx="161925" cy="161925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</p:pic>
          </p:grpSp>
        </p:grpSp>
        <p:pic>
          <p:nvPicPr>
            <p:cNvPr id="4628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4875" y="935736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  <p:pic>
          <p:nvPicPr>
            <p:cNvPr id="4629" name="图片" descr="Green and Black Diamon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935736"/>
              <a:ext cx="161925" cy="161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7538072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9" grpId="0" animBg="1"/>
      <p:bldP spid="4592" grpId="0" animBg="1"/>
      <p:bldP spid="4593" grpId="0" animBg="1"/>
      <p:bldP spid="4594" grpId="0" animBg="1"/>
      <p:bldP spid="4597" grpId="0"/>
      <p:bldP spid="4598" grpId="0" animBg="1"/>
      <p:bldP spid="4599" grpId="0" animBg="1"/>
      <p:bldP spid="460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矩形"/>
          <p:cNvSpPr>
            <a:spLocks/>
          </p:cNvSpPr>
          <p:nvPr/>
        </p:nvSpPr>
        <p:spPr>
          <a:xfrm>
            <a:off x="917575" y="609600"/>
            <a:ext cx="3298820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2.CMOS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传输门电路</a:t>
            </a:r>
          </a:p>
        </p:txBody>
      </p:sp>
      <p:grpSp>
        <p:nvGrpSpPr>
          <p:cNvPr id="4674" name="组合"/>
          <p:cNvGrpSpPr>
            <a:grpSpLocks/>
          </p:cNvGrpSpPr>
          <p:nvPr/>
        </p:nvGrpSpPr>
        <p:grpSpPr>
          <a:xfrm>
            <a:off x="1168194" y="1981200"/>
            <a:ext cx="2970712" cy="3577590"/>
            <a:chOff x="1168194" y="1981200"/>
            <a:chExt cx="2970712" cy="3577590"/>
          </a:xfrm>
        </p:grpSpPr>
        <p:sp>
          <p:nvSpPr>
            <p:cNvPr id="4632" name="椭圆"/>
            <p:cNvSpPr>
              <a:spLocks/>
            </p:cNvSpPr>
            <p:nvPr/>
          </p:nvSpPr>
          <p:spPr>
            <a:xfrm>
              <a:off x="1981200" y="2133600"/>
              <a:ext cx="761999" cy="4572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4633" name="椭圆"/>
            <p:cNvSpPr>
              <a:spLocks/>
            </p:cNvSpPr>
            <p:nvPr/>
          </p:nvSpPr>
          <p:spPr>
            <a:xfrm>
              <a:off x="1828800" y="4876800"/>
              <a:ext cx="762000" cy="4572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FF3300"/>
              </a:solidFill>
              <a:prstDash val="solid"/>
              <a:round/>
            </a:ln>
          </p:spPr>
        </p:sp>
        <p:grpSp>
          <p:nvGrpSpPr>
            <p:cNvPr id="4671" name="组合"/>
            <p:cNvGrpSpPr>
              <a:grpSpLocks/>
            </p:cNvGrpSpPr>
            <p:nvPr/>
          </p:nvGrpSpPr>
          <p:grpSpPr>
            <a:xfrm>
              <a:off x="1168194" y="2133600"/>
              <a:ext cx="2970712" cy="3101340"/>
              <a:chOff x="1168194" y="2133600"/>
              <a:chExt cx="2970712" cy="3101340"/>
            </a:xfrm>
          </p:grpSpPr>
          <p:sp>
            <p:nvSpPr>
              <p:cNvPr id="4634" name="矩形"/>
              <p:cNvSpPr>
                <a:spLocks/>
              </p:cNvSpPr>
              <p:nvPr/>
            </p:nvSpPr>
            <p:spPr>
              <a:xfrm>
                <a:off x="3568407" y="3173730"/>
                <a:ext cx="570499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r>
                  <a:rPr lang="en-US" altLang="zh-CN" sz="1800" b="1" i="0" u="none" strike="noStrike" kern="1200" cap="none" spc="0" baseline="-250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DD</a:t>
                </a:r>
                <a:endParaRPr lang="zh-CN" altLang="en-US" sz="1800" b="1" i="0" u="none" strike="noStrike" kern="1200" cap="none" spc="0" baseline="-2500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635" name="矩形"/>
              <p:cNvSpPr>
                <a:spLocks/>
              </p:cNvSpPr>
              <p:nvPr/>
            </p:nvSpPr>
            <p:spPr>
              <a:xfrm>
                <a:off x="1168194" y="3578618"/>
                <a:ext cx="382998" cy="46276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r>
                  <a:rPr lang="en-US" altLang="zh-CN" sz="2800" b="1" i="0" u="none" strike="noStrike" kern="1200" cap="none" spc="0" baseline="-25000">
                    <a:solidFill>
                      <a:srgbClr val="FF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i</a:t>
                </a:r>
                <a:endParaRPr lang="zh-CN" altLang="en-US" sz="28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636" name="矩形"/>
              <p:cNvSpPr>
                <a:spLocks/>
              </p:cNvSpPr>
              <p:nvPr/>
            </p:nvSpPr>
            <p:spPr>
              <a:xfrm>
                <a:off x="1752600" y="4267200"/>
                <a:ext cx="496887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T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4639" name="组合"/>
              <p:cNvGrpSpPr>
                <a:grpSpLocks/>
              </p:cNvGrpSpPr>
              <p:nvPr/>
            </p:nvGrpSpPr>
            <p:grpSpPr>
              <a:xfrm>
                <a:off x="3467100" y="4114800"/>
                <a:ext cx="185737" cy="292100"/>
                <a:chOff x="3467100" y="4114800"/>
                <a:chExt cx="185737" cy="292100"/>
              </a:xfrm>
            </p:grpSpPr>
            <p:sp>
              <p:nvSpPr>
                <p:cNvPr id="4637" name="直线"/>
                <p:cNvSpPr>
                  <a:spLocks/>
                </p:cNvSpPr>
                <p:nvPr/>
              </p:nvSpPr>
              <p:spPr>
                <a:xfrm>
                  <a:off x="3559175" y="4114800"/>
                  <a:ext cx="0" cy="2920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638" name="直线"/>
                <p:cNvSpPr>
                  <a:spLocks/>
                </p:cNvSpPr>
                <p:nvPr/>
              </p:nvSpPr>
              <p:spPr>
                <a:xfrm>
                  <a:off x="3467100" y="4406900"/>
                  <a:ext cx="185737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640" name="直线"/>
              <p:cNvSpPr>
                <a:spLocks/>
              </p:cNvSpPr>
              <p:nvPr/>
            </p:nvSpPr>
            <p:spPr>
              <a:xfrm>
                <a:off x="2590800" y="4114800"/>
                <a:ext cx="9906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41" name="直线"/>
              <p:cNvSpPr>
                <a:spLocks/>
              </p:cNvSpPr>
              <p:nvPr/>
            </p:nvSpPr>
            <p:spPr>
              <a:xfrm rot="5400000">
                <a:off x="1981200" y="3505200"/>
                <a:ext cx="0" cy="6096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42" name="椭圆"/>
              <p:cNvSpPr>
                <a:spLocks/>
              </p:cNvSpPr>
              <p:nvPr/>
            </p:nvSpPr>
            <p:spPr>
              <a:xfrm>
                <a:off x="1558925" y="37338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43" name="直线"/>
              <p:cNvSpPr>
                <a:spLocks/>
              </p:cNvSpPr>
              <p:nvPr/>
            </p:nvSpPr>
            <p:spPr>
              <a:xfrm flipV="1">
                <a:off x="2286000" y="3048000"/>
                <a:ext cx="0" cy="14478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4647" name="组合"/>
              <p:cNvGrpSpPr>
                <a:grpSpLocks/>
              </p:cNvGrpSpPr>
              <p:nvPr/>
            </p:nvGrpSpPr>
            <p:grpSpPr>
              <a:xfrm>
                <a:off x="2205831" y="3048793"/>
                <a:ext cx="761999" cy="11112"/>
                <a:chOff x="2205831" y="3048793"/>
                <a:chExt cx="761999" cy="11112"/>
              </a:xfrm>
            </p:grpSpPr>
            <p:sp>
              <p:nvSpPr>
                <p:cNvPr id="4644" name="直线"/>
                <p:cNvSpPr>
                  <a:spLocks/>
                </p:cNvSpPr>
                <p:nvPr/>
              </p:nvSpPr>
              <p:spPr>
                <a:xfrm rot="5328311">
                  <a:off x="2305050" y="2960687"/>
                  <a:ext cx="0" cy="198437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645" name="直线"/>
                <p:cNvSpPr>
                  <a:spLocks/>
                </p:cNvSpPr>
                <p:nvPr/>
              </p:nvSpPr>
              <p:spPr>
                <a:xfrm rot="5328311">
                  <a:off x="2876550" y="2957512"/>
                  <a:ext cx="0" cy="18256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646" name="直线"/>
                <p:cNvSpPr>
                  <a:spLocks/>
                </p:cNvSpPr>
                <p:nvPr/>
              </p:nvSpPr>
              <p:spPr>
                <a:xfrm rot="5328311">
                  <a:off x="2595563" y="2954337"/>
                  <a:ext cx="0" cy="198437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648" name="直线"/>
              <p:cNvSpPr>
                <a:spLocks/>
              </p:cNvSpPr>
              <p:nvPr/>
            </p:nvSpPr>
            <p:spPr>
              <a:xfrm rot="5325924">
                <a:off x="2392363" y="3243262"/>
                <a:ext cx="387349" cy="111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4649" name="直线"/>
              <p:cNvSpPr>
                <a:spLocks/>
              </p:cNvSpPr>
              <p:nvPr/>
            </p:nvSpPr>
            <p:spPr>
              <a:xfrm rot="5328311">
                <a:off x="2593975" y="2695575"/>
                <a:ext cx="0" cy="53022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50" name="直线"/>
              <p:cNvSpPr>
                <a:spLocks/>
              </p:cNvSpPr>
              <p:nvPr/>
            </p:nvSpPr>
            <p:spPr>
              <a:xfrm flipV="1">
                <a:off x="2325687" y="2590800"/>
                <a:ext cx="0" cy="3810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grpSp>
            <p:nvGrpSpPr>
              <p:cNvPr id="4653" name="组合"/>
              <p:cNvGrpSpPr>
                <a:grpSpLocks/>
              </p:cNvGrpSpPr>
              <p:nvPr/>
            </p:nvGrpSpPr>
            <p:grpSpPr>
              <a:xfrm>
                <a:off x="2590800" y="3352800"/>
                <a:ext cx="954087" cy="115887"/>
                <a:chOff x="2590800" y="3352800"/>
                <a:chExt cx="954087" cy="115887"/>
              </a:xfrm>
            </p:grpSpPr>
            <p:sp>
              <p:nvSpPr>
                <p:cNvPr id="4651" name="椭圆"/>
                <p:cNvSpPr>
                  <a:spLocks/>
                </p:cNvSpPr>
                <p:nvPr/>
              </p:nvSpPr>
              <p:spPr>
                <a:xfrm>
                  <a:off x="3429000" y="3352800"/>
                  <a:ext cx="115887" cy="115887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652" name="直线"/>
                <p:cNvSpPr>
                  <a:spLocks/>
                </p:cNvSpPr>
                <p:nvPr/>
              </p:nvSpPr>
              <p:spPr>
                <a:xfrm>
                  <a:off x="2590800" y="3429000"/>
                  <a:ext cx="8382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  <p:grpSp>
            <p:nvGrpSpPr>
              <p:cNvPr id="4661" name="组合"/>
              <p:cNvGrpSpPr>
                <a:grpSpLocks/>
              </p:cNvGrpSpPr>
              <p:nvPr/>
            </p:nvGrpSpPr>
            <p:grpSpPr>
              <a:xfrm>
                <a:off x="2210594" y="4114007"/>
                <a:ext cx="761999" cy="838993"/>
                <a:chOff x="2210594" y="4114007"/>
                <a:chExt cx="761999" cy="838993"/>
              </a:xfrm>
            </p:grpSpPr>
            <p:grpSp>
              <p:nvGrpSpPr>
                <p:cNvPr id="4657" name="组合"/>
                <p:cNvGrpSpPr>
                  <a:grpSpLocks/>
                </p:cNvGrpSpPr>
                <p:nvPr/>
              </p:nvGrpSpPr>
              <p:grpSpPr>
                <a:xfrm>
                  <a:off x="2210594" y="4495006"/>
                  <a:ext cx="761999" cy="11112"/>
                  <a:chOff x="2210594" y="4495006"/>
                  <a:chExt cx="761999" cy="11112"/>
                </a:xfrm>
              </p:grpSpPr>
              <p:sp>
                <p:nvSpPr>
                  <p:cNvPr id="4654" name="直线"/>
                  <p:cNvSpPr>
                    <a:spLocks/>
                  </p:cNvSpPr>
                  <p:nvPr/>
                </p:nvSpPr>
                <p:spPr>
                  <a:xfrm rot="5328311">
                    <a:off x="2309813" y="4406900"/>
                    <a:ext cx="0" cy="198437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655" name="直线"/>
                  <p:cNvSpPr>
                    <a:spLocks/>
                  </p:cNvSpPr>
                  <p:nvPr/>
                </p:nvSpPr>
                <p:spPr>
                  <a:xfrm rot="5328311">
                    <a:off x="2881313" y="4403726"/>
                    <a:ext cx="0" cy="182561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656" name="直线"/>
                  <p:cNvSpPr>
                    <a:spLocks/>
                  </p:cNvSpPr>
                  <p:nvPr/>
                </p:nvSpPr>
                <p:spPr>
                  <a:xfrm rot="5328311">
                    <a:off x="2600326" y="4400550"/>
                    <a:ext cx="0" cy="198437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4658" name="直线"/>
                <p:cNvSpPr>
                  <a:spLocks/>
                </p:cNvSpPr>
                <p:nvPr/>
              </p:nvSpPr>
              <p:spPr>
                <a:xfrm rot="5328311">
                  <a:off x="2551113" y="4306888"/>
                  <a:ext cx="0" cy="530225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659" name="直线"/>
                <p:cNvSpPr>
                  <a:spLocks/>
                </p:cNvSpPr>
                <p:nvPr/>
              </p:nvSpPr>
              <p:spPr>
                <a:xfrm flipV="1">
                  <a:off x="2286000" y="4572001"/>
                  <a:ext cx="0" cy="3810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660" name="直线"/>
                <p:cNvSpPr>
                  <a:spLocks/>
                </p:cNvSpPr>
                <p:nvPr/>
              </p:nvSpPr>
              <p:spPr>
                <a:xfrm rot="5325924">
                  <a:off x="2403475" y="4302126"/>
                  <a:ext cx="387350" cy="1111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</p:grpSp>
          <p:sp>
            <p:nvSpPr>
              <p:cNvPr id="4662" name="椭圆"/>
              <p:cNvSpPr>
                <a:spLocks/>
              </p:cNvSpPr>
              <p:nvPr/>
            </p:nvSpPr>
            <p:spPr>
              <a:xfrm>
                <a:off x="3505200" y="37338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63" name="直线"/>
              <p:cNvSpPr>
                <a:spLocks/>
              </p:cNvSpPr>
              <p:nvPr/>
            </p:nvSpPr>
            <p:spPr>
              <a:xfrm>
                <a:off x="2895601" y="3810000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664" name="直线"/>
              <p:cNvSpPr>
                <a:spLocks/>
              </p:cNvSpPr>
              <p:nvPr/>
            </p:nvSpPr>
            <p:spPr>
              <a:xfrm flipV="1">
                <a:off x="2895601" y="3048000"/>
                <a:ext cx="0" cy="14478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65" name="矩形"/>
              <p:cNvSpPr>
                <a:spLocks/>
              </p:cNvSpPr>
              <p:nvPr/>
            </p:nvSpPr>
            <p:spPr>
              <a:xfrm>
                <a:off x="1752600" y="3048000"/>
                <a:ext cx="496887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T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4668" name="组合"/>
              <p:cNvGrpSpPr>
                <a:grpSpLocks/>
              </p:cNvGrpSpPr>
              <p:nvPr/>
            </p:nvGrpSpPr>
            <p:grpSpPr>
              <a:xfrm>
                <a:off x="2133600" y="2133600"/>
                <a:ext cx="344271" cy="358140"/>
                <a:chOff x="2133600" y="2133600"/>
                <a:chExt cx="344271" cy="358140"/>
              </a:xfrm>
            </p:grpSpPr>
            <p:sp>
              <p:nvSpPr>
                <p:cNvPr id="4666" name="矩形"/>
                <p:cNvSpPr>
                  <a:spLocks/>
                </p:cNvSpPr>
                <p:nvPr/>
              </p:nvSpPr>
              <p:spPr>
                <a:xfrm>
                  <a:off x="2133600" y="2133600"/>
                  <a:ext cx="344271" cy="35814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1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C</a:t>
                  </a:r>
                  <a:endParaRPr lang="zh-CN" altLang="en-US" sz="1800" b="1" i="1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4667" name="直线"/>
                <p:cNvSpPr>
                  <a:spLocks/>
                </p:cNvSpPr>
                <p:nvPr/>
              </p:nvSpPr>
              <p:spPr>
                <a:xfrm>
                  <a:off x="2209800" y="2209800"/>
                  <a:ext cx="228599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  <p:sp>
            <p:nvSpPr>
              <p:cNvPr id="4669" name="矩形"/>
              <p:cNvSpPr>
                <a:spLocks/>
              </p:cNvSpPr>
              <p:nvPr/>
            </p:nvSpPr>
            <p:spPr>
              <a:xfrm>
                <a:off x="2057400" y="4876800"/>
                <a:ext cx="344271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endParaRPr lang="zh-CN" altLang="en-US" sz="1800" b="1" i="1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670" name="矩形"/>
              <p:cNvSpPr>
                <a:spLocks/>
              </p:cNvSpPr>
              <p:nvPr/>
            </p:nvSpPr>
            <p:spPr>
              <a:xfrm>
                <a:off x="3657225" y="3630930"/>
                <a:ext cx="434138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r>
                  <a:rPr lang="en-US" altLang="zh-CN" sz="1800" b="1" i="0" u="none" strike="noStrike" kern="1200" cap="none" spc="0" baseline="-250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O</a:t>
                </a:r>
                <a:endParaRPr lang="zh-CN" altLang="en-US" sz="1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sp>
          <p:nvSpPr>
            <p:cNvPr id="4672" name="矩形"/>
            <p:cNvSpPr>
              <a:spLocks/>
            </p:cNvSpPr>
            <p:nvPr/>
          </p:nvSpPr>
          <p:spPr>
            <a:xfrm>
              <a:off x="2439987" y="5105400"/>
              <a:ext cx="1112721" cy="453389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控制极</a:t>
              </a:r>
            </a:p>
          </p:txBody>
        </p:sp>
        <p:sp>
          <p:nvSpPr>
            <p:cNvPr id="4673" name="矩形"/>
            <p:cNvSpPr>
              <a:spLocks/>
            </p:cNvSpPr>
            <p:nvPr/>
          </p:nvSpPr>
          <p:spPr>
            <a:xfrm>
              <a:off x="2668587" y="1981200"/>
              <a:ext cx="1112721" cy="453390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控制极</a:t>
              </a:r>
            </a:p>
          </p:txBody>
        </p:sp>
      </p:grpSp>
      <p:sp>
        <p:nvSpPr>
          <p:cNvPr id="4675" name="矩形"/>
          <p:cNvSpPr>
            <a:spLocks/>
          </p:cNvSpPr>
          <p:nvPr/>
        </p:nvSpPr>
        <p:spPr>
          <a:xfrm>
            <a:off x="685800" y="1066800"/>
            <a:ext cx="1801096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（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1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）电路</a:t>
            </a:r>
          </a:p>
        </p:txBody>
      </p:sp>
      <p:sp>
        <p:nvSpPr>
          <p:cNvPr id="4676" name="矩形"/>
          <p:cNvSpPr>
            <a:spLocks/>
          </p:cNvSpPr>
          <p:nvPr/>
        </p:nvSpPr>
        <p:spPr>
          <a:xfrm>
            <a:off x="4348163" y="1066800"/>
            <a:ext cx="2512396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（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）工作原理</a:t>
            </a:r>
          </a:p>
        </p:txBody>
      </p:sp>
      <p:grpSp>
        <p:nvGrpSpPr>
          <p:cNvPr id="4679" name="组合"/>
          <p:cNvGrpSpPr>
            <a:grpSpLocks/>
          </p:cNvGrpSpPr>
          <p:nvPr/>
        </p:nvGrpSpPr>
        <p:grpSpPr>
          <a:xfrm>
            <a:off x="4570413" y="1600200"/>
            <a:ext cx="2116190" cy="614373"/>
            <a:chOff x="4570413" y="1600200"/>
            <a:chExt cx="2116190" cy="614373"/>
          </a:xfrm>
        </p:grpSpPr>
        <p:sp>
          <p:nvSpPr>
            <p:cNvPr id="4677" name="矩形"/>
            <p:cNvSpPr>
              <a:spLocks/>
            </p:cNvSpPr>
            <p:nvPr/>
          </p:nvSpPr>
          <p:spPr>
            <a:xfrm>
              <a:off x="4570413" y="1600200"/>
              <a:ext cx="908206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设：</a:t>
              </a:r>
            </a:p>
          </p:txBody>
        </p:sp>
        <p:graphicFrame>
          <p:nvGraphicFramePr>
            <p:cNvPr id="4678" name="对象"/>
            <p:cNvGraphicFramePr>
              <a:graphicFrameLocks noChangeAspect="1"/>
            </p:cNvGraphicFramePr>
            <p:nvPr/>
          </p:nvGraphicFramePr>
          <p:xfrm>
            <a:off x="5194282" y="1616075"/>
            <a:ext cx="1492320" cy="598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38" name="package" r:id="rId4" imgW="0" imgH="0" progId="package">
                    <p:embed/>
                  </p:oleObj>
                </mc:Choice>
                <mc:Fallback>
                  <p:oleObj name="package" r:id="rId4" imgW="0" imgH="0" progId="package">
                    <p:embed/>
                    <p:pic>
                      <p:nvPicPr>
                        <p:cNvPr id="4678" name="对象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/>
                        <a:stretch>
                          <a:fillRect/>
                        </a:stretch>
                      </p:blipFill>
                      <p:spPr>
                        <a:xfrm>
                          <a:off x="5194282" y="1616075"/>
                          <a:ext cx="1492320" cy="598497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82" name="组合"/>
          <p:cNvGrpSpPr>
            <a:grpSpLocks/>
          </p:cNvGrpSpPr>
          <p:nvPr/>
        </p:nvGrpSpPr>
        <p:grpSpPr>
          <a:xfrm>
            <a:off x="2286000" y="2514600"/>
            <a:ext cx="716084" cy="2586990"/>
            <a:chOff x="2286000" y="2514600"/>
            <a:chExt cx="716084" cy="2586990"/>
          </a:xfrm>
        </p:grpSpPr>
        <p:sp>
          <p:nvSpPr>
            <p:cNvPr id="4680" name="矩形"/>
            <p:cNvSpPr>
              <a:spLocks/>
            </p:cNvSpPr>
            <p:nvPr/>
          </p:nvSpPr>
          <p:spPr>
            <a:xfrm>
              <a:off x="2286000" y="4648200"/>
              <a:ext cx="715474" cy="453389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10V</a:t>
              </a:r>
              <a:endParaRPr lang="zh-CN" altLang="en-US" sz="24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681" name="矩形"/>
            <p:cNvSpPr>
              <a:spLocks/>
            </p:cNvSpPr>
            <p:nvPr/>
          </p:nvSpPr>
          <p:spPr>
            <a:xfrm>
              <a:off x="2438400" y="2514600"/>
              <a:ext cx="563684" cy="453390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0V</a:t>
              </a:r>
              <a:endParaRPr lang="zh-CN" altLang="en-US" sz="24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4683" name="矩形"/>
          <p:cNvSpPr>
            <a:spLocks/>
          </p:cNvSpPr>
          <p:nvPr/>
        </p:nvSpPr>
        <p:spPr>
          <a:xfrm>
            <a:off x="4724400" y="2300288"/>
            <a:ext cx="3733800" cy="3520440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可见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在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0~10V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连续变化时，至少有一个管子导通，传输门打开，（相当于开关接通） 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可传输到输出端，即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1800" b="1" i="0" u="none" strike="noStrike" kern="1200" cap="none" spc="0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O</a:t>
            </a:r>
            <a:r>
              <a:rPr lang="en-US" altLang="zh-CN" sz="2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= 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，所以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COMS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传输门可以传输模拟信号，也称为</a:t>
            </a:r>
            <a:r>
              <a:rPr lang="zh-CN" altLang="en-US" sz="2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模拟开关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。</a:t>
            </a:r>
          </a:p>
        </p:txBody>
      </p:sp>
      <p:sp>
        <p:nvSpPr>
          <p:cNvPr id="4684" name="矩形"/>
          <p:cNvSpPr>
            <a:spLocks/>
          </p:cNvSpPr>
          <p:nvPr/>
        </p:nvSpPr>
        <p:spPr>
          <a:xfrm>
            <a:off x="850423" y="4008120"/>
            <a:ext cx="1166155" cy="358140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（</a:t>
            </a:r>
            <a:r>
              <a:rPr lang="en-US" altLang="zh-CN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0~7V</a:t>
            </a:r>
            <a:r>
              <a:rPr lang="zh-CN" altLang="en-US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）</a:t>
            </a:r>
          </a:p>
        </p:txBody>
      </p:sp>
      <p:sp>
        <p:nvSpPr>
          <p:cNvPr id="4685" name="椭圆形标注"/>
          <p:cNvSpPr>
            <a:spLocks/>
          </p:cNvSpPr>
          <p:nvPr/>
        </p:nvSpPr>
        <p:spPr>
          <a:xfrm>
            <a:off x="3429000" y="4724400"/>
            <a:ext cx="838200" cy="609600"/>
          </a:xfrm>
          <a:prstGeom prst="wedgeEllipseCallout">
            <a:avLst>
              <a:gd name="adj1" fmla="val -142041"/>
              <a:gd name="adj2" fmla="val -110416"/>
            </a:avLst>
          </a:prstGeom>
          <a:solidFill>
            <a:srgbClr val="FFFFCC"/>
          </a:solidFill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导通</a:t>
            </a:r>
          </a:p>
        </p:txBody>
      </p:sp>
      <p:sp>
        <p:nvSpPr>
          <p:cNvPr id="4686" name="矩形"/>
          <p:cNvSpPr>
            <a:spLocks/>
          </p:cNvSpPr>
          <p:nvPr/>
        </p:nvSpPr>
        <p:spPr>
          <a:xfrm>
            <a:off x="793274" y="3322320"/>
            <a:ext cx="1279998" cy="358140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（</a:t>
            </a:r>
            <a:r>
              <a:rPr lang="en-US" altLang="zh-CN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3~10V</a:t>
            </a:r>
            <a:r>
              <a:rPr lang="zh-CN" altLang="en-US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）</a:t>
            </a:r>
          </a:p>
        </p:txBody>
      </p:sp>
      <p:sp>
        <p:nvSpPr>
          <p:cNvPr id="4687" name="椭圆形标注"/>
          <p:cNvSpPr>
            <a:spLocks/>
          </p:cNvSpPr>
          <p:nvPr/>
        </p:nvSpPr>
        <p:spPr>
          <a:xfrm>
            <a:off x="3429000" y="2514600"/>
            <a:ext cx="838200" cy="609600"/>
          </a:xfrm>
          <a:prstGeom prst="wedgeEllipseCallout">
            <a:avLst>
              <a:gd name="adj1" fmla="val -135416"/>
              <a:gd name="adj2" fmla="val 84629"/>
            </a:avLst>
          </a:prstGeom>
          <a:solidFill>
            <a:srgbClr val="FFFFCC"/>
          </a:solidFill>
          <a:ln w="28575" cap="flat" cmpd="sng">
            <a:solidFill>
              <a:srgbClr val="FF3300"/>
            </a:solidFill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导通</a:t>
            </a:r>
          </a:p>
        </p:txBody>
      </p:sp>
    </p:spTree>
    <p:extLst>
      <p:ext uri="{BB962C8B-B14F-4D97-AF65-F5344CB8AC3E}">
        <p14:creationId xmlns:p14="http://schemas.microsoft.com/office/powerpoint/2010/main" val="88593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4" grpId="0" animBg="1"/>
      <p:bldP spid="4676" grpId="0"/>
      <p:bldP spid="4679" grpId="0" animBg="1"/>
      <p:bldP spid="4682" grpId="0" animBg="1"/>
      <p:bldP spid="4683" grpId="0"/>
      <p:bldP spid="4684" grpId="0" animBg="1"/>
      <p:bldP spid="4685" grpId="0" animBg="1"/>
      <p:bldP spid="4686" grpId="0" animBg="1"/>
      <p:bldP spid="468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矩形"/>
          <p:cNvSpPr>
            <a:spLocks/>
          </p:cNvSpPr>
          <p:nvPr/>
        </p:nvSpPr>
        <p:spPr>
          <a:xfrm>
            <a:off x="917575" y="609600"/>
            <a:ext cx="3298820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2.CMOS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传输门电路</a:t>
            </a:r>
          </a:p>
        </p:txBody>
      </p:sp>
      <p:grpSp>
        <p:nvGrpSpPr>
          <p:cNvPr id="4731" name="组合"/>
          <p:cNvGrpSpPr>
            <a:grpSpLocks/>
          </p:cNvGrpSpPr>
          <p:nvPr/>
        </p:nvGrpSpPr>
        <p:grpSpPr>
          <a:xfrm>
            <a:off x="634794" y="1371600"/>
            <a:ext cx="2970712" cy="3577590"/>
            <a:chOff x="634794" y="1371600"/>
            <a:chExt cx="2970712" cy="3577590"/>
          </a:xfrm>
        </p:grpSpPr>
        <p:sp>
          <p:nvSpPr>
            <p:cNvPr id="4689" name="椭圆"/>
            <p:cNvSpPr>
              <a:spLocks/>
            </p:cNvSpPr>
            <p:nvPr/>
          </p:nvSpPr>
          <p:spPr>
            <a:xfrm>
              <a:off x="1447800" y="1524000"/>
              <a:ext cx="761999" cy="457199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FF3300"/>
              </a:solidFill>
              <a:prstDash val="solid"/>
              <a:round/>
            </a:ln>
          </p:spPr>
        </p:sp>
        <p:sp>
          <p:nvSpPr>
            <p:cNvPr id="4690" name="椭圆"/>
            <p:cNvSpPr>
              <a:spLocks/>
            </p:cNvSpPr>
            <p:nvPr/>
          </p:nvSpPr>
          <p:spPr>
            <a:xfrm>
              <a:off x="1295400" y="4267200"/>
              <a:ext cx="762000" cy="4572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FF3300"/>
              </a:solidFill>
              <a:prstDash val="solid"/>
              <a:round/>
            </a:ln>
          </p:spPr>
        </p:sp>
        <p:grpSp>
          <p:nvGrpSpPr>
            <p:cNvPr id="4728" name="组合"/>
            <p:cNvGrpSpPr>
              <a:grpSpLocks/>
            </p:cNvGrpSpPr>
            <p:nvPr/>
          </p:nvGrpSpPr>
          <p:grpSpPr>
            <a:xfrm>
              <a:off x="634794" y="1524000"/>
              <a:ext cx="2970712" cy="3101340"/>
              <a:chOff x="634794" y="1524000"/>
              <a:chExt cx="2970712" cy="3101340"/>
            </a:xfrm>
          </p:grpSpPr>
          <p:sp>
            <p:nvSpPr>
              <p:cNvPr id="4691" name="矩形"/>
              <p:cNvSpPr>
                <a:spLocks/>
              </p:cNvSpPr>
              <p:nvPr/>
            </p:nvSpPr>
            <p:spPr>
              <a:xfrm>
                <a:off x="3035007" y="2564130"/>
                <a:ext cx="570499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r>
                  <a:rPr lang="en-US" altLang="zh-CN" sz="1800" b="1" i="0" u="none" strike="noStrike" kern="1200" cap="none" spc="0" baseline="-250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DD</a:t>
                </a:r>
                <a:endParaRPr lang="zh-CN" altLang="en-US" sz="1800" b="1" i="0" u="none" strike="noStrike" kern="1200" cap="none" spc="0" baseline="-2500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692" name="矩形"/>
              <p:cNvSpPr>
                <a:spLocks/>
              </p:cNvSpPr>
              <p:nvPr/>
            </p:nvSpPr>
            <p:spPr>
              <a:xfrm>
                <a:off x="634794" y="2969018"/>
                <a:ext cx="382997" cy="46276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r>
                  <a:rPr lang="en-US" altLang="zh-CN" sz="2800" b="1" i="0" u="none" strike="noStrike" kern="1200" cap="none" spc="0" baseline="-25000">
                    <a:solidFill>
                      <a:srgbClr val="FF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i</a:t>
                </a:r>
                <a:endParaRPr lang="zh-CN" altLang="en-US" sz="28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693" name="矩形"/>
              <p:cNvSpPr>
                <a:spLocks/>
              </p:cNvSpPr>
              <p:nvPr/>
            </p:nvSpPr>
            <p:spPr>
              <a:xfrm>
                <a:off x="1219200" y="3657599"/>
                <a:ext cx="496887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T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1</a:t>
                </a:r>
                <a:endParaRPr lang="zh-CN" altLang="en-US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4696" name="组合"/>
              <p:cNvGrpSpPr>
                <a:grpSpLocks/>
              </p:cNvGrpSpPr>
              <p:nvPr/>
            </p:nvGrpSpPr>
            <p:grpSpPr>
              <a:xfrm>
                <a:off x="2933700" y="3505199"/>
                <a:ext cx="185737" cy="292100"/>
                <a:chOff x="2933700" y="3505199"/>
                <a:chExt cx="185737" cy="292100"/>
              </a:xfrm>
            </p:grpSpPr>
            <p:sp>
              <p:nvSpPr>
                <p:cNvPr id="4694" name="直线"/>
                <p:cNvSpPr>
                  <a:spLocks/>
                </p:cNvSpPr>
                <p:nvPr/>
              </p:nvSpPr>
              <p:spPr>
                <a:xfrm>
                  <a:off x="3025775" y="3505199"/>
                  <a:ext cx="0" cy="292099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695" name="直线"/>
                <p:cNvSpPr>
                  <a:spLocks/>
                </p:cNvSpPr>
                <p:nvPr/>
              </p:nvSpPr>
              <p:spPr>
                <a:xfrm>
                  <a:off x="2933700" y="3797300"/>
                  <a:ext cx="185737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697" name="直线"/>
              <p:cNvSpPr>
                <a:spLocks/>
              </p:cNvSpPr>
              <p:nvPr/>
            </p:nvSpPr>
            <p:spPr>
              <a:xfrm>
                <a:off x="2057400" y="3505200"/>
                <a:ext cx="990600" cy="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98" name="直线"/>
              <p:cNvSpPr>
                <a:spLocks/>
              </p:cNvSpPr>
              <p:nvPr/>
            </p:nvSpPr>
            <p:spPr>
              <a:xfrm rot="5400000">
                <a:off x="1447800" y="2895600"/>
                <a:ext cx="0" cy="6096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99" name="椭圆"/>
              <p:cNvSpPr>
                <a:spLocks/>
              </p:cNvSpPr>
              <p:nvPr/>
            </p:nvSpPr>
            <p:spPr>
              <a:xfrm>
                <a:off x="1025525" y="31242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700" name="直线"/>
              <p:cNvSpPr>
                <a:spLocks/>
              </p:cNvSpPr>
              <p:nvPr/>
            </p:nvSpPr>
            <p:spPr>
              <a:xfrm flipV="1">
                <a:off x="1752600" y="2438400"/>
                <a:ext cx="0" cy="14478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grpSp>
            <p:nvGrpSpPr>
              <p:cNvPr id="4704" name="组合"/>
              <p:cNvGrpSpPr>
                <a:grpSpLocks/>
              </p:cNvGrpSpPr>
              <p:nvPr/>
            </p:nvGrpSpPr>
            <p:grpSpPr>
              <a:xfrm>
                <a:off x="1672431" y="2439193"/>
                <a:ext cx="761999" cy="11112"/>
                <a:chOff x="1672431" y="2439193"/>
                <a:chExt cx="761999" cy="11112"/>
              </a:xfrm>
            </p:grpSpPr>
            <p:sp>
              <p:nvSpPr>
                <p:cNvPr id="4701" name="直线"/>
                <p:cNvSpPr>
                  <a:spLocks/>
                </p:cNvSpPr>
                <p:nvPr/>
              </p:nvSpPr>
              <p:spPr>
                <a:xfrm rot="5328311">
                  <a:off x="1771650" y="2351087"/>
                  <a:ext cx="0" cy="198437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702" name="直线"/>
                <p:cNvSpPr>
                  <a:spLocks/>
                </p:cNvSpPr>
                <p:nvPr/>
              </p:nvSpPr>
              <p:spPr>
                <a:xfrm rot="5328311">
                  <a:off x="2343150" y="2347912"/>
                  <a:ext cx="0" cy="18256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703" name="直线"/>
                <p:cNvSpPr>
                  <a:spLocks/>
                </p:cNvSpPr>
                <p:nvPr/>
              </p:nvSpPr>
              <p:spPr>
                <a:xfrm rot="5328311">
                  <a:off x="2062163" y="2344737"/>
                  <a:ext cx="0" cy="198437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</p:grpSp>
          <p:sp>
            <p:nvSpPr>
              <p:cNvPr id="4705" name="直线"/>
              <p:cNvSpPr>
                <a:spLocks/>
              </p:cNvSpPr>
              <p:nvPr/>
            </p:nvSpPr>
            <p:spPr>
              <a:xfrm rot="5325924">
                <a:off x="1858963" y="2633662"/>
                <a:ext cx="387350" cy="11112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4706" name="直线"/>
              <p:cNvSpPr>
                <a:spLocks/>
              </p:cNvSpPr>
              <p:nvPr/>
            </p:nvSpPr>
            <p:spPr>
              <a:xfrm rot="5328311">
                <a:off x="2060575" y="2085974"/>
                <a:ext cx="0" cy="530224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707" name="直线"/>
              <p:cNvSpPr>
                <a:spLocks/>
              </p:cNvSpPr>
              <p:nvPr/>
            </p:nvSpPr>
            <p:spPr>
              <a:xfrm flipV="1">
                <a:off x="1792287" y="1981200"/>
                <a:ext cx="0" cy="380999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grpSp>
            <p:nvGrpSpPr>
              <p:cNvPr id="4710" name="组合"/>
              <p:cNvGrpSpPr>
                <a:grpSpLocks/>
              </p:cNvGrpSpPr>
              <p:nvPr/>
            </p:nvGrpSpPr>
            <p:grpSpPr>
              <a:xfrm>
                <a:off x="2057400" y="2743200"/>
                <a:ext cx="954087" cy="115887"/>
                <a:chOff x="2057400" y="2743200"/>
                <a:chExt cx="954087" cy="115887"/>
              </a:xfrm>
            </p:grpSpPr>
            <p:sp>
              <p:nvSpPr>
                <p:cNvPr id="4708" name="椭圆"/>
                <p:cNvSpPr>
                  <a:spLocks/>
                </p:cNvSpPr>
                <p:nvPr/>
              </p:nvSpPr>
              <p:spPr>
                <a:xfrm>
                  <a:off x="2895600" y="2743200"/>
                  <a:ext cx="115887" cy="115887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709" name="直线"/>
                <p:cNvSpPr>
                  <a:spLocks/>
                </p:cNvSpPr>
                <p:nvPr/>
              </p:nvSpPr>
              <p:spPr>
                <a:xfrm>
                  <a:off x="2057400" y="2819400"/>
                  <a:ext cx="838200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  <p:grpSp>
            <p:nvGrpSpPr>
              <p:cNvPr id="4718" name="组合"/>
              <p:cNvGrpSpPr>
                <a:grpSpLocks/>
              </p:cNvGrpSpPr>
              <p:nvPr/>
            </p:nvGrpSpPr>
            <p:grpSpPr>
              <a:xfrm>
                <a:off x="1677194" y="3504406"/>
                <a:ext cx="761999" cy="838993"/>
                <a:chOff x="1677194" y="3504406"/>
                <a:chExt cx="761999" cy="838993"/>
              </a:xfrm>
            </p:grpSpPr>
            <p:grpSp>
              <p:nvGrpSpPr>
                <p:cNvPr id="4714" name="组合"/>
                <p:cNvGrpSpPr>
                  <a:grpSpLocks/>
                </p:cNvGrpSpPr>
                <p:nvPr/>
              </p:nvGrpSpPr>
              <p:grpSpPr>
                <a:xfrm>
                  <a:off x="1677194" y="3885406"/>
                  <a:ext cx="761999" cy="11112"/>
                  <a:chOff x="1677194" y="3885406"/>
                  <a:chExt cx="761999" cy="11112"/>
                </a:xfrm>
              </p:grpSpPr>
              <p:sp>
                <p:nvSpPr>
                  <p:cNvPr id="4711" name="直线"/>
                  <p:cNvSpPr>
                    <a:spLocks/>
                  </p:cNvSpPr>
                  <p:nvPr/>
                </p:nvSpPr>
                <p:spPr>
                  <a:xfrm rot="5328311">
                    <a:off x="1776413" y="3797299"/>
                    <a:ext cx="0" cy="198437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712" name="直线"/>
                  <p:cNvSpPr>
                    <a:spLocks/>
                  </p:cNvSpPr>
                  <p:nvPr/>
                </p:nvSpPr>
                <p:spPr>
                  <a:xfrm rot="5328311">
                    <a:off x="2347913" y="3794125"/>
                    <a:ext cx="0" cy="182562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sp>
                <p:nvSpPr>
                  <p:cNvPr id="4713" name="直线"/>
                  <p:cNvSpPr>
                    <a:spLocks/>
                  </p:cNvSpPr>
                  <p:nvPr/>
                </p:nvSpPr>
                <p:spPr>
                  <a:xfrm rot="5328311">
                    <a:off x="2066926" y="3790949"/>
                    <a:ext cx="0" cy="198437"/>
                  </a:xfrm>
                  <a:prstGeom prst="line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</p:grpSp>
            <p:sp>
              <p:nvSpPr>
                <p:cNvPr id="4715" name="直线"/>
                <p:cNvSpPr>
                  <a:spLocks/>
                </p:cNvSpPr>
                <p:nvPr/>
              </p:nvSpPr>
              <p:spPr>
                <a:xfrm rot="5328311">
                  <a:off x="2017713" y="3697287"/>
                  <a:ext cx="0" cy="530225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</a:ln>
              </p:spPr>
            </p:sp>
            <p:sp>
              <p:nvSpPr>
                <p:cNvPr id="4716" name="直线"/>
                <p:cNvSpPr>
                  <a:spLocks/>
                </p:cNvSpPr>
                <p:nvPr/>
              </p:nvSpPr>
              <p:spPr>
                <a:xfrm flipV="1">
                  <a:off x="1752600" y="3962400"/>
                  <a:ext cx="0" cy="38100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  <p:sp>
              <p:nvSpPr>
                <p:cNvPr id="4717" name="直线"/>
                <p:cNvSpPr>
                  <a:spLocks/>
                </p:cNvSpPr>
                <p:nvPr/>
              </p:nvSpPr>
              <p:spPr>
                <a:xfrm rot="5325924">
                  <a:off x="1870075" y="3692525"/>
                  <a:ext cx="387350" cy="11112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</p:spPr>
            </p:sp>
          </p:grpSp>
          <p:sp>
            <p:nvSpPr>
              <p:cNvPr id="4719" name="椭圆"/>
              <p:cNvSpPr>
                <a:spLocks/>
              </p:cNvSpPr>
              <p:nvPr/>
            </p:nvSpPr>
            <p:spPr>
              <a:xfrm>
                <a:off x="2971800" y="3124200"/>
                <a:ext cx="115887" cy="115887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720" name="直线"/>
              <p:cNvSpPr>
                <a:spLocks/>
              </p:cNvSpPr>
              <p:nvPr/>
            </p:nvSpPr>
            <p:spPr>
              <a:xfrm>
                <a:off x="2362200" y="3200400"/>
                <a:ext cx="609599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721" name="直线"/>
              <p:cNvSpPr>
                <a:spLocks/>
              </p:cNvSpPr>
              <p:nvPr/>
            </p:nvSpPr>
            <p:spPr>
              <a:xfrm flipV="1">
                <a:off x="2362200" y="2438400"/>
                <a:ext cx="0" cy="1447800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722" name="矩形"/>
              <p:cNvSpPr>
                <a:spLocks/>
              </p:cNvSpPr>
              <p:nvPr/>
            </p:nvSpPr>
            <p:spPr>
              <a:xfrm>
                <a:off x="1219200" y="2438400"/>
                <a:ext cx="496887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T</a:t>
                </a:r>
                <a:r>
                  <a:rPr lang="en-US" altLang="zh-CN" sz="1800" b="1" i="0" u="none" strike="noStrike" kern="1200" cap="none" spc="0" baseline="-25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2</a:t>
                </a:r>
                <a:endParaRPr lang="zh-CN" altLang="en-US" sz="1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grpSp>
            <p:nvGrpSpPr>
              <p:cNvPr id="4725" name="组合"/>
              <p:cNvGrpSpPr>
                <a:grpSpLocks/>
              </p:cNvGrpSpPr>
              <p:nvPr/>
            </p:nvGrpSpPr>
            <p:grpSpPr>
              <a:xfrm>
                <a:off x="1600200" y="1524000"/>
                <a:ext cx="344271" cy="358140"/>
                <a:chOff x="1600200" y="1524000"/>
                <a:chExt cx="344271" cy="358140"/>
              </a:xfrm>
            </p:grpSpPr>
            <p:sp>
              <p:nvSpPr>
                <p:cNvPr id="4723" name="矩形"/>
                <p:cNvSpPr>
                  <a:spLocks/>
                </p:cNvSpPr>
                <p:nvPr/>
              </p:nvSpPr>
              <p:spPr>
                <a:xfrm>
                  <a:off x="1600200" y="1524000"/>
                  <a:ext cx="344271" cy="35814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non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1800" b="1" i="1" u="none" strike="noStrike" kern="1200" cap="none" spc="0" baseline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charset="0"/>
                      <a:ea typeface="宋体" charset="0"/>
                      <a:cs typeface="Calibri" charset="0"/>
                    </a:rPr>
                    <a:t>C</a:t>
                  </a:r>
                  <a:endParaRPr lang="zh-CN" altLang="en-US" sz="1800" b="1" i="1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  <p:sp>
              <p:nvSpPr>
                <p:cNvPr id="4724" name="直线"/>
                <p:cNvSpPr>
                  <a:spLocks/>
                </p:cNvSpPr>
                <p:nvPr/>
              </p:nvSpPr>
              <p:spPr>
                <a:xfrm>
                  <a:off x="1676400" y="1600199"/>
                  <a:ext cx="228599" cy="0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000018"/>
                  </a:solidFill>
                  <a:prstDash val="solid"/>
                  <a:round/>
                </a:ln>
              </p:spPr>
            </p:sp>
          </p:grpSp>
          <p:sp>
            <p:nvSpPr>
              <p:cNvPr id="4726" name="矩形"/>
              <p:cNvSpPr>
                <a:spLocks/>
              </p:cNvSpPr>
              <p:nvPr/>
            </p:nvSpPr>
            <p:spPr>
              <a:xfrm>
                <a:off x="1524000" y="4267200"/>
                <a:ext cx="344271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endParaRPr lang="zh-CN" altLang="en-US" sz="1800" b="1" i="1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727" name="矩形"/>
              <p:cNvSpPr>
                <a:spLocks/>
              </p:cNvSpPr>
              <p:nvPr/>
            </p:nvSpPr>
            <p:spPr>
              <a:xfrm>
                <a:off x="3123825" y="3021330"/>
                <a:ext cx="434138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r>
                  <a:rPr lang="en-US" altLang="zh-CN" sz="1800" b="1" i="0" u="none" strike="noStrike" kern="1200" cap="none" spc="0" baseline="-250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Calibri" charset="0"/>
                  </a:rPr>
                  <a:t>O</a:t>
                </a:r>
                <a:endParaRPr lang="zh-CN" altLang="en-US" sz="1800" b="1" i="1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</p:grpSp>
        <p:sp>
          <p:nvSpPr>
            <p:cNvPr id="4729" name="矩形"/>
            <p:cNvSpPr>
              <a:spLocks/>
            </p:cNvSpPr>
            <p:nvPr/>
          </p:nvSpPr>
          <p:spPr>
            <a:xfrm>
              <a:off x="1906587" y="4495800"/>
              <a:ext cx="1112721" cy="453389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控制极</a:t>
              </a:r>
            </a:p>
          </p:txBody>
        </p:sp>
        <p:sp>
          <p:nvSpPr>
            <p:cNvPr id="4730" name="矩形"/>
            <p:cNvSpPr>
              <a:spLocks/>
            </p:cNvSpPr>
            <p:nvPr/>
          </p:nvSpPr>
          <p:spPr>
            <a:xfrm>
              <a:off x="2135187" y="1371600"/>
              <a:ext cx="1112721" cy="453390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4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控制极</a:t>
              </a:r>
            </a:p>
          </p:txBody>
        </p:sp>
      </p:grpSp>
      <p:grpSp>
        <p:nvGrpSpPr>
          <p:cNvPr id="4734" name="组合"/>
          <p:cNvGrpSpPr>
            <a:grpSpLocks/>
          </p:cNvGrpSpPr>
          <p:nvPr/>
        </p:nvGrpSpPr>
        <p:grpSpPr>
          <a:xfrm>
            <a:off x="1828800" y="1905000"/>
            <a:ext cx="715474" cy="2586990"/>
            <a:chOff x="1828800" y="1905000"/>
            <a:chExt cx="715474" cy="2586990"/>
          </a:xfrm>
        </p:grpSpPr>
        <p:sp>
          <p:nvSpPr>
            <p:cNvPr id="4732" name="矩形"/>
            <p:cNvSpPr>
              <a:spLocks/>
            </p:cNvSpPr>
            <p:nvPr/>
          </p:nvSpPr>
          <p:spPr>
            <a:xfrm>
              <a:off x="1828800" y="4038600"/>
              <a:ext cx="563684" cy="453390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0V</a:t>
              </a:r>
              <a:endParaRPr lang="zh-CN" altLang="en-US" sz="24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733" name="矩形"/>
            <p:cNvSpPr>
              <a:spLocks/>
            </p:cNvSpPr>
            <p:nvPr/>
          </p:nvSpPr>
          <p:spPr>
            <a:xfrm>
              <a:off x="1828800" y="1905000"/>
              <a:ext cx="715474" cy="453390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10V</a:t>
              </a:r>
              <a:endParaRPr lang="zh-CN" altLang="en-US" sz="2400" b="1" i="0" u="none" strike="noStrike" kern="1200" cap="none" spc="0" baseline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4735" name="矩形"/>
          <p:cNvSpPr>
            <a:spLocks/>
          </p:cNvSpPr>
          <p:nvPr/>
        </p:nvSpPr>
        <p:spPr>
          <a:xfrm>
            <a:off x="4648200" y="2376488"/>
            <a:ext cx="3733800" cy="22345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可见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在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0~10V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连续变化时，两管子均截止，传输门关断，（相当于开关断开） </a:t>
            </a:r>
            <a:r>
              <a:rPr lang="en-US" altLang="zh-CN" sz="2800" b="1" i="1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u</a:t>
            </a:r>
            <a:r>
              <a:rPr lang="en-US" altLang="zh-CN" sz="28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rPr>
              <a:t>i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不能传输到输出端。</a:t>
            </a:r>
          </a:p>
        </p:txBody>
      </p:sp>
      <p:sp>
        <p:nvSpPr>
          <p:cNvPr id="4736" name="矩形"/>
          <p:cNvSpPr>
            <a:spLocks/>
          </p:cNvSpPr>
          <p:nvPr/>
        </p:nvSpPr>
        <p:spPr>
          <a:xfrm>
            <a:off x="559357" y="2792730"/>
            <a:ext cx="1279998" cy="358140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（</a:t>
            </a:r>
            <a:r>
              <a:rPr lang="en-US" altLang="zh-CN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0~10V</a:t>
            </a:r>
            <a:r>
              <a:rPr lang="zh-CN" altLang="en-US" sz="1800" b="1" i="0" u="none" strike="noStrike" kern="1200" cap="none" spc="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）</a:t>
            </a:r>
          </a:p>
        </p:txBody>
      </p:sp>
      <p:grpSp>
        <p:nvGrpSpPr>
          <p:cNvPr id="4739" name="组合"/>
          <p:cNvGrpSpPr>
            <a:grpSpLocks/>
          </p:cNvGrpSpPr>
          <p:nvPr/>
        </p:nvGrpSpPr>
        <p:grpSpPr>
          <a:xfrm>
            <a:off x="2895600" y="1905000"/>
            <a:ext cx="838200" cy="2819400"/>
            <a:chOff x="2895600" y="1905000"/>
            <a:chExt cx="838200" cy="2819400"/>
          </a:xfrm>
        </p:grpSpPr>
        <p:sp>
          <p:nvSpPr>
            <p:cNvPr id="4737" name="椭圆形标注"/>
            <p:cNvSpPr>
              <a:spLocks/>
            </p:cNvSpPr>
            <p:nvPr/>
          </p:nvSpPr>
          <p:spPr>
            <a:xfrm>
              <a:off x="2895600" y="4114800"/>
              <a:ext cx="838200" cy="609600"/>
            </a:xfrm>
            <a:prstGeom prst="wedgeEllipseCallout">
              <a:avLst>
                <a:gd name="adj1" fmla="val -142041"/>
                <a:gd name="adj2" fmla="val -110416"/>
              </a:avLst>
            </a:prstGeom>
            <a:solidFill>
              <a:srgbClr val="FFFFCC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截止</a:t>
              </a:r>
            </a:p>
          </p:txBody>
        </p:sp>
        <p:sp>
          <p:nvSpPr>
            <p:cNvPr id="4738" name="椭圆形标注"/>
            <p:cNvSpPr>
              <a:spLocks/>
            </p:cNvSpPr>
            <p:nvPr/>
          </p:nvSpPr>
          <p:spPr>
            <a:xfrm>
              <a:off x="2895600" y="1905000"/>
              <a:ext cx="838200" cy="609599"/>
            </a:xfrm>
            <a:prstGeom prst="wedgeEllipseCallout">
              <a:avLst>
                <a:gd name="adj1" fmla="val -135416"/>
                <a:gd name="adj2" fmla="val 84629"/>
              </a:avLst>
            </a:prstGeom>
            <a:solidFill>
              <a:srgbClr val="FFFFCC"/>
            </a:solidFill>
            <a:ln w="28575" cap="flat" cmpd="sng">
              <a:solidFill>
                <a:srgbClr val="FF33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截止</a:t>
              </a:r>
            </a:p>
          </p:txBody>
        </p:sp>
      </p:grpSp>
      <p:grpSp>
        <p:nvGrpSpPr>
          <p:cNvPr id="4745" name="组合"/>
          <p:cNvGrpSpPr>
            <a:grpSpLocks/>
          </p:cNvGrpSpPr>
          <p:nvPr/>
        </p:nvGrpSpPr>
        <p:grpSpPr>
          <a:xfrm>
            <a:off x="838200" y="4953000"/>
            <a:ext cx="6027918" cy="1053465"/>
            <a:chOff x="838200" y="4953000"/>
            <a:chExt cx="6027918" cy="1053465"/>
          </a:xfrm>
        </p:grpSpPr>
        <p:sp>
          <p:nvSpPr>
            <p:cNvPr id="4740" name="矩形"/>
            <p:cNvSpPr>
              <a:spLocks/>
            </p:cNvSpPr>
            <p:nvPr/>
          </p:nvSpPr>
          <p:spPr>
            <a:xfrm>
              <a:off x="838200" y="4953000"/>
              <a:ext cx="1252537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结论：</a:t>
              </a:r>
              <a:endPara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741" name="矩形"/>
            <p:cNvSpPr>
              <a:spLocks/>
            </p:cNvSpPr>
            <p:nvPr/>
          </p:nvSpPr>
          <p:spPr>
            <a:xfrm>
              <a:off x="1930400" y="4953000"/>
              <a:ext cx="4861105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C</a:t>
              </a: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=“1”(</a:t>
              </a:r>
              <a:r>
                <a:rPr lang="en-US" altLang="zh-CN" sz="2800" b="1" i="1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C</a:t>
              </a: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=“0”)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时传输门开通。</a:t>
              </a:r>
            </a:p>
          </p:txBody>
        </p:sp>
        <p:sp>
          <p:nvSpPr>
            <p:cNvPr id="4742" name="矩形"/>
            <p:cNvSpPr>
              <a:spLocks/>
            </p:cNvSpPr>
            <p:nvPr/>
          </p:nvSpPr>
          <p:spPr>
            <a:xfrm>
              <a:off x="2005012" y="5486401"/>
              <a:ext cx="4861105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i="1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C</a:t>
              </a: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=“0”(</a:t>
              </a:r>
              <a:r>
                <a:rPr lang="en-US" altLang="zh-CN" sz="2800" b="1" i="1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C</a:t>
              </a:r>
              <a:r>
                <a:rPr lang="en-US" altLang="zh-CN" sz="2800" b="1" i="0" u="none" strike="noStrike" kern="1200" cap="none" spc="0" baseline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=“1”)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时传输门关断。</a:t>
              </a:r>
            </a:p>
          </p:txBody>
        </p:sp>
        <p:sp>
          <p:nvSpPr>
            <p:cNvPr id="4743" name="直线"/>
            <p:cNvSpPr>
              <a:spLocks/>
            </p:cNvSpPr>
            <p:nvPr/>
          </p:nvSpPr>
          <p:spPr>
            <a:xfrm>
              <a:off x="3200400" y="5562601"/>
              <a:ext cx="228600" cy="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</a:ln>
          </p:spPr>
        </p:sp>
        <p:sp>
          <p:nvSpPr>
            <p:cNvPr id="4744" name="直线"/>
            <p:cNvSpPr>
              <a:spLocks/>
            </p:cNvSpPr>
            <p:nvPr/>
          </p:nvSpPr>
          <p:spPr>
            <a:xfrm>
              <a:off x="3124200" y="5029200"/>
              <a:ext cx="228600" cy="0"/>
            </a:xfrm>
            <a:prstGeom prst="line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</a:ln>
          </p:spPr>
        </p:sp>
      </p:grpSp>
      <p:grpSp>
        <p:nvGrpSpPr>
          <p:cNvPr id="4750" name="组合"/>
          <p:cNvGrpSpPr>
            <a:grpSpLocks/>
          </p:cNvGrpSpPr>
          <p:nvPr/>
        </p:nvGrpSpPr>
        <p:grpSpPr>
          <a:xfrm>
            <a:off x="4348163" y="1066800"/>
            <a:ext cx="2512396" cy="1147773"/>
            <a:chOff x="4348163" y="1066800"/>
            <a:chExt cx="2512396" cy="1147773"/>
          </a:xfrm>
        </p:grpSpPr>
        <p:sp>
          <p:nvSpPr>
            <p:cNvPr id="4746" name="矩形"/>
            <p:cNvSpPr>
              <a:spLocks/>
            </p:cNvSpPr>
            <p:nvPr/>
          </p:nvSpPr>
          <p:spPr>
            <a:xfrm>
              <a:off x="4348163" y="1066800"/>
              <a:ext cx="2512396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（</a:t>
              </a:r>
              <a:r>
                <a:rPr lang="en-US" altLang="zh-CN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2</a:t>
              </a: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）工作原理</a:t>
              </a:r>
            </a:p>
          </p:txBody>
        </p:sp>
        <p:grpSp>
          <p:nvGrpSpPr>
            <p:cNvPr id="4749" name="组合"/>
            <p:cNvGrpSpPr>
              <a:grpSpLocks/>
            </p:cNvGrpSpPr>
            <p:nvPr/>
          </p:nvGrpSpPr>
          <p:grpSpPr>
            <a:xfrm>
              <a:off x="4570413" y="1600200"/>
              <a:ext cx="2116190" cy="614372"/>
              <a:chOff x="4570413" y="1600200"/>
              <a:chExt cx="2116190" cy="614372"/>
            </a:xfrm>
          </p:grpSpPr>
          <p:sp>
            <p:nvSpPr>
              <p:cNvPr id="4747" name="矩形"/>
              <p:cNvSpPr>
                <a:spLocks/>
              </p:cNvSpPr>
              <p:nvPr/>
            </p:nvSpPr>
            <p:spPr>
              <a:xfrm>
                <a:off x="4570413" y="1600200"/>
                <a:ext cx="908206" cy="520065"/>
              </a:xfrm>
              <a:prstGeom prst="rect">
                <a:avLst/>
              </a:prstGeom>
              <a:noFill/>
              <a:ln w="28575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zh-CN" altLang="en-US" sz="2800" b="1" i="0" u="none" strike="noStrike" kern="1200" cap="none" spc="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宋体" charset="0"/>
                    <a:cs typeface="宋体" charset="0"/>
                  </a:rPr>
                  <a:t>设：</a:t>
                </a:r>
              </a:p>
            </p:txBody>
          </p:sp>
          <p:graphicFrame>
            <p:nvGraphicFramePr>
              <p:cNvPr id="4748" name="对象"/>
              <p:cNvGraphicFramePr>
                <a:graphicFrameLocks noChangeAspect="1"/>
              </p:cNvGraphicFramePr>
              <p:nvPr/>
            </p:nvGraphicFramePr>
            <p:xfrm>
              <a:off x="5194282" y="1616075"/>
              <a:ext cx="1492320" cy="5984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962" name="package" r:id="rId4" imgW="0" imgH="0" progId="package">
                      <p:embed/>
                    </p:oleObj>
                  </mc:Choice>
                  <mc:Fallback>
                    <p:oleObj name="package" r:id="rId4" imgW="0" imgH="0" progId="package">
                      <p:embed/>
                      <p:pic>
                        <p:nvPicPr>
                          <p:cNvPr id="4748" name="对象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 cstate="print"/>
                          <a:stretch>
                            <a:fillRect/>
                          </a:stretch>
                        </p:blipFill>
                        <p:spPr>
                          <a:xfrm>
                            <a:off x="5194282" y="1616075"/>
                            <a:ext cx="1492320" cy="598497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7629101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4" grpId="0" animBg="1"/>
      <p:bldP spid="4735" grpId="0"/>
      <p:bldP spid="4736" grpId="0"/>
      <p:bldP spid="4739" grpId="0" animBg="1"/>
      <p:bldP spid="474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矩形"/>
          <p:cNvSpPr>
            <a:spLocks/>
          </p:cNvSpPr>
          <p:nvPr/>
        </p:nvSpPr>
        <p:spPr>
          <a:xfrm>
            <a:off x="917575" y="609600"/>
            <a:ext cx="3298820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2.CMOS</a:t>
            </a:r>
            <a:r>
              <a:rPr lang="zh-CN" altLang="en-US" sz="2800" b="1" i="0" u="none" strike="noStrike" kern="1200" cap="none" spc="0" baseline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传输门电路</a:t>
            </a:r>
          </a:p>
        </p:txBody>
      </p:sp>
      <p:grpSp>
        <p:nvGrpSpPr>
          <p:cNvPr id="4766" name="组合"/>
          <p:cNvGrpSpPr>
            <a:grpSpLocks/>
          </p:cNvGrpSpPr>
          <p:nvPr/>
        </p:nvGrpSpPr>
        <p:grpSpPr>
          <a:xfrm>
            <a:off x="1091994" y="1192529"/>
            <a:ext cx="2781881" cy="3366135"/>
            <a:chOff x="1091994" y="1192529"/>
            <a:chExt cx="2781881" cy="3366135"/>
          </a:xfrm>
        </p:grpSpPr>
        <p:grpSp>
          <p:nvGrpSpPr>
            <p:cNvPr id="4764" name="组合"/>
            <p:cNvGrpSpPr>
              <a:grpSpLocks/>
            </p:cNvGrpSpPr>
            <p:nvPr/>
          </p:nvGrpSpPr>
          <p:grpSpPr>
            <a:xfrm>
              <a:off x="1091994" y="1192529"/>
              <a:ext cx="2781881" cy="2796540"/>
              <a:chOff x="1091994" y="1192529"/>
              <a:chExt cx="2781881" cy="2796540"/>
            </a:xfrm>
          </p:grpSpPr>
          <p:sp>
            <p:nvSpPr>
              <p:cNvPr id="4752" name="矩形"/>
              <p:cNvSpPr>
                <a:spLocks/>
              </p:cNvSpPr>
              <p:nvPr/>
            </p:nvSpPr>
            <p:spPr>
              <a:xfrm>
                <a:off x="2057400" y="2209800"/>
                <a:ext cx="762000" cy="838200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4753" name="椭圆"/>
              <p:cNvSpPr>
                <a:spLocks/>
              </p:cNvSpPr>
              <p:nvPr/>
            </p:nvSpPr>
            <p:spPr>
              <a:xfrm>
                <a:off x="2362200" y="2057400"/>
                <a:ext cx="152400" cy="152399"/>
              </a:xfrm>
              <a:prstGeom prst="ellips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754" name="直线"/>
              <p:cNvSpPr>
                <a:spLocks/>
              </p:cNvSpPr>
              <p:nvPr/>
            </p:nvSpPr>
            <p:spPr>
              <a:xfrm>
                <a:off x="1447799" y="2666999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755" name="直线"/>
              <p:cNvSpPr>
                <a:spLocks/>
              </p:cNvSpPr>
              <p:nvPr/>
            </p:nvSpPr>
            <p:spPr>
              <a:xfrm>
                <a:off x="2819400" y="2666999"/>
                <a:ext cx="609600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756" name="直线"/>
              <p:cNvSpPr>
                <a:spLocks/>
              </p:cNvSpPr>
              <p:nvPr/>
            </p:nvSpPr>
            <p:spPr>
              <a:xfrm flipV="1">
                <a:off x="2438400" y="1600199"/>
                <a:ext cx="0" cy="4572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757" name="直线"/>
              <p:cNvSpPr>
                <a:spLocks/>
              </p:cNvSpPr>
              <p:nvPr/>
            </p:nvSpPr>
            <p:spPr>
              <a:xfrm flipV="1">
                <a:off x="2438400" y="3048000"/>
                <a:ext cx="0" cy="60960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758" name="矩形"/>
              <p:cNvSpPr>
                <a:spLocks/>
              </p:cNvSpPr>
              <p:nvPr/>
            </p:nvSpPr>
            <p:spPr>
              <a:xfrm>
                <a:off x="2133600" y="2438400"/>
                <a:ext cx="631079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TG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759" name="矩形"/>
              <p:cNvSpPr>
                <a:spLocks/>
              </p:cNvSpPr>
              <p:nvPr/>
            </p:nvSpPr>
            <p:spPr>
              <a:xfrm>
                <a:off x="1091994" y="2359418"/>
                <a:ext cx="382998" cy="462763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r>
                  <a:rPr lang="en-US" altLang="zh-CN" sz="2800" b="1" i="0" u="none" strike="noStrike" kern="1200" cap="none" spc="0" baseline="-25000">
                    <a:solidFill>
                      <a:srgbClr val="FF0000"/>
                    </a:solidFill>
                    <a:latin typeface="Times New Roman" charset="0"/>
                    <a:ea typeface="宋体" charset="0"/>
                    <a:cs typeface="Calibri" charset="0"/>
                  </a:rPr>
                  <a:t>i</a:t>
                </a:r>
                <a:endParaRPr lang="zh-CN" altLang="en-US" sz="28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760" name="矩形"/>
              <p:cNvSpPr>
                <a:spLocks/>
              </p:cNvSpPr>
              <p:nvPr/>
            </p:nvSpPr>
            <p:spPr>
              <a:xfrm>
                <a:off x="3439737" y="2411729"/>
                <a:ext cx="434138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u</a:t>
                </a:r>
                <a:r>
                  <a:rPr lang="en-US" altLang="zh-CN" sz="1800" b="1" i="0" u="none" strike="noStrike" kern="1200" cap="none" spc="0" baseline="-25000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Calibri" charset="0"/>
                  </a:rPr>
                  <a:t>O</a:t>
                </a:r>
                <a:endParaRPr lang="zh-CN" altLang="en-US" sz="1800" b="1" i="0" u="none" strike="noStrike" kern="1200" cap="none" spc="0" baseline="-2500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761" name="矩形"/>
              <p:cNvSpPr>
                <a:spLocks/>
              </p:cNvSpPr>
              <p:nvPr/>
            </p:nvSpPr>
            <p:spPr>
              <a:xfrm>
                <a:off x="2239276" y="3630930"/>
                <a:ext cx="344270" cy="35814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endParaRPr lang="zh-CN" altLang="en-US" sz="1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762" name="矩形"/>
              <p:cNvSpPr>
                <a:spLocks/>
              </p:cNvSpPr>
              <p:nvPr/>
            </p:nvSpPr>
            <p:spPr>
              <a:xfrm>
                <a:off x="2239276" y="1192529"/>
                <a:ext cx="344270" cy="35813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 b="1" i="1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rPr>
                  <a:t>C</a:t>
                </a:r>
                <a:endParaRPr lang="zh-CN" altLang="en-US" sz="1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endParaRPr>
              </a:p>
            </p:txBody>
          </p:sp>
          <p:sp>
            <p:nvSpPr>
              <p:cNvPr id="4763" name="直线"/>
              <p:cNvSpPr>
                <a:spLocks/>
              </p:cNvSpPr>
              <p:nvPr/>
            </p:nvSpPr>
            <p:spPr>
              <a:xfrm>
                <a:off x="2286000" y="1219199"/>
                <a:ext cx="228599" cy="0"/>
              </a:xfrm>
              <a:prstGeom prst="line">
                <a:avLst/>
              </a:prstGeom>
              <a:noFill/>
              <a:ln w="28575" cap="flat" cmpd="sng">
                <a:solidFill>
                  <a:srgbClr val="000018"/>
                </a:solidFill>
                <a:prstDash val="solid"/>
                <a:round/>
              </a:ln>
            </p:spPr>
          </p:sp>
        </p:grpSp>
        <p:sp>
          <p:nvSpPr>
            <p:cNvPr id="4765" name="矩形"/>
            <p:cNvSpPr>
              <a:spLocks/>
            </p:cNvSpPr>
            <p:nvPr/>
          </p:nvSpPr>
          <p:spPr>
            <a:xfrm>
              <a:off x="1679575" y="4038600"/>
              <a:ext cx="1615003" cy="520065"/>
            </a:xfrm>
            <a:prstGeom prst="rect">
              <a:avLst/>
            </a:prstGeom>
            <a:noFill/>
            <a:ln w="28575" cap="flat" cmpd="sng">
              <a:noFill/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zh-CN" altLang="en-US" sz="2800" b="1" i="0" u="none" strike="noStrike" kern="1200" cap="none" spc="0" baseline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宋体" charset="0"/>
                  <a:cs typeface="宋体" charset="0"/>
                </a:rPr>
                <a:t>逻辑符号</a:t>
              </a:r>
            </a:p>
          </p:txBody>
        </p:sp>
      </p:grpSp>
      <p:sp>
        <p:nvSpPr>
          <p:cNvPr id="4767" name="矩形"/>
          <p:cNvSpPr>
            <a:spLocks/>
          </p:cNvSpPr>
          <p:nvPr/>
        </p:nvSpPr>
        <p:spPr>
          <a:xfrm>
            <a:off x="5638800" y="5791200"/>
            <a:ext cx="1615003" cy="520065"/>
          </a:xfrm>
          <a:prstGeom prst="rect">
            <a:avLst/>
          </a:prstGeom>
          <a:noFill/>
          <a:ln w="28575" cap="flat" cmpd="sng">
            <a:noFill/>
            <a:prstDash val="solid"/>
            <a:miter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开关电路</a:t>
            </a:r>
          </a:p>
        </p:txBody>
      </p:sp>
      <p:grpSp>
        <p:nvGrpSpPr>
          <p:cNvPr id="4790" name="组合"/>
          <p:cNvGrpSpPr>
            <a:grpSpLocks/>
          </p:cNvGrpSpPr>
          <p:nvPr/>
        </p:nvGrpSpPr>
        <p:grpSpPr>
          <a:xfrm>
            <a:off x="4520995" y="735330"/>
            <a:ext cx="2733880" cy="2558733"/>
            <a:chOff x="4520995" y="735330"/>
            <a:chExt cx="2733880" cy="2558733"/>
          </a:xfrm>
        </p:grpSpPr>
        <p:sp>
          <p:nvSpPr>
            <p:cNvPr id="4768" name="矩形"/>
            <p:cNvSpPr>
              <a:spLocks/>
            </p:cNvSpPr>
            <p:nvPr/>
          </p:nvSpPr>
          <p:spPr>
            <a:xfrm>
              <a:off x="5426075" y="1684337"/>
              <a:ext cx="703262" cy="769937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4769" name="椭圆"/>
            <p:cNvSpPr>
              <a:spLocks/>
            </p:cNvSpPr>
            <p:nvPr/>
          </p:nvSpPr>
          <p:spPr>
            <a:xfrm>
              <a:off x="5707062" y="1543050"/>
              <a:ext cx="141287" cy="141287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70" name="直线"/>
            <p:cNvSpPr>
              <a:spLocks/>
            </p:cNvSpPr>
            <p:nvPr/>
          </p:nvSpPr>
          <p:spPr>
            <a:xfrm>
              <a:off x="4864100" y="2103437"/>
              <a:ext cx="561974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71" name="直线"/>
            <p:cNvSpPr>
              <a:spLocks/>
            </p:cNvSpPr>
            <p:nvPr/>
          </p:nvSpPr>
          <p:spPr>
            <a:xfrm>
              <a:off x="6129337" y="2103437"/>
              <a:ext cx="563562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72" name="直线"/>
            <p:cNvSpPr>
              <a:spLocks/>
            </p:cNvSpPr>
            <p:nvPr/>
          </p:nvSpPr>
          <p:spPr>
            <a:xfrm flipV="1">
              <a:off x="5778500" y="1123950"/>
              <a:ext cx="0" cy="4191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73" name="直线"/>
            <p:cNvSpPr>
              <a:spLocks/>
            </p:cNvSpPr>
            <p:nvPr/>
          </p:nvSpPr>
          <p:spPr>
            <a:xfrm flipV="1">
              <a:off x="5778500" y="2454275"/>
              <a:ext cx="0" cy="560387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74" name="矩形"/>
            <p:cNvSpPr>
              <a:spLocks/>
            </p:cNvSpPr>
            <p:nvPr/>
          </p:nvSpPr>
          <p:spPr>
            <a:xfrm>
              <a:off x="5472112" y="1874837"/>
              <a:ext cx="63107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TG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775" name="矩形"/>
            <p:cNvSpPr>
              <a:spLocks/>
            </p:cNvSpPr>
            <p:nvPr/>
          </p:nvSpPr>
          <p:spPr>
            <a:xfrm>
              <a:off x="4520995" y="1802206"/>
              <a:ext cx="382997" cy="46276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28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i</a:t>
              </a:r>
              <a:endParaRPr lang="zh-CN" altLang="en-US" sz="28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776" name="矩形"/>
            <p:cNvSpPr>
              <a:spLocks/>
            </p:cNvSpPr>
            <p:nvPr/>
          </p:nvSpPr>
          <p:spPr>
            <a:xfrm>
              <a:off x="6711744" y="1802206"/>
              <a:ext cx="382998" cy="46276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28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i</a:t>
              </a:r>
              <a:endParaRPr lang="zh-CN" altLang="en-US" sz="28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777" name="矩形"/>
            <p:cNvSpPr>
              <a:spLocks/>
            </p:cNvSpPr>
            <p:nvPr/>
          </p:nvSpPr>
          <p:spPr>
            <a:xfrm>
              <a:off x="5158689" y="2835592"/>
              <a:ext cx="344271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1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778" name="矩形"/>
            <p:cNvSpPr>
              <a:spLocks/>
            </p:cNvSpPr>
            <p:nvPr/>
          </p:nvSpPr>
          <p:spPr>
            <a:xfrm>
              <a:off x="5580964" y="735330"/>
              <a:ext cx="344271" cy="35813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1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779" name="直线"/>
            <p:cNvSpPr>
              <a:spLocks/>
            </p:cNvSpPr>
            <p:nvPr/>
          </p:nvSpPr>
          <p:spPr>
            <a:xfrm>
              <a:off x="5637212" y="773112"/>
              <a:ext cx="211137" cy="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grpSp>
          <p:nvGrpSpPr>
            <p:cNvPr id="4784" name="组合"/>
            <p:cNvGrpSpPr>
              <a:grpSpLocks/>
            </p:cNvGrpSpPr>
            <p:nvPr/>
          </p:nvGrpSpPr>
          <p:grpSpPr>
            <a:xfrm>
              <a:off x="5426074" y="2716212"/>
              <a:ext cx="1266824" cy="577850"/>
              <a:chOff x="5426074" y="2716212"/>
              <a:chExt cx="1266824" cy="577850"/>
            </a:xfrm>
          </p:grpSpPr>
          <p:sp>
            <p:nvSpPr>
              <p:cNvPr id="4780" name="矩形"/>
              <p:cNvSpPr>
                <a:spLocks/>
              </p:cNvSpPr>
              <p:nvPr/>
            </p:nvSpPr>
            <p:spPr>
              <a:xfrm>
                <a:off x="6059486" y="2733723"/>
                <a:ext cx="492654" cy="560339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4781" name="矩形"/>
              <p:cNvSpPr>
                <a:spLocks/>
              </p:cNvSpPr>
              <p:nvPr/>
            </p:nvSpPr>
            <p:spPr>
              <a:xfrm>
                <a:off x="6188515" y="2716212"/>
                <a:ext cx="344195" cy="453390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782" name="椭圆"/>
              <p:cNvSpPr>
                <a:spLocks/>
              </p:cNvSpPr>
              <p:nvPr/>
            </p:nvSpPr>
            <p:spPr>
              <a:xfrm>
                <a:off x="6552141" y="2943851"/>
                <a:ext cx="140758" cy="140085"/>
              </a:xfrm>
              <a:prstGeom prst="ellips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783" name="直线"/>
              <p:cNvSpPr>
                <a:spLocks/>
              </p:cNvSpPr>
              <p:nvPr/>
            </p:nvSpPr>
            <p:spPr>
              <a:xfrm flipH="1">
                <a:off x="5426074" y="3013893"/>
                <a:ext cx="63341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</p:grpSp>
        <p:sp>
          <p:nvSpPr>
            <p:cNvPr id="4785" name="直线"/>
            <p:cNvSpPr>
              <a:spLocks/>
            </p:cNvSpPr>
            <p:nvPr/>
          </p:nvSpPr>
          <p:spPr>
            <a:xfrm>
              <a:off x="6692899" y="3014662"/>
              <a:ext cx="561975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86" name="直线"/>
            <p:cNvSpPr>
              <a:spLocks/>
            </p:cNvSpPr>
            <p:nvPr/>
          </p:nvSpPr>
          <p:spPr>
            <a:xfrm flipV="1">
              <a:off x="7254874" y="1123950"/>
              <a:ext cx="0" cy="1890712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87" name="直线"/>
            <p:cNvSpPr>
              <a:spLocks/>
            </p:cNvSpPr>
            <p:nvPr/>
          </p:nvSpPr>
          <p:spPr>
            <a:xfrm>
              <a:off x="5778500" y="1123950"/>
              <a:ext cx="1476374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88" name="矩形"/>
            <p:cNvSpPr>
              <a:spLocks/>
            </p:cNvSpPr>
            <p:nvPr/>
          </p:nvSpPr>
          <p:spPr>
            <a:xfrm>
              <a:off x="4816475" y="2532063"/>
              <a:ext cx="95249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“1”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789" name="圆角矩形标注"/>
            <p:cNvSpPr>
              <a:spLocks/>
            </p:cNvSpPr>
            <p:nvPr/>
          </p:nvSpPr>
          <p:spPr>
            <a:xfrm>
              <a:off x="4664075" y="1084262"/>
              <a:ext cx="762000" cy="457200"/>
            </a:xfrm>
            <a:prstGeom prst="wedgeRoundRectCallout">
              <a:avLst>
                <a:gd name="adj1" fmla="val 98541"/>
                <a:gd name="adj2" fmla="val 179856"/>
                <a:gd name="adj3" fmla="val 16667"/>
              </a:avLst>
            </a:prstGeom>
            <a:solidFill>
              <a:srgbClr val="FFFFCC"/>
            </a:solidFill>
            <a:ln w="28575" cap="flat" cmpd="sng">
              <a:solidFill>
                <a:srgbClr val="000099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开通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grpSp>
        <p:nvGrpSpPr>
          <p:cNvPr id="4813" name="组合"/>
          <p:cNvGrpSpPr>
            <a:grpSpLocks/>
          </p:cNvGrpSpPr>
          <p:nvPr/>
        </p:nvGrpSpPr>
        <p:grpSpPr>
          <a:xfrm>
            <a:off x="4520995" y="3249930"/>
            <a:ext cx="2733880" cy="2558733"/>
            <a:chOff x="4520995" y="3249930"/>
            <a:chExt cx="2733880" cy="2558733"/>
          </a:xfrm>
        </p:grpSpPr>
        <p:sp>
          <p:nvSpPr>
            <p:cNvPr id="4791" name="矩形"/>
            <p:cNvSpPr>
              <a:spLocks/>
            </p:cNvSpPr>
            <p:nvPr/>
          </p:nvSpPr>
          <p:spPr>
            <a:xfrm>
              <a:off x="5426075" y="4198938"/>
              <a:ext cx="703262" cy="769937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</a:ln>
          </p:spPr>
        </p:sp>
        <p:sp>
          <p:nvSpPr>
            <p:cNvPr id="4792" name="椭圆"/>
            <p:cNvSpPr>
              <a:spLocks/>
            </p:cNvSpPr>
            <p:nvPr/>
          </p:nvSpPr>
          <p:spPr>
            <a:xfrm>
              <a:off x="5707062" y="4057650"/>
              <a:ext cx="141287" cy="141287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93" name="直线"/>
            <p:cNvSpPr>
              <a:spLocks/>
            </p:cNvSpPr>
            <p:nvPr/>
          </p:nvSpPr>
          <p:spPr>
            <a:xfrm>
              <a:off x="4864100" y="4618038"/>
              <a:ext cx="561974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94" name="直线"/>
            <p:cNvSpPr>
              <a:spLocks/>
            </p:cNvSpPr>
            <p:nvPr/>
          </p:nvSpPr>
          <p:spPr>
            <a:xfrm>
              <a:off x="6129337" y="4618038"/>
              <a:ext cx="563562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95" name="直线"/>
            <p:cNvSpPr>
              <a:spLocks/>
            </p:cNvSpPr>
            <p:nvPr/>
          </p:nvSpPr>
          <p:spPr>
            <a:xfrm flipV="1">
              <a:off x="5778500" y="3638550"/>
              <a:ext cx="0" cy="41910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96" name="直线"/>
            <p:cNvSpPr>
              <a:spLocks/>
            </p:cNvSpPr>
            <p:nvPr/>
          </p:nvSpPr>
          <p:spPr>
            <a:xfrm flipV="1">
              <a:off x="5778500" y="4968875"/>
              <a:ext cx="0" cy="560388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797" name="矩形"/>
            <p:cNvSpPr>
              <a:spLocks/>
            </p:cNvSpPr>
            <p:nvPr/>
          </p:nvSpPr>
          <p:spPr>
            <a:xfrm>
              <a:off x="5472112" y="4389437"/>
              <a:ext cx="631079" cy="45339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rPr>
                <a:t>TG</a:t>
              </a:r>
              <a:endParaRPr lang="zh-CN" altLang="en-US" sz="24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798" name="矩形"/>
            <p:cNvSpPr>
              <a:spLocks/>
            </p:cNvSpPr>
            <p:nvPr/>
          </p:nvSpPr>
          <p:spPr>
            <a:xfrm>
              <a:off x="4520995" y="4316806"/>
              <a:ext cx="382997" cy="46276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28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i</a:t>
              </a:r>
              <a:endParaRPr lang="zh-CN" altLang="en-US" sz="28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799" name="矩形"/>
            <p:cNvSpPr>
              <a:spLocks/>
            </p:cNvSpPr>
            <p:nvPr/>
          </p:nvSpPr>
          <p:spPr>
            <a:xfrm>
              <a:off x="6711744" y="4316806"/>
              <a:ext cx="382998" cy="46276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Calibri" charset="0"/>
                </a:rPr>
                <a:t>u</a:t>
              </a:r>
              <a:r>
                <a:rPr lang="en-US" altLang="zh-CN" sz="2800" b="1" i="0" u="none" strike="noStrike" kern="1200" cap="none" spc="0" baseline="-25000">
                  <a:solidFill>
                    <a:srgbClr val="FF0000"/>
                  </a:solidFill>
                  <a:latin typeface="Times New Roman" charset="0"/>
                  <a:ea typeface="宋体" charset="0"/>
                  <a:cs typeface="Calibri" charset="0"/>
                </a:rPr>
                <a:t>i</a:t>
              </a:r>
              <a:endParaRPr lang="zh-CN" altLang="en-US" sz="2800" b="1" i="0" u="none" strike="noStrike" kern="1200" cap="none" spc="0" baseline="-25000">
                <a:solidFill>
                  <a:srgbClr val="FF0000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800" name="矩形"/>
            <p:cNvSpPr>
              <a:spLocks/>
            </p:cNvSpPr>
            <p:nvPr/>
          </p:nvSpPr>
          <p:spPr>
            <a:xfrm>
              <a:off x="5158689" y="5350193"/>
              <a:ext cx="344271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1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801" name="矩形"/>
            <p:cNvSpPr>
              <a:spLocks/>
            </p:cNvSpPr>
            <p:nvPr/>
          </p:nvSpPr>
          <p:spPr>
            <a:xfrm>
              <a:off x="5580964" y="3249930"/>
              <a:ext cx="344271" cy="35814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i="1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Calibri" charset="0"/>
                </a:rPr>
                <a:t>C</a:t>
              </a:r>
              <a:endParaRPr lang="zh-CN" altLang="en-US" sz="1800" b="1" i="1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  <p:sp>
          <p:nvSpPr>
            <p:cNvPr id="4802" name="直线"/>
            <p:cNvSpPr>
              <a:spLocks/>
            </p:cNvSpPr>
            <p:nvPr/>
          </p:nvSpPr>
          <p:spPr>
            <a:xfrm>
              <a:off x="5637212" y="3287712"/>
              <a:ext cx="211137" cy="0"/>
            </a:xfrm>
            <a:prstGeom prst="line">
              <a:avLst/>
            </a:prstGeom>
            <a:noFill/>
            <a:ln w="28575" cap="flat" cmpd="sng">
              <a:solidFill>
                <a:srgbClr val="000018"/>
              </a:solidFill>
              <a:prstDash val="solid"/>
              <a:round/>
            </a:ln>
          </p:spPr>
        </p:sp>
        <p:grpSp>
          <p:nvGrpSpPr>
            <p:cNvPr id="4807" name="组合"/>
            <p:cNvGrpSpPr>
              <a:grpSpLocks/>
            </p:cNvGrpSpPr>
            <p:nvPr/>
          </p:nvGrpSpPr>
          <p:grpSpPr>
            <a:xfrm>
              <a:off x="5426074" y="5230813"/>
              <a:ext cx="1266824" cy="577850"/>
              <a:chOff x="5426074" y="5230813"/>
              <a:chExt cx="1266824" cy="577850"/>
            </a:xfrm>
          </p:grpSpPr>
          <p:sp>
            <p:nvSpPr>
              <p:cNvPr id="4803" name="矩形"/>
              <p:cNvSpPr>
                <a:spLocks/>
              </p:cNvSpPr>
              <p:nvPr/>
            </p:nvSpPr>
            <p:spPr>
              <a:xfrm>
                <a:off x="6059486" y="5248324"/>
                <a:ext cx="492654" cy="560339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</a:ln>
            </p:spPr>
          </p:sp>
          <p:sp>
            <p:nvSpPr>
              <p:cNvPr id="4804" name="矩形"/>
              <p:cNvSpPr>
                <a:spLocks/>
              </p:cNvSpPr>
              <p:nvPr/>
            </p:nvSpPr>
            <p:spPr>
              <a:xfrm>
                <a:off x="6188515" y="5230813"/>
                <a:ext cx="344195" cy="45338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anchor="ctr" anchorCtr="0">
                <a:prstTxWarp prst="textNoShape">
                  <a:avLst/>
                </a:prstTxWarp>
                <a:spAutoFit/>
              </a:bodyPr>
              <a:lstStyle/>
              <a:p>
                <a:pPr marL="0" indent="0" algn="ctr" eaLnBrk="1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None/>
                </a:pPr>
                <a:r>
                  <a:rPr lang="en-US" altLang="zh-CN" sz="24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rPr>
                  <a:t>1</a:t>
                </a:r>
                <a:endParaRPr lang="zh-CN" altLang="en-US" sz="2400" b="1" i="0" u="none" strike="noStrike" kern="1200" cap="none" spc="0" baseline="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805" name="椭圆"/>
              <p:cNvSpPr>
                <a:spLocks/>
              </p:cNvSpPr>
              <p:nvPr/>
            </p:nvSpPr>
            <p:spPr>
              <a:xfrm>
                <a:off x="6552141" y="5458451"/>
                <a:ext cx="140758" cy="140085"/>
              </a:xfrm>
              <a:prstGeom prst="ellips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  <p:sp>
            <p:nvSpPr>
              <p:cNvPr id="4806" name="直线"/>
              <p:cNvSpPr>
                <a:spLocks/>
              </p:cNvSpPr>
              <p:nvPr/>
            </p:nvSpPr>
            <p:spPr>
              <a:xfrm flipH="1">
                <a:off x="5426074" y="5528494"/>
                <a:ext cx="633412" cy="0"/>
              </a:xfrm>
              <a:prstGeom prst="line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round/>
              </a:ln>
            </p:spPr>
          </p:sp>
        </p:grpSp>
        <p:sp>
          <p:nvSpPr>
            <p:cNvPr id="4808" name="直线"/>
            <p:cNvSpPr>
              <a:spLocks/>
            </p:cNvSpPr>
            <p:nvPr/>
          </p:nvSpPr>
          <p:spPr>
            <a:xfrm>
              <a:off x="6692899" y="5529263"/>
              <a:ext cx="561975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809" name="直线"/>
            <p:cNvSpPr>
              <a:spLocks/>
            </p:cNvSpPr>
            <p:nvPr/>
          </p:nvSpPr>
          <p:spPr>
            <a:xfrm flipV="1">
              <a:off x="7254874" y="3638550"/>
              <a:ext cx="0" cy="1890713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810" name="直线"/>
            <p:cNvSpPr>
              <a:spLocks/>
            </p:cNvSpPr>
            <p:nvPr/>
          </p:nvSpPr>
          <p:spPr>
            <a:xfrm>
              <a:off x="5778500" y="3638550"/>
              <a:ext cx="1476374" cy="0"/>
            </a:xfrm>
            <a:prstGeom prst="lin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round/>
            </a:ln>
          </p:spPr>
        </p:sp>
        <p:sp>
          <p:nvSpPr>
            <p:cNvPr id="4811" name="矩形"/>
            <p:cNvSpPr>
              <a:spLocks/>
            </p:cNvSpPr>
            <p:nvPr/>
          </p:nvSpPr>
          <p:spPr>
            <a:xfrm>
              <a:off x="4816475" y="5046663"/>
              <a:ext cx="952499" cy="45338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marL="0" indent="0" algn="ctr" eaLnBrk="1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US" altLang="zh-CN" sz="2400" b="1" i="0" u="none" strike="noStrike" kern="1200" cap="none" spc="0" baseline="0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rPr>
                <a:t>“0”</a:t>
              </a:r>
              <a:endParaRPr lang="zh-CN" altLang="en-US" sz="2400" b="1" i="0" u="none" strike="noStrike" kern="1200" cap="none" spc="0" baseline="0">
                <a:solidFill>
                  <a:srgbClr val="FF33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4812" name="圆角矩形标注"/>
            <p:cNvSpPr>
              <a:spLocks/>
            </p:cNvSpPr>
            <p:nvPr/>
          </p:nvSpPr>
          <p:spPr>
            <a:xfrm>
              <a:off x="4664075" y="3598862"/>
              <a:ext cx="762000" cy="457200"/>
            </a:xfrm>
            <a:prstGeom prst="wedgeRoundRectCallout">
              <a:avLst>
                <a:gd name="adj1" fmla="val 98541"/>
                <a:gd name="adj2" fmla="val 179856"/>
                <a:gd name="adj3" fmla="val 16667"/>
              </a:avLst>
            </a:prstGeom>
            <a:solidFill>
              <a:srgbClr val="FFFFCC"/>
            </a:solidFill>
            <a:ln w="28575" cap="flat" cmpd="sng">
              <a:solidFill>
                <a:srgbClr val="000099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i="0" u="none" strike="noStrike" kern="1200" cap="none" spc="0" baseline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  <a:ea typeface="宋体" charset="0"/>
                  <a:cs typeface="Calibri" charset="0"/>
                </a:rPr>
                <a:t>关断</a:t>
              </a:r>
              <a:endParaRPr lang="zh-CN" altLang="en-US" sz="1800" b="1" i="0" u="none" strike="noStrike" kern="1200" cap="none" spc="0" baseline="0">
                <a:solidFill>
                  <a:schemeClr val="tx1"/>
                </a:solidFill>
                <a:latin typeface="Times New Roman" charset="0"/>
                <a:ea typeface="宋体" charset="0"/>
                <a:cs typeface="Calibri" charset="0"/>
              </a:endParaRPr>
            </a:p>
          </p:txBody>
        </p:sp>
      </p:grpSp>
      <p:pic>
        <p:nvPicPr>
          <p:cNvPr id="4814" name="图片" descr="AG00315_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4876800"/>
            <a:ext cx="1042987" cy="11779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4448602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/>
      <p:bldP spid="4790" grpId="0" animBg="1"/>
      <p:bldP spid="48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" name="五角星"/>
          <p:cNvSpPr>
            <a:spLocks/>
          </p:cNvSpPr>
          <p:nvPr/>
        </p:nvSpPr>
        <p:spPr>
          <a:xfrm>
            <a:off x="533400" y="533400"/>
            <a:ext cx="533400" cy="457200"/>
          </a:xfrm>
          <a:prstGeom prst="star5">
            <a:avLst/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</a:ln>
        </p:spPr>
      </p:sp>
      <p:sp>
        <p:nvSpPr>
          <p:cNvPr id="4816" name="艺术字"/>
          <p:cNvSpPr>
            <a:spLocks noChangeArrowheads="1" noChangeShapeType="1" noTextEdit="1"/>
          </p:cNvSpPr>
          <p:nvPr/>
        </p:nvSpPr>
        <p:spPr>
          <a:xfrm>
            <a:off x="1143000" y="609600"/>
            <a:ext cx="2362200" cy="457200"/>
          </a:xfrm>
          <a:prstGeom prst="rect">
            <a:avLst/>
          </a:prstGeom>
        </p:spPr>
        <p:txBody>
          <a:bodyPr wrap="none" lIns="-12700" tIns="-12700" rIns="-12700" bIns="-12700" fromWordArt="1" anchor="t" anchorCtr="0">
            <a:prstTxWarp prst="textPlain">
              <a:avLst>
                <a:gd name="adj" fmla="val 50000"/>
              </a:avLst>
            </a:prstTxWarp>
            <a:spAutoFit/>
          </a:bodyPr>
          <a:lstStyle/>
          <a:p>
            <a:pPr algn="ctr"/>
            <a:r>
              <a:rPr lang="en-US" altLang="zh-CN" sz="3600" b="1">
                <a:ln cap="flat" cmpd="sng">
                  <a:noFill/>
                  <a:prstDash val="solid"/>
                  <a:miter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srgbClr val="000000">
                      <a:alpha val="39607"/>
                    </a:srgbClr>
                  </a:outerShdw>
                </a:effectLst>
                <a:latin typeface="Times New Roman"/>
                <a:ea typeface="Times New Roman"/>
              </a:rPr>
              <a:t>CMOS电路优点</a:t>
            </a:r>
          </a:p>
        </p:txBody>
      </p:sp>
      <p:sp>
        <p:nvSpPr>
          <p:cNvPr id="4817" name="矩形"/>
          <p:cNvSpPr>
            <a:spLocks/>
          </p:cNvSpPr>
          <p:nvPr/>
        </p:nvSpPr>
        <p:spPr>
          <a:xfrm>
            <a:off x="533400" y="1371600"/>
            <a:ext cx="86106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(1)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静态功耗低（每门只有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0.01mW, TTL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每门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10mW)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4818" name="矩形"/>
          <p:cNvSpPr>
            <a:spLocks/>
          </p:cNvSpPr>
          <p:nvPr/>
        </p:nvSpPr>
        <p:spPr>
          <a:xfrm>
            <a:off x="533400" y="1905000"/>
            <a:ext cx="39624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(2)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抗干扰能力强</a:t>
            </a:r>
          </a:p>
        </p:txBody>
      </p:sp>
      <p:sp>
        <p:nvSpPr>
          <p:cNvPr id="4819" name="矩形"/>
          <p:cNvSpPr>
            <a:spLocks/>
          </p:cNvSpPr>
          <p:nvPr/>
        </p:nvSpPr>
        <p:spPr>
          <a:xfrm>
            <a:off x="533400" y="2376488"/>
            <a:ext cx="3200400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(3)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扇出系数大</a:t>
            </a:r>
          </a:p>
        </p:txBody>
      </p:sp>
      <p:sp>
        <p:nvSpPr>
          <p:cNvPr id="4820" name="矩形"/>
          <p:cNvSpPr>
            <a:spLocks/>
          </p:cNvSpPr>
          <p:nvPr/>
        </p:nvSpPr>
        <p:spPr>
          <a:xfrm>
            <a:off x="533400" y="2909888"/>
            <a:ext cx="7162799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(4)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允许电源电压范围宽 </a:t>
            </a: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( 3 ~ 18V )</a:t>
            </a:r>
            <a:endParaRPr lang="zh-CN" altLang="en-US" sz="2800" b="1" i="0" u="none" strike="noStrike" kern="1200" cap="none" spc="0" baseline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宋体" charset="0"/>
              <a:cs typeface="Calibri" charset="0"/>
            </a:endParaRPr>
          </a:p>
        </p:txBody>
      </p:sp>
      <p:grpSp>
        <p:nvGrpSpPr>
          <p:cNvPr id="4823" name="组合"/>
          <p:cNvGrpSpPr>
            <a:grpSpLocks/>
          </p:cNvGrpSpPr>
          <p:nvPr/>
        </p:nvGrpSpPr>
        <p:grpSpPr>
          <a:xfrm>
            <a:off x="563563" y="3619500"/>
            <a:ext cx="2941637" cy="495300"/>
            <a:chOff x="563563" y="3619500"/>
            <a:chExt cx="2941637" cy="495300"/>
          </a:xfrm>
        </p:grpSpPr>
        <p:sp>
          <p:nvSpPr>
            <p:cNvPr id="4821" name="五角星"/>
            <p:cNvSpPr>
              <a:spLocks/>
            </p:cNvSpPr>
            <p:nvPr/>
          </p:nvSpPr>
          <p:spPr>
            <a:xfrm>
              <a:off x="563563" y="3619500"/>
              <a:ext cx="457199" cy="457200"/>
            </a:xfrm>
            <a:prstGeom prst="star5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/>
            </a:ln>
          </p:spPr>
        </p:sp>
        <p:sp>
          <p:nvSpPr>
            <p:cNvPr id="4822" name="艺术字"/>
            <p:cNvSpPr>
              <a:spLocks noChangeArrowheads="1" noChangeShapeType="1" noTextEdit="1"/>
            </p:cNvSpPr>
            <p:nvPr/>
          </p:nvSpPr>
          <p:spPr>
            <a:xfrm>
              <a:off x="1249363" y="3619500"/>
              <a:ext cx="2255837" cy="495300"/>
            </a:xfrm>
            <a:prstGeom prst="rect">
              <a:avLst/>
            </a:prstGeom>
          </p:spPr>
          <p:txBody>
            <a:bodyPr wrap="none" lIns="-12700" tIns="-12700" rIns="-12700" bIns="-12700" fromWordArt="1" anchor="t" anchorCtr="0">
              <a:prstTxWarp prst="textPlain">
                <a:avLst>
                  <a:gd name="adj" fmla="val 50000"/>
                </a:avLst>
              </a:prstTxWarp>
              <a:spAutoFit/>
            </a:bodyPr>
            <a:lstStyle/>
            <a:p>
              <a:pPr algn="ctr"/>
              <a:r>
                <a:rPr lang="en-US" altLang="zh-CN" sz="3600">
                  <a:ln cap="flat" cmpd="sng">
                    <a:noFill/>
                    <a:prstDash val="solid"/>
                    <a:miter/>
                  </a:ln>
                  <a:solidFill>
                    <a:srgbClr val="000000"/>
                  </a:solidFill>
                  <a:effectLst>
                    <a:outerShdw blurRad="50800" dist="38100" dir="5400000" algn="t" rotWithShape="0">
                      <a:srgbClr val="000000">
                        <a:alpha val="39607"/>
                      </a:srgbClr>
                    </a:outerShdw>
                  </a:effectLst>
                  <a:latin typeface="Times New Roman"/>
                  <a:ea typeface="Times New Roman"/>
                </a:rPr>
                <a:t>TTL电路优点</a:t>
              </a:r>
            </a:p>
          </p:txBody>
        </p:sp>
      </p:grpSp>
      <p:sp>
        <p:nvSpPr>
          <p:cNvPr id="4824" name="矩形"/>
          <p:cNvSpPr>
            <a:spLocks/>
          </p:cNvSpPr>
          <p:nvPr/>
        </p:nvSpPr>
        <p:spPr>
          <a:xfrm>
            <a:off x="533400" y="4191000"/>
            <a:ext cx="2362200" cy="51911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(1)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速度快</a:t>
            </a:r>
          </a:p>
        </p:txBody>
      </p:sp>
      <p:sp>
        <p:nvSpPr>
          <p:cNvPr id="4825" name="矩形"/>
          <p:cNvSpPr>
            <a:spLocks/>
          </p:cNvSpPr>
          <p:nvPr/>
        </p:nvSpPr>
        <p:spPr>
          <a:xfrm>
            <a:off x="533400" y="4724400"/>
            <a:ext cx="3352800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(2)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抗干扰能力强</a:t>
            </a:r>
          </a:p>
        </p:txBody>
      </p:sp>
      <p:sp>
        <p:nvSpPr>
          <p:cNvPr id="4826" name="矩形"/>
          <p:cNvSpPr>
            <a:spLocks/>
          </p:cNvSpPr>
          <p:nvPr/>
        </p:nvSpPr>
        <p:spPr>
          <a:xfrm>
            <a:off x="533400" y="5257800"/>
            <a:ext cx="3352800" cy="5191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(3) 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宋体" charset="0"/>
                <a:cs typeface="Calibri" charset="0"/>
              </a:rPr>
              <a:t>带负载能力强</a:t>
            </a:r>
          </a:p>
        </p:txBody>
      </p:sp>
    </p:spTree>
    <p:extLst>
      <p:ext uri="{BB962C8B-B14F-4D97-AF65-F5344CB8AC3E}">
        <p14:creationId xmlns:p14="http://schemas.microsoft.com/office/powerpoint/2010/main" val="62073918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框"/>
          <p:cNvSpPr>
            <a:spLocks noGrp="1"/>
          </p:cNvSpPr>
          <p:nvPr>
            <p:ph type="title"/>
          </p:nvPr>
        </p:nvSpPr>
        <p:spPr>
          <a:xfrm>
            <a:off x="301625" y="258445"/>
            <a:ext cx="8540750" cy="1143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20.2.1 </a:t>
            </a:r>
            <a:r>
              <a:rPr lang="zh-CN" altLang="en-US" sz="4400" b="1" i="0" u="none" strike="noStrike" kern="1200" cap="none" spc="0" baseline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基本逻辑运算</a:t>
            </a:r>
          </a:p>
        </p:txBody>
      </p:sp>
      <p:sp>
        <p:nvSpPr>
          <p:cNvPr id="155" name="矩形"/>
          <p:cNvSpPr>
            <a:spLocks/>
          </p:cNvSpPr>
          <p:nvPr/>
        </p:nvSpPr>
        <p:spPr>
          <a:xfrm>
            <a:off x="609600" y="1304925"/>
            <a:ext cx="4000499" cy="44989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2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华文新魏" charset="-122"/>
                <a:cs typeface="华文新魏" charset="-122"/>
              </a:rPr>
              <a:t>、</a:t>
            </a:r>
            <a:r>
              <a:rPr lang="zh-CN" altLang="en-US" sz="28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或逻辑运算</a:t>
            </a:r>
            <a:endParaRPr lang="en-US" altLang="zh-CN" sz="28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或逻辑的定义：当决定事件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Y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发生的各种条件（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A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，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B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，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C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，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…)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中，只要有一个或多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个条件具备，事件</a:t>
            </a:r>
            <a:r>
              <a:rPr lang="en-US" altLang="zh-CN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Y</a:t>
            </a: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就发生。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1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华文新魏" charset="-122"/>
              </a:rPr>
              <a:t>表达式为：</a:t>
            </a:r>
            <a:endParaRPr lang="en-US" altLang="zh-CN" sz="2400" b="1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华文新魏" charset="-122"/>
            </a:endParaRPr>
          </a:p>
          <a:p>
            <a:pPr marL="342900" indent="-342900" algn="ctr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sz="2800" b="1" i="0" u="none" strike="noStrike" kern="1200" cap="none" spc="0" baseline="0">
                <a:solidFill>
                  <a:srgbClr val="CC3300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Ｙ＝Ａ＋Ｂ＋Ｃ＋</a:t>
            </a:r>
            <a:r>
              <a:rPr lang="en-US" altLang="zh-CN" sz="2800" b="1" i="0" u="none" strike="noStrike" kern="1200" cap="none" spc="0" baseline="0">
                <a:solidFill>
                  <a:srgbClr val="CC3300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Times New Roman" charset="0"/>
                <a:ea typeface="宋体" charset="0"/>
                <a:cs typeface="宋体" charset="0"/>
              </a:rPr>
              <a:t>…</a:t>
            </a:r>
          </a:p>
          <a:p>
            <a:pPr marL="342900" indent="-342900" algn="l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endParaRPr lang="zh-CN" altLang="en-US" sz="2800" b="0" i="0" u="none" strike="noStrike" kern="1200" cap="none" spc="0" baseline="0">
              <a:solidFill>
                <a:schemeClr val="tx1"/>
              </a:solidFill>
              <a:effectLst>
                <a:outerShdw blurRad="50800" dist="38100" dir="5400000" algn="t">
                  <a:srgbClr val="000000">
                    <a:alpha val="40000"/>
                  </a:srgbClr>
                </a:outerShdw>
              </a:effectLst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56" name="矩形标注"/>
          <p:cNvSpPr>
            <a:spLocks/>
          </p:cNvSpPr>
          <p:nvPr/>
        </p:nvSpPr>
        <p:spPr>
          <a:xfrm>
            <a:off x="3657600" y="5419725"/>
            <a:ext cx="1447800" cy="457200"/>
          </a:xfrm>
          <a:prstGeom prst="wedgeRectCallout">
            <a:avLst>
              <a:gd name="adj1" fmla="val 75875"/>
              <a:gd name="adj2" fmla="val -147217"/>
            </a:avLst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chemeClr val="tx2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  <a:latin typeface="Arial" charset="0"/>
                <a:ea typeface="宋体" charset="0"/>
                <a:cs typeface="Calibri" charset="0"/>
              </a:rPr>
              <a:t>真值表</a:t>
            </a:r>
          </a:p>
        </p:txBody>
      </p:sp>
      <p:grpSp>
        <p:nvGrpSpPr>
          <p:cNvPr id="188" name="组合"/>
          <p:cNvGrpSpPr>
            <a:grpSpLocks/>
          </p:cNvGrpSpPr>
          <p:nvPr/>
        </p:nvGrpSpPr>
        <p:grpSpPr>
          <a:xfrm>
            <a:off x="5175250" y="873125"/>
            <a:ext cx="3211195" cy="2355215"/>
            <a:chOff x="5175250" y="873125"/>
            <a:chExt cx="3211195" cy="2355215"/>
          </a:xfrm>
        </p:grpSpPr>
        <p:sp>
          <p:nvSpPr>
            <p:cNvPr id="157" name="直线"/>
            <p:cNvSpPr>
              <a:spLocks/>
            </p:cNvSpPr>
            <p:nvPr/>
          </p:nvSpPr>
          <p:spPr>
            <a:xfrm>
              <a:off x="8231505" y="1823085"/>
              <a:ext cx="0" cy="32004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sp>
        <p:sp>
          <p:nvSpPr>
            <p:cNvPr id="158" name="直线"/>
            <p:cNvSpPr>
              <a:spLocks/>
            </p:cNvSpPr>
            <p:nvPr/>
          </p:nvSpPr>
          <p:spPr>
            <a:xfrm>
              <a:off x="8231505" y="2468880"/>
              <a:ext cx="0" cy="32004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sp>
        <p:grpSp>
          <p:nvGrpSpPr>
            <p:cNvPr id="187" name="组合"/>
            <p:cNvGrpSpPr>
              <a:grpSpLocks/>
            </p:cNvGrpSpPr>
            <p:nvPr/>
          </p:nvGrpSpPr>
          <p:grpSpPr>
            <a:xfrm>
              <a:off x="5175250" y="873125"/>
              <a:ext cx="3211195" cy="2355215"/>
              <a:chOff x="5175250" y="873125"/>
              <a:chExt cx="3211195" cy="2355215"/>
            </a:xfrm>
          </p:grpSpPr>
          <p:sp>
            <p:nvSpPr>
              <p:cNvPr id="159" name="直线"/>
              <p:cNvSpPr>
                <a:spLocks/>
              </p:cNvSpPr>
              <p:nvPr/>
            </p:nvSpPr>
            <p:spPr>
              <a:xfrm flipV="1">
                <a:off x="6543040" y="1113790"/>
                <a:ext cx="321945" cy="287655"/>
              </a:xfrm>
              <a:prstGeom prst="line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sp>
          <p:grpSp>
            <p:nvGrpSpPr>
              <p:cNvPr id="186" name="组合"/>
              <p:cNvGrpSpPr>
                <a:grpSpLocks/>
              </p:cNvGrpSpPr>
              <p:nvPr/>
            </p:nvGrpSpPr>
            <p:grpSpPr>
              <a:xfrm>
                <a:off x="5175250" y="873125"/>
                <a:ext cx="3211195" cy="2355215"/>
                <a:chOff x="5175250" y="873125"/>
                <a:chExt cx="3211195" cy="2355215"/>
              </a:xfrm>
            </p:grpSpPr>
            <p:sp>
              <p:nvSpPr>
                <p:cNvPr id="160" name="直线"/>
                <p:cNvSpPr>
                  <a:spLocks/>
                </p:cNvSpPr>
                <p:nvPr/>
              </p:nvSpPr>
              <p:spPr>
                <a:xfrm flipV="1">
                  <a:off x="6569075" y="1814195"/>
                  <a:ext cx="321945" cy="287654"/>
                </a:xfrm>
                <a:prstGeom prst="line">
                  <a:avLst/>
                </a:pr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sp>
            <p:grpSp>
              <p:nvGrpSpPr>
                <p:cNvPr id="185" name="组合"/>
                <p:cNvGrpSpPr>
                  <a:grpSpLocks/>
                </p:cNvGrpSpPr>
                <p:nvPr/>
              </p:nvGrpSpPr>
              <p:grpSpPr>
                <a:xfrm>
                  <a:off x="5175250" y="873125"/>
                  <a:ext cx="3211195" cy="2355215"/>
                  <a:chOff x="5175250" y="873125"/>
                  <a:chExt cx="3211195" cy="2355215"/>
                </a:xfrm>
              </p:grpSpPr>
              <p:sp>
                <p:nvSpPr>
                  <p:cNvPr id="161" name="椭圆"/>
                  <p:cNvSpPr>
                    <a:spLocks/>
                  </p:cNvSpPr>
                  <p:nvPr/>
                </p:nvSpPr>
                <p:spPr>
                  <a:xfrm>
                    <a:off x="6492240" y="2105660"/>
                    <a:ext cx="75564" cy="7556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>
                    <a:solidFill>
                      <a:srgbClr val="000000"/>
                    </a:solidFill>
                    <a:prstDash val="solid"/>
                    <a:round/>
                  </a:ln>
                </p:spPr>
              </p:sp>
              <p:grpSp>
                <p:nvGrpSpPr>
                  <p:cNvPr id="169" name="组合"/>
                  <p:cNvGrpSpPr>
                    <a:grpSpLocks/>
                  </p:cNvGrpSpPr>
                  <p:nvPr/>
                </p:nvGrpSpPr>
                <p:grpSpPr>
                  <a:xfrm>
                    <a:off x="5389879" y="873125"/>
                    <a:ext cx="2841625" cy="1915795"/>
                    <a:chOff x="5389879" y="873125"/>
                    <a:chExt cx="2841625" cy="1915795"/>
                  </a:xfrm>
                </p:grpSpPr>
                <p:sp>
                  <p:nvSpPr>
                    <p:cNvPr id="162" name="椭圆"/>
                    <p:cNvSpPr>
                      <a:spLocks/>
                    </p:cNvSpPr>
                    <p:nvPr/>
                  </p:nvSpPr>
                  <p:spPr>
                    <a:xfrm>
                      <a:off x="7061835" y="2118360"/>
                      <a:ext cx="75565" cy="7556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000000"/>
                      </a:solidFill>
                      <a:prstDash val="solid"/>
                      <a:round/>
                    </a:ln>
                  </p:spPr>
                </p:sp>
                <p:grpSp>
                  <p:nvGrpSpPr>
                    <p:cNvPr id="168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5389879" y="873125"/>
                      <a:ext cx="2841625" cy="1915795"/>
                      <a:chOff x="5389879" y="873125"/>
                      <a:chExt cx="2841625" cy="1915795"/>
                    </a:xfrm>
                  </p:grpSpPr>
                  <p:sp>
                    <p:nvSpPr>
                      <p:cNvPr id="163" name="椭圆"/>
                      <p:cNvSpPr>
                        <a:spLocks/>
                      </p:cNvSpPr>
                      <p:nvPr/>
                    </p:nvSpPr>
                    <p:spPr>
                      <a:xfrm>
                        <a:off x="7041514" y="1379220"/>
                        <a:ext cx="75564" cy="75565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</p:sp>
                  <p:grpSp>
                    <p:nvGrpSpPr>
                      <p:cNvPr id="167" name="组合"/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5389879" y="873125"/>
                        <a:ext cx="2841625" cy="1915795"/>
                        <a:chOff x="5389879" y="873125"/>
                        <a:chExt cx="2841625" cy="1915795"/>
                      </a:xfrm>
                    </p:grpSpPr>
                    <p:sp>
                      <p:nvSpPr>
                        <p:cNvPr id="164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389879" y="2774950"/>
                          <a:ext cx="2841625" cy="13970"/>
                        </a:xfrm>
                        <a:prstGeom prst="line">
                          <a:avLst/>
                        </a:prstGeom>
                        <a:noFill/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165" name="椭圆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6468109" y="1391920"/>
                          <a:ext cx="75565" cy="75564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</p:spPr>
                    </p:sp>
                    <p:sp>
                      <p:nvSpPr>
                        <p:cNvPr id="166" name="矩形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6839585" y="873125"/>
                          <a:ext cx="371475" cy="45339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  <p:txBody>
                        <a:bodyPr vert="horz" wrap="square" lIns="91440" tIns="45720" rIns="91440" bIns="45720" anchor="t" anchorCtr="0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rPr>
                            <a:t>A</a:t>
                          </a:r>
                          <a:endParaRPr lang="zh-CN" altLang="en-US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84" name="组合"/>
                  <p:cNvGrpSpPr>
                    <a:grpSpLocks/>
                  </p:cNvGrpSpPr>
                  <p:nvPr/>
                </p:nvGrpSpPr>
                <p:grpSpPr>
                  <a:xfrm>
                    <a:off x="5175250" y="1395095"/>
                    <a:ext cx="3211195" cy="1833245"/>
                    <a:chOff x="5175250" y="1395095"/>
                    <a:chExt cx="3211195" cy="1833245"/>
                  </a:xfrm>
                </p:grpSpPr>
                <p:grpSp>
                  <p:nvGrpSpPr>
                    <p:cNvPr id="173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6647179" y="1395095"/>
                      <a:ext cx="1739266" cy="1061085"/>
                      <a:chOff x="6647179" y="1395095"/>
                      <a:chExt cx="1739266" cy="1061085"/>
                    </a:xfrm>
                  </p:grpSpPr>
                  <p:sp>
                    <p:nvSpPr>
                      <p:cNvPr id="170" name="直线"/>
                      <p:cNvSpPr>
                        <a:spLocks/>
                      </p:cNvSpPr>
                      <p:nvPr/>
                    </p:nvSpPr>
                    <p:spPr>
                      <a:xfrm>
                        <a:off x="7672705" y="1827530"/>
                        <a:ext cx="558799" cy="0"/>
                      </a:xfrm>
                      <a:prstGeom prst="line">
                        <a:avLst/>
                      </a:prstGeom>
                      <a:noFill/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>
                        <a:outerShdw blurRad="40000" dist="20000" dir="5400000" rotWithShape="0">
                          <a:srgbClr val="000000">
                            <a:alpha val="37647"/>
                          </a:srgbClr>
                        </a:outerShdw>
                      </a:effectLst>
                    </p:spPr>
                  </p:sp>
                  <p:sp>
                    <p:nvSpPr>
                      <p:cNvPr id="171" name="流程图: 汇总连接"/>
                      <p:cNvSpPr>
                        <a:spLocks/>
                      </p:cNvSpPr>
                      <p:nvPr/>
                    </p:nvSpPr>
                    <p:spPr>
                      <a:xfrm>
                        <a:off x="8073391" y="2143125"/>
                        <a:ext cx="313055" cy="313055"/>
                      </a:xfrm>
                      <a:prstGeom prst="flowChartSummingJunction">
                        <a:avLst/>
                      </a:prstGeom>
                      <a:solidFill>
                        <a:srgbClr val="FFFFFF"/>
                      </a:solidFill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</p:sp>
                  <p:sp>
                    <p:nvSpPr>
                      <p:cNvPr id="172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6647179" y="1395095"/>
                        <a:ext cx="490220" cy="45339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B</a:t>
                        </a:r>
                        <a:endParaRPr lang="zh-CN" altLang="en-US" sz="2400" b="1" i="1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</p:grpSp>
                <p:grpSp>
                  <p:nvGrpSpPr>
                    <p:cNvPr id="183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5175250" y="1827530"/>
                      <a:ext cx="2401569" cy="1400810"/>
                      <a:chOff x="5175250" y="1827530"/>
                      <a:chExt cx="2401569" cy="1400810"/>
                    </a:xfrm>
                  </p:grpSpPr>
                  <p:sp>
                    <p:nvSpPr>
                      <p:cNvPr id="174" name="直线"/>
                      <p:cNvSpPr>
                        <a:spLocks/>
                      </p:cNvSpPr>
                      <p:nvPr/>
                    </p:nvSpPr>
                    <p:spPr>
                      <a:xfrm flipV="1">
                        <a:off x="5175250" y="2240280"/>
                        <a:ext cx="438785" cy="5079"/>
                      </a:xfrm>
                      <a:prstGeom prst="line">
                        <a:avLst/>
                      </a:prstGeom>
                      <a:noFill/>
                      <a:ln w="3175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>
                        <a:outerShdw blurRad="40000" dist="20000" dir="5400000" rotWithShape="0">
                          <a:srgbClr val="000000">
                            <a:alpha val="37647"/>
                          </a:srgbClr>
                        </a:outerShdw>
                      </a:effectLst>
                    </p:spPr>
                  </p:sp>
                  <p:grpSp>
                    <p:nvGrpSpPr>
                      <p:cNvPr id="182" name="组合"/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5264149" y="1827530"/>
                        <a:ext cx="2312670" cy="1400810"/>
                        <a:chOff x="5264149" y="1827530"/>
                        <a:chExt cx="2312670" cy="1400810"/>
                      </a:xfrm>
                    </p:grpSpPr>
                    <p:sp>
                      <p:nvSpPr>
                        <p:cNvPr id="175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389879" y="1827530"/>
                          <a:ext cx="0" cy="412750"/>
                        </a:xfrm>
                        <a:prstGeom prst="line">
                          <a:avLst/>
                        </a:prstGeom>
                        <a:noFill/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176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389879" y="2468880"/>
                          <a:ext cx="0" cy="320039"/>
                        </a:xfrm>
                        <a:prstGeom prst="line">
                          <a:avLst/>
                        </a:prstGeom>
                        <a:noFill/>
                        <a:ln w="254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177" name="直线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264149" y="2456179"/>
                          <a:ext cx="286385" cy="0"/>
                        </a:xfrm>
                        <a:prstGeom prst="line">
                          <a:avLst/>
                        </a:prstGeom>
                        <a:noFill/>
                        <a:ln w="38100" cap="flat" cmpd="sng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>
                          <a:outerShdw blurRad="40000" dist="20000" dir="5400000" rotWithShape="0">
                            <a:srgbClr val="000000">
                              <a:alpha val="37647"/>
                            </a:srgbClr>
                          </a:outerShdw>
                        </a:effectLst>
                      </p:spPr>
                    </p:sp>
                    <p:sp>
                      <p:nvSpPr>
                        <p:cNvPr id="178" name="矩形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14035" y="2077720"/>
                          <a:ext cx="490219" cy="45339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  <p:txBody>
                        <a:bodyPr vert="horz" wrap="square" lIns="91440" tIns="45720" rIns="91440" bIns="45720" anchor="t" anchorCtr="0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rPr>
                            <a:t>E</a:t>
                          </a:r>
                          <a:endParaRPr lang="zh-CN" altLang="en-US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endParaRPr>
                        </a:p>
                      </p:txBody>
                    </p:sp>
                    <p:grpSp>
                      <p:nvGrpSpPr>
                        <p:cNvPr id="181" name="组合"/>
                        <p:cNvGrpSpPr>
                          <a:grpSpLocks/>
                        </p:cNvGrpSpPr>
                        <p:nvPr/>
                      </p:nvGrpSpPr>
                      <p:grpSpPr>
                        <a:xfrm>
                          <a:off x="5389879" y="1827530"/>
                          <a:ext cx="2186940" cy="1400810"/>
                          <a:chOff x="5389879" y="1827530"/>
                          <a:chExt cx="2186940" cy="1400810"/>
                        </a:xfrm>
                      </p:grpSpPr>
                      <p:sp>
                        <p:nvSpPr>
                          <p:cNvPr id="179" name="直线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389879" y="1827530"/>
                            <a:ext cx="558799" cy="0"/>
                          </a:xfrm>
                          <a:prstGeom prst="line">
                            <a:avLst/>
                          </a:prstGeom>
                          <a:noFill/>
                          <a:ln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>
                            <a:outerShdw blurRad="40000" dist="20000" dir="5400000" rotWithShape="0">
                              <a:srgbClr val="000000">
                                <a:alpha val="37647"/>
                              </a:srgbClr>
                            </a:outerShdw>
                          </a:effectLst>
                        </p:spPr>
                      </p:sp>
                      <p:sp>
                        <p:nvSpPr>
                          <p:cNvPr id="180" name="矩形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6163944" y="2774950"/>
                            <a:ext cx="1412875" cy="453390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  <p:txBody>
                          <a:bodyPr vert="horz" wrap="square" lIns="91440" tIns="45720" rIns="91440" bIns="45720" anchor="t" anchorCtr="0">
                            <a:prstTxWarp prst="textNoShape">
                              <a:avLst/>
                            </a:prstTxWarp>
                            <a:spAutoFit/>
                          </a:bodyPr>
                          <a:lstStyle/>
                          <a:p>
                            <a:pPr marL="0" indent="0" algn="l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zh-CN" altLang="en-US" sz="2400" b="1" i="0" u="none" strike="noStrike" kern="1200" cap="none" spc="0" baseline="0">
                                <a:solidFill>
                                  <a:schemeClr val="tx1"/>
                                </a:solidFill>
                                <a:effectLst>
                                  <a:outerShdw blurRad="50800" dist="38100" dir="5400000" algn="t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Times New Roman" charset="0"/>
                                <a:ea typeface="宋体" charset="0"/>
                                <a:cs typeface="Calibri" charset="0"/>
                              </a:rPr>
                              <a:t>电路图</a:t>
                            </a: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</p:grpSp>
      <p:grpSp>
        <p:nvGrpSpPr>
          <p:cNvPr id="219" name="组合"/>
          <p:cNvGrpSpPr>
            <a:grpSpLocks/>
          </p:cNvGrpSpPr>
          <p:nvPr/>
        </p:nvGrpSpPr>
        <p:grpSpPr>
          <a:xfrm>
            <a:off x="5845810" y="3738245"/>
            <a:ext cx="2184399" cy="2049780"/>
            <a:chOff x="5845810" y="3738245"/>
            <a:chExt cx="2184399" cy="2049780"/>
          </a:xfrm>
        </p:grpSpPr>
        <p:sp>
          <p:nvSpPr>
            <p:cNvPr id="189" name="直线"/>
            <p:cNvSpPr>
              <a:spLocks/>
            </p:cNvSpPr>
            <p:nvPr/>
          </p:nvSpPr>
          <p:spPr>
            <a:xfrm>
              <a:off x="7247890" y="3763645"/>
              <a:ext cx="0" cy="193548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sp>
        <p:grpSp>
          <p:nvGrpSpPr>
            <p:cNvPr id="218" name="组合"/>
            <p:cNvGrpSpPr>
              <a:grpSpLocks/>
            </p:cNvGrpSpPr>
            <p:nvPr/>
          </p:nvGrpSpPr>
          <p:grpSpPr>
            <a:xfrm>
              <a:off x="5845810" y="3738245"/>
              <a:ext cx="2184399" cy="2049780"/>
              <a:chOff x="5845810" y="3738245"/>
              <a:chExt cx="2184399" cy="2049780"/>
            </a:xfrm>
          </p:grpSpPr>
          <p:grpSp>
            <p:nvGrpSpPr>
              <p:cNvPr id="192" name="组合"/>
              <p:cNvGrpSpPr>
                <a:grpSpLocks/>
              </p:cNvGrpSpPr>
              <p:nvPr/>
            </p:nvGrpSpPr>
            <p:grpSpPr>
              <a:xfrm>
                <a:off x="5858510" y="5269864"/>
                <a:ext cx="2171699" cy="518160"/>
                <a:chOff x="5858510" y="5269864"/>
                <a:chExt cx="2171699" cy="518160"/>
              </a:xfrm>
            </p:grpSpPr>
            <p:sp>
              <p:nvSpPr>
                <p:cNvPr id="190" name="直线"/>
                <p:cNvSpPr>
                  <a:spLocks/>
                </p:cNvSpPr>
                <p:nvPr/>
              </p:nvSpPr>
              <p:spPr>
                <a:xfrm>
                  <a:off x="5858510" y="5708014"/>
                  <a:ext cx="2171699" cy="0"/>
                </a:xfrm>
                <a:prstGeom prst="line">
                  <a:avLst/>
                </a:pr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sp>
            <p:sp>
              <p:nvSpPr>
                <p:cNvPr id="191" name="矩形"/>
                <p:cNvSpPr>
                  <a:spLocks/>
                </p:cNvSpPr>
                <p:nvPr/>
              </p:nvSpPr>
              <p:spPr>
                <a:xfrm>
                  <a:off x="6848475" y="5269864"/>
                  <a:ext cx="450214" cy="51816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rPr>
                    <a:t>1</a:t>
                  </a:r>
                  <a:endParaRPr lang="zh-CN" altLang="en-US" sz="2800" b="1" i="0" u="none" strike="noStrike" kern="1200" cap="none" spc="0" baseline="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Calibri" charset="0"/>
                  </a:endParaRPr>
                </a:p>
              </p:txBody>
            </p:sp>
          </p:grpSp>
          <p:grpSp>
            <p:nvGrpSpPr>
              <p:cNvPr id="217" name="组合"/>
              <p:cNvGrpSpPr>
                <a:grpSpLocks/>
              </p:cNvGrpSpPr>
              <p:nvPr/>
            </p:nvGrpSpPr>
            <p:grpSpPr>
              <a:xfrm>
                <a:off x="5845810" y="3738245"/>
                <a:ext cx="2178685" cy="2049780"/>
                <a:chOff x="5845810" y="3738245"/>
                <a:chExt cx="2178685" cy="2049780"/>
              </a:xfrm>
            </p:grpSpPr>
            <p:grpSp>
              <p:nvGrpSpPr>
                <p:cNvPr id="211" name="组合"/>
                <p:cNvGrpSpPr>
                  <a:grpSpLocks/>
                </p:cNvGrpSpPr>
                <p:nvPr/>
              </p:nvGrpSpPr>
              <p:grpSpPr>
                <a:xfrm>
                  <a:off x="5845810" y="3738245"/>
                  <a:ext cx="2178685" cy="2049780"/>
                  <a:chOff x="5845810" y="3738245"/>
                  <a:chExt cx="2178685" cy="2049780"/>
                </a:xfrm>
              </p:grpSpPr>
              <p:grpSp>
                <p:nvGrpSpPr>
                  <p:cNvPr id="203" name="组合"/>
                  <p:cNvGrpSpPr>
                    <a:grpSpLocks/>
                  </p:cNvGrpSpPr>
                  <p:nvPr/>
                </p:nvGrpSpPr>
                <p:grpSpPr>
                  <a:xfrm>
                    <a:off x="5845810" y="3738245"/>
                    <a:ext cx="2178685" cy="1283335"/>
                    <a:chOff x="5845810" y="3738245"/>
                    <a:chExt cx="2178685" cy="1283335"/>
                  </a:xfrm>
                </p:grpSpPr>
                <p:sp>
                  <p:nvSpPr>
                    <p:cNvPr id="193" name="矩形"/>
                    <p:cNvSpPr>
                      <a:spLocks/>
                    </p:cNvSpPr>
                    <p:nvPr/>
                  </p:nvSpPr>
                  <p:spPr>
                    <a:xfrm>
                      <a:off x="5916295" y="4497705"/>
                      <a:ext cx="450214" cy="518159"/>
                    </a:xfrm>
                    <a:prstGeom prst="rect">
                      <a:avLst/>
                    </a:prstGeom>
                    <a:noFill/>
                    <a:ln w="9525" cap="flat" cmpd="sng">
                      <a:noFill/>
                      <a:prstDash val="solid"/>
                      <a:miter/>
                    </a:ln>
                  </p:spPr>
                  <p:txBody>
                    <a:bodyPr vert="horz" wrap="square" lIns="91440" tIns="45720" rIns="91440" bIns="45720" anchor="t" anchorCtr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rPr>
                        <a:t>0</a:t>
                      </a:r>
                      <a:endParaRPr lang="zh-CN" altLang="en-US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endParaRPr>
                    </a:p>
                  </p:txBody>
                </p:sp>
                <p:grpSp>
                  <p:nvGrpSpPr>
                    <p:cNvPr id="202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5845810" y="3738245"/>
                      <a:ext cx="2178685" cy="1283335"/>
                      <a:chOff x="5845810" y="3738245"/>
                      <a:chExt cx="2178685" cy="1283335"/>
                    </a:xfrm>
                  </p:grpSpPr>
                  <p:sp>
                    <p:nvSpPr>
                      <p:cNvPr id="194" name="直线"/>
                      <p:cNvSpPr>
                        <a:spLocks/>
                      </p:cNvSpPr>
                      <p:nvPr/>
                    </p:nvSpPr>
                    <p:spPr>
                      <a:xfrm>
                        <a:off x="5852795" y="3777614"/>
                        <a:ext cx="2171699" cy="0"/>
                      </a:xfrm>
                      <a:prstGeom prst="line">
                        <a:avLst/>
                      </a:prstGeom>
                      <a:noFill/>
                      <a:ln w="25400" cap="flat" cmpd="sng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>
                        <a:outerShdw blurRad="40000" dist="20000" dir="5400000" rotWithShape="0">
                          <a:srgbClr val="000000">
                            <a:alpha val="37647"/>
                          </a:srgbClr>
                        </a:outerShdw>
                      </a:effectLst>
                    </p:spPr>
                  </p:sp>
                  <p:grpSp>
                    <p:nvGrpSpPr>
                      <p:cNvPr id="201" name="组合"/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5845810" y="3738245"/>
                        <a:ext cx="2171700" cy="1283335"/>
                        <a:chOff x="5845810" y="3738245"/>
                        <a:chExt cx="2171700" cy="1283335"/>
                      </a:xfrm>
                    </p:grpSpPr>
                    <p:sp>
                      <p:nvSpPr>
                        <p:cNvPr id="195" name="矩形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6810375" y="3738245"/>
                          <a:ext cx="450214" cy="45339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  <p:txBody>
                        <a:bodyPr vert="horz" wrap="square" lIns="91440" tIns="45720" rIns="91440" bIns="45720" anchor="t" anchorCtr="0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rPr>
                            <a:t>B</a:t>
                          </a:r>
                          <a:endParaRPr lang="zh-CN" altLang="en-US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endParaRPr>
                        </a:p>
                      </p:txBody>
                    </p:sp>
                    <p:sp>
                      <p:nvSpPr>
                        <p:cNvPr id="196" name="矩形"/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7499350" y="3738879"/>
                          <a:ext cx="450214" cy="453390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noFill/>
                          <a:prstDash val="solid"/>
                          <a:miter/>
                        </a:ln>
                      </p:spPr>
                      <p:txBody>
                        <a:bodyPr vert="horz" wrap="square" lIns="91440" tIns="45720" rIns="91440" bIns="45720" anchor="t" anchorCtr="0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rPr>
                            <a:t>Y</a:t>
                          </a:r>
                          <a:endParaRPr lang="zh-CN" altLang="en-US" sz="2400" b="1" i="1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endParaRPr>
                        </a:p>
                      </p:txBody>
                    </p:sp>
                    <p:grpSp>
                      <p:nvGrpSpPr>
                        <p:cNvPr id="200" name="组合"/>
                        <p:cNvGrpSpPr>
                          <a:grpSpLocks/>
                        </p:cNvGrpSpPr>
                        <p:nvPr/>
                      </p:nvGrpSpPr>
                      <p:grpSpPr>
                        <a:xfrm>
                          <a:off x="5845810" y="3747769"/>
                          <a:ext cx="2171700" cy="1273810"/>
                          <a:chOff x="5845810" y="3747769"/>
                          <a:chExt cx="2171700" cy="1273810"/>
                        </a:xfrm>
                      </p:grpSpPr>
                      <p:sp>
                        <p:nvSpPr>
                          <p:cNvPr id="197" name="直线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845810" y="4154169"/>
                            <a:ext cx="2171700" cy="0"/>
                          </a:xfrm>
                          <a:prstGeom prst="line">
                            <a:avLst/>
                          </a:prstGeom>
                          <a:noFill/>
                          <a:ln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>
                            <a:outerShdw blurRad="40000" dist="20000" dir="5400000" rotWithShape="0">
                              <a:srgbClr val="000000">
                                <a:alpha val="37647"/>
                              </a:srgbClr>
                            </a:outerShdw>
                          </a:effectLst>
                        </p:spPr>
                      </p:sp>
                      <p:sp>
                        <p:nvSpPr>
                          <p:cNvPr id="198" name="矩形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972175" y="3747769"/>
                            <a:ext cx="450215" cy="453390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  <p:txBody>
                          <a:bodyPr vert="horz" wrap="square" lIns="91440" tIns="45720" rIns="91440" bIns="45720" anchor="t" anchorCtr="0">
                            <a:prstTxWarp prst="textNoShape">
                              <a:avLst/>
                            </a:prstTxWarp>
                            <a:spAutoFit/>
                          </a:bodyPr>
                          <a:lstStyle/>
                          <a:p>
                            <a:pPr marL="0" indent="0" algn="l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altLang="zh-CN" sz="2400" b="1" i="1" u="none" strike="noStrike" kern="1200" cap="none" spc="0" baseline="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  <a:cs typeface="Calibri" charset="0"/>
                              </a:rPr>
                              <a:t>A</a:t>
                            </a:r>
                            <a:endParaRPr lang="zh-CN" altLang="en-US" sz="2400" b="1" i="1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endParaRPr>
                          </a:p>
                        </p:txBody>
                      </p:sp>
                      <p:sp>
                        <p:nvSpPr>
                          <p:cNvPr id="199" name="矩形"/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6857364" y="4503420"/>
                            <a:ext cx="450215" cy="518159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miter/>
                          </a:ln>
                        </p:spPr>
                        <p:txBody>
                          <a:bodyPr vert="horz" wrap="square" lIns="91440" tIns="45720" rIns="91440" bIns="45720" anchor="t" anchorCtr="0">
                            <a:prstTxWarp prst="textNoShape">
                              <a:avLst/>
                            </a:prstTxWarp>
                            <a:spAutoFit/>
                          </a:bodyPr>
                          <a:lstStyle/>
                          <a:p>
                            <a:pPr marL="0" indent="0" algn="l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altLang="zh-CN" sz="2800" b="1" i="0" u="none" strike="noStrike" kern="1200" cap="none" spc="0" baseline="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  <a:cs typeface="Calibri" charset="0"/>
                              </a:rPr>
                              <a:t>1</a:t>
                            </a:r>
                            <a:endParaRPr lang="zh-CN" altLang="en-US" sz="2800" b="1" i="0" u="none" strike="noStrike" kern="1200" cap="none" spc="0" baseline="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Calibri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10" name="组合"/>
                  <p:cNvGrpSpPr>
                    <a:grpSpLocks/>
                  </p:cNvGrpSpPr>
                  <p:nvPr/>
                </p:nvGrpSpPr>
                <p:grpSpPr>
                  <a:xfrm>
                    <a:off x="5920740" y="4103370"/>
                    <a:ext cx="1394458" cy="1684654"/>
                    <a:chOff x="5920740" y="4103370"/>
                    <a:chExt cx="1394458" cy="1684654"/>
                  </a:xfrm>
                </p:grpSpPr>
                <p:sp>
                  <p:nvSpPr>
                    <p:cNvPr id="204" name="矩形"/>
                    <p:cNvSpPr>
                      <a:spLocks/>
                    </p:cNvSpPr>
                    <p:nvPr/>
                  </p:nvSpPr>
                  <p:spPr>
                    <a:xfrm>
                      <a:off x="6848475" y="4905374"/>
                      <a:ext cx="450214" cy="518159"/>
                    </a:xfrm>
                    <a:prstGeom prst="rect">
                      <a:avLst/>
                    </a:prstGeom>
                    <a:noFill/>
                    <a:ln w="9525" cap="flat" cmpd="sng">
                      <a:noFill/>
                      <a:prstDash val="solid"/>
                      <a:miter/>
                    </a:ln>
                  </p:spPr>
                  <p:txBody>
                    <a:bodyPr vert="horz" wrap="square" lIns="91440" tIns="45720" rIns="91440" bIns="45720" anchor="t" anchorCtr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rPr>
                        <a:t>0</a:t>
                      </a:r>
                      <a:endParaRPr lang="zh-CN" altLang="en-US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endParaRPr>
                    </a:p>
                  </p:txBody>
                </p:sp>
                <p:grpSp>
                  <p:nvGrpSpPr>
                    <p:cNvPr id="209" name="组合"/>
                    <p:cNvGrpSpPr>
                      <a:grpSpLocks/>
                    </p:cNvGrpSpPr>
                    <p:nvPr/>
                  </p:nvGrpSpPr>
                  <p:grpSpPr>
                    <a:xfrm>
                      <a:off x="5920740" y="4103370"/>
                      <a:ext cx="1394458" cy="1684654"/>
                      <a:chOff x="5920740" y="4103370"/>
                      <a:chExt cx="1394458" cy="1684654"/>
                    </a:xfrm>
                  </p:grpSpPr>
                  <p:sp>
                    <p:nvSpPr>
                      <p:cNvPr id="205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5920740" y="4103370"/>
                        <a:ext cx="450215" cy="51815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800" b="1" i="0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0</a:t>
                        </a:r>
                        <a:endParaRPr lang="zh-CN" altLang="en-US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  <p:sp>
                    <p:nvSpPr>
                      <p:cNvPr id="206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6864984" y="4103370"/>
                        <a:ext cx="450214" cy="51815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800" b="1" i="0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0</a:t>
                        </a:r>
                        <a:endParaRPr lang="zh-CN" altLang="en-US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  <p:sp>
                    <p:nvSpPr>
                      <p:cNvPr id="207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5950585" y="4884419"/>
                        <a:ext cx="450214" cy="51815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800" b="1" i="0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1</a:t>
                        </a:r>
                        <a:endParaRPr lang="zh-CN" altLang="en-US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  <p:sp>
                    <p:nvSpPr>
                      <p:cNvPr id="208" name="矩形"/>
                      <p:cNvSpPr>
                        <a:spLocks/>
                      </p:cNvSpPr>
                      <p:nvPr/>
                    </p:nvSpPr>
                    <p:spPr>
                      <a:xfrm>
                        <a:off x="5937885" y="5269865"/>
                        <a:ext cx="450214" cy="51815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</a:ln>
                    </p:spPr>
                    <p:txBody>
                      <a:bodyPr vert="horz" wrap="square" lIns="91440" tIns="45720" rIns="91440" bIns="45720" anchor="t" anchorCtr="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2800" b="1" i="0" u="none" strike="noStrike" kern="1200" cap="none" spc="0" baseline="0">
                            <a:solidFill>
                              <a:schemeClr val="tx1"/>
                            </a:solidFill>
                            <a:latin typeface="Times New Roman" charset="0"/>
                            <a:ea typeface="宋体" charset="0"/>
                            <a:cs typeface="Calibri" charset="0"/>
                          </a:rPr>
                          <a:t>1</a:t>
                        </a:r>
                        <a:endParaRPr lang="zh-CN" altLang="en-US" sz="2800" b="1" i="0" u="none" strike="noStrike" kern="1200" cap="none" spc="0" baseline="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Calibri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6" name="组合"/>
                <p:cNvGrpSpPr>
                  <a:grpSpLocks/>
                </p:cNvGrpSpPr>
                <p:nvPr/>
              </p:nvGrpSpPr>
              <p:grpSpPr>
                <a:xfrm>
                  <a:off x="7499985" y="4103370"/>
                  <a:ext cx="484504" cy="1684654"/>
                  <a:chOff x="7499985" y="4103370"/>
                  <a:chExt cx="484504" cy="1684654"/>
                </a:xfrm>
              </p:grpSpPr>
              <p:sp>
                <p:nvSpPr>
                  <p:cNvPr id="212" name="矩形"/>
                  <p:cNvSpPr>
                    <a:spLocks/>
                  </p:cNvSpPr>
                  <p:nvPr/>
                </p:nvSpPr>
                <p:spPr>
                  <a:xfrm>
                    <a:off x="7513320" y="4103370"/>
                    <a:ext cx="450215" cy="518159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miter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0</a:t>
                    </a:r>
                    <a:endParaRPr lang="zh-CN" altLang="en-US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213" name="矩形"/>
                  <p:cNvSpPr>
                    <a:spLocks/>
                  </p:cNvSpPr>
                  <p:nvPr/>
                </p:nvSpPr>
                <p:spPr>
                  <a:xfrm>
                    <a:off x="7512050" y="4497705"/>
                    <a:ext cx="472440" cy="518160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miter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214" name="矩形"/>
                  <p:cNvSpPr>
                    <a:spLocks/>
                  </p:cNvSpPr>
                  <p:nvPr/>
                </p:nvSpPr>
                <p:spPr>
                  <a:xfrm>
                    <a:off x="7500620" y="4884419"/>
                    <a:ext cx="450214" cy="518159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miter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  <p:sp>
                <p:nvSpPr>
                  <p:cNvPr id="215" name="矩形"/>
                  <p:cNvSpPr>
                    <a:spLocks/>
                  </p:cNvSpPr>
                  <p:nvPr/>
                </p:nvSpPr>
                <p:spPr>
                  <a:xfrm>
                    <a:off x="7499985" y="5269865"/>
                    <a:ext cx="450215" cy="518159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miter/>
                  </a:ln>
                </p:spPr>
                <p:txBody>
                  <a:bodyPr vert="horz" wrap="square" lIns="91440" tIns="45720" rIns="91440" bIns="45720" anchor="t" anchorCtr="0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indent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altLang="zh-CN" sz="2800" b="1" i="0" u="none" strike="noStrike" kern="1200" cap="none" spc="0" baseline="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Calibri" charset="0"/>
                      </a:rPr>
                      <a:t>1</a:t>
                    </a:r>
                    <a:endParaRPr lang="zh-CN" altLang="en-US" sz="2800" b="1" i="0" u="none" strike="noStrike" kern="1200" cap="none" spc="0" baseline="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Calibri" charset="0"/>
                    </a:endParaRPr>
                  </a:p>
                </p:txBody>
              </p:sp>
            </p:grpSp>
          </p:grpSp>
        </p:grpSp>
      </p:grpSp>
      <p:sp>
        <p:nvSpPr>
          <p:cNvPr id="220" name="直线"/>
          <p:cNvSpPr>
            <a:spLocks/>
          </p:cNvSpPr>
          <p:nvPr/>
        </p:nvSpPr>
        <p:spPr>
          <a:xfrm>
            <a:off x="5974080" y="1401445"/>
            <a:ext cx="0" cy="41275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21" name="直线"/>
          <p:cNvSpPr>
            <a:spLocks/>
          </p:cNvSpPr>
          <p:nvPr/>
        </p:nvSpPr>
        <p:spPr>
          <a:xfrm>
            <a:off x="7698105" y="1391920"/>
            <a:ext cx="0" cy="412749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22" name="椭圆"/>
          <p:cNvSpPr>
            <a:spLocks/>
          </p:cNvSpPr>
          <p:nvPr/>
        </p:nvSpPr>
        <p:spPr>
          <a:xfrm>
            <a:off x="5935980" y="1764030"/>
            <a:ext cx="75565" cy="75565"/>
          </a:xfrm>
          <a:prstGeom prst="ellipse">
            <a:avLst/>
          </a:prstGeom>
          <a:solidFill>
            <a:srgbClr val="000000"/>
          </a:solidFill>
          <a:ln w="254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23" name="椭圆"/>
          <p:cNvSpPr>
            <a:spLocks/>
          </p:cNvSpPr>
          <p:nvPr/>
        </p:nvSpPr>
        <p:spPr>
          <a:xfrm>
            <a:off x="7660640" y="1764665"/>
            <a:ext cx="75565" cy="75565"/>
          </a:xfrm>
          <a:prstGeom prst="ellipse">
            <a:avLst/>
          </a:prstGeom>
          <a:solidFill>
            <a:srgbClr val="000000"/>
          </a:solidFill>
          <a:ln w="254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24" name="直线"/>
          <p:cNvSpPr>
            <a:spLocks/>
          </p:cNvSpPr>
          <p:nvPr/>
        </p:nvSpPr>
        <p:spPr>
          <a:xfrm>
            <a:off x="5974080" y="1709420"/>
            <a:ext cx="0" cy="41275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25" name="直线"/>
          <p:cNvSpPr>
            <a:spLocks/>
          </p:cNvSpPr>
          <p:nvPr/>
        </p:nvSpPr>
        <p:spPr>
          <a:xfrm>
            <a:off x="7698105" y="1730375"/>
            <a:ext cx="0" cy="412749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26" name="直线"/>
          <p:cNvSpPr>
            <a:spLocks/>
          </p:cNvSpPr>
          <p:nvPr/>
        </p:nvSpPr>
        <p:spPr>
          <a:xfrm>
            <a:off x="5972175" y="2117725"/>
            <a:ext cx="558799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27" name="直线"/>
          <p:cNvSpPr>
            <a:spLocks/>
          </p:cNvSpPr>
          <p:nvPr/>
        </p:nvSpPr>
        <p:spPr>
          <a:xfrm>
            <a:off x="5950585" y="1391920"/>
            <a:ext cx="558799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28" name="直线"/>
          <p:cNvSpPr>
            <a:spLocks/>
          </p:cNvSpPr>
          <p:nvPr/>
        </p:nvSpPr>
        <p:spPr>
          <a:xfrm>
            <a:off x="7139305" y="2130425"/>
            <a:ext cx="558799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29" name="直线"/>
          <p:cNvSpPr>
            <a:spLocks/>
          </p:cNvSpPr>
          <p:nvPr/>
        </p:nvSpPr>
        <p:spPr>
          <a:xfrm>
            <a:off x="7138035" y="1391920"/>
            <a:ext cx="558799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85108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andoutMaster1">
  <a:themeElements>
    <a:clrScheme name="handout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andout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handout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194</TotalTime>
  <Words>5526</Words>
  <Application>Microsoft Office PowerPoint</Application>
  <PresentationFormat>全屏显示(4:3)</PresentationFormat>
  <Paragraphs>1787</Paragraphs>
  <Slides>87</Slides>
  <Notes>87</Notes>
  <HiddenSlides>14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0" baseType="lpstr">
      <vt:lpstr>华文新魏</vt:lpstr>
      <vt:lpstr>楷体_GB2312</vt:lpstr>
      <vt:lpstr>隶书</vt:lpstr>
      <vt:lpstr>宋体</vt:lpstr>
      <vt:lpstr>幼圆</vt:lpstr>
      <vt:lpstr>Arial</vt:lpstr>
      <vt:lpstr>Calibri</vt:lpstr>
      <vt:lpstr>MT Extra</vt:lpstr>
      <vt:lpstr>Symbol</vt:lpstr>
      <vt:lpstr>Times New Roman</vt:lpstr>
      <vt:lpstr>Wingdings</vt:lpstr>
      <vt:lpstr>Office 主题</vt:lpstr>
      <vt:lpstr>package</vt:lpstr>
      <vt:lpstr>第20章 组合逻辑电路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20.2.1 基本逻辑运算</vt:lpstr>
      <vt:lpstr>20.2.1 基本逻辑运算</vt:lpstr>
      <vt:lpstr>20.2.1 基本逻辑运算</vt:lpstr>
      <vt:lpstr>20.2.2 复合逻辑运算</vt:lpstr>
      <vt:lpstr>20.2.2 复合逻辑运算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20.2.7  逻辑函数的化简</vt:lpstr>
      <vt:lpstr>20.2.7.1  公式化简法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20.3 脉冲信号</vt:lpstr>
      <vt:lpstr>PowerPoint 演示文稿</vt:lpstr>
      <vt:lpstr>PowerPoint 演示文稿</vt:lpstr>
      <vt:lpstr>PowerPoint 演示文稿</vt:lpstr>
      <vt:lpstr>20.4 晶体管的开关作用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20.5.4  三极管“非” 门电路</vt:lpstr>
      <vt:lpstr>PowerPoint 演示文稿</vt:lpstr>
      <vt:lpstr>PowerPoint 演示文稿</vt:lpstr>
      <vt:lpstr>PowerPoint 演示文稿</vt:lpstr>
      <vt:lpstr>20.6  TTL门电路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第20章 组合逻辑电路</dc:title>
  <dc:creator>mac perch</dc:creator>
  <cp:lastModifiedBy>Oqqqqq 888</cp:lastModifiedBy>
  <cp:revision>92</cp:revision>
  <dcterms:created xsi:type="dcterms:W3CDTF">2017-02-07T05:02:00Z</dcterms:created>
  <dcterms:modified xsi:type="dcterms:W3CDTF">2017-06-20T14:09:49Z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